
<file path=[Content_Types].xml><?xml version="1.0" encoding="utf-8"?>
<Types xmlns="http://schemas.openxmlformats.org/package/2006/content-types">
  <Override PartName="/ppt/notesSlides/notesSlide2.xml" ContentType="application/vnd.openxmlformats-officedocument.presentationml.notesSlide+xml"/>
  <Override PartName="/ppt/slides/slide22.xml" ContentType="application/vnd.openxmlformats-officedocument.presentationml.slide+xml"/>
  <Override PartName="/ppt/slides/slide28.xml" ContentType="application/vnd.openxmlformats-officedocument.presentationml.slide+xml"/>
  <Override PartName="/ppt/theme/theme2.xml" ContentType="application/vnd.openxmlformats-officedocument.theme+xml"/>
  <Override PartName="/ppt/slides/slide2.xml" ContentType="application/vnd.openxmlformats-officedocument.presentationml.slide+xml"/>
  <Override PartName="/docProps/app.xml" ContentType="application/vnd.openxmlformats-officedocument.extended-properties+xml"/>
  <Override PartName="/ppt/slides/slide30.xml" ContentType="application/vnd.openxmlformats-officedocument.presentationml.slide+xml"/>
  <Override PartName="/ppt/slides/slide11.xml" ContentType="application/vnd.openxmlformats-officedocument.presentationml.slide+xml"/>
  <Override PartName="/ppt/slides/slide18.xml" ContentType="application/vnd.openxmlformats-officedocument.presentationml.slide+xml"/>
  <Override PartName="/ppt/theme/theme3.xml" ContentType="application/vnd.openxmlformats-officedocument.theme+xml"/>
  <Override PartName="/ppt/slideLayouts/slideLayout3.xml" ContentType="application/vnd.openxmlformats-officedocument.presentationml.slideLayout+xml"/>
  <Override PartName="/ppt/slides/slide21.xml" ContentType="application/vnd.openxmlformats-officedocument.presentationml.slide+xml"/>
  <Override PartName="/ppt/slides/slide23.xml" ContentType="application/vnd.openxmlformats-officedocument.presentationml.slide+xml"/>
  <Override PartName="/ppt/notesSlides/notesSlide3.xml" ContentType="application/vnd.openxmlformats-officedocument.presentationml.notes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Default Extension="xml" ContentType="application/xml"/>
  <Override PartName="/ppt/slides/slide7.xml" ContentType="application/vnd.openxmlformats-officedocument.presentationml.slide+xml"/>
  <Override PartName="/ppt/slides/slide26.xml" ContentType="application/vnd.openxmlformats-officedocument.presentationml.slide+xml"/>
  <Override PartName="/ppt/slideMasters/slideMaster1.xml" ContentType="application/vnd.openxmlformats-officedocument.presentationml.slideMaster+xml"/>
  <Override PartName="/ppt/viewProps.xml" ContentType="application/vnd.openxmlformats-officedocument.presentationml.viewProps+xml"/>
  <Override PartName="/ppt/slides/slide25.xml" ContentType="application/vnd.openxmlformats-officedocument.presentationml.slide+xml"/>
  <Override PartName="/ppt/notesSlides/notesSlide4.xml" ContentType="application/vnd.openxmlformats-officedocument.presentationml.notesSlide+xml"/>
  <Override PartName="/ppt/embeddings/Microsoft_Equation2.bin" ContentType="application/vnd.openxmlformats-officedocument.oleObject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theme/theme1.xml" ContentType="application/vnd.openxmlformats-officedocument.theme+xml"/>
  <Default Extension="emf" ContentType="image/x-emf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Default Extension="jpeg" ContentType="image/jpeg"/>
  <Default Extension="vml" ContentType="application/vnd.openxmlformats-officedocument.vmlDrawing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embeddings/Microsoft_Equation1.bin" ContentType="application/vnd.openxmlformats-officedocument.oleObject"/>
  <Override PartName="/ppt/slides/slide27.xml" ContentType="application/vnd.openxmlformats-officedocument.presentationml.slide+xml"/>
  <Override PartName="/docProps/core.xml" ContentType="application/vnd.openxmlformats-package.core-properties+xml"/>
  <Override PartName="/ppt/slides/slide8.xml" ContentType="application/vnd.openxmlformats-officedocument.presentationml.slide+xml"/>
  <Override PartName="/ppt/slides/slide31.xml" ContentType="application/vnd.openxmlformats-officedocument.presentationml.slide+xml"/>
  <Override PartName="/ppt/slides/slide15.xml" ContentType="application/vnd.openxmlformats-officedocument.presentationml.slide+xml"/>
  <Default Extension="bin" ContentType="application/vnd.openxmlformats-officedocument.presentationml.printerSettings"/>
  <Override PartName="/ppt/slideMasters/slideMaster2.xml" ContentType="application/vnd.openxmlformats-officedocument.presentationml.slideMaster+xml"/>
  <Default Extension="rels" ContentType="application/vnd.openxmlformats-package.relationships+xml"/>
  <Override PartName="/ppt/slides/slide9.xml" ContentType="application/vnd.openxmlformats-officedocument.presentationml.slide+xml"/>
  <Override PartName="/ppt/embeddings/Microsoft_Equation3.bin" ContentType="application/vnd.openxmlformats-officedocument.oleObject"/>
  <Override PartName="/ppt/slides/slide24.xml" ContentType="application/vnd.openxmlformats-officedocument.presentationml.slide+xml"/>
  <Override PartName="/ppt/tags/tag1.xml" ContentType="application/vnd.openxmlformats-officedocument.presentationml.tags+xml"/>
  <Override PartName="/ppt/slides/slide32.xml" ContentType="application/vnd.openxmlformats-officedocument.presentationml.slide+xml"/>
  <Override PartName="/ppt/slides/slide6.xml" ContentType="application/vnd.openxmlformats-officedocument.presentationml.slide+xml"/>
  <Override PartName="/ppt/slides/slide16.xml" ContentType="application/vnd.openxmlformats-officedocument.presentationml.slide+xml"/>
  <Override PartName="/ppt/slides/slide19.xml" ContentType="application/vnd.openxmlformats-officedocument.presentationml.slide+xml"/>
  <Override PartName="/ppt/slides/slide12.xml" ContentType="application/vnd.openxmlformats-officedocument.presentationml.slide+xml"/>
  <Override PartName="/ppt/slides/slide2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818" r:id="rId1"/>
    <p:sldMasterId id="2147483822" r:id="rId2"/>
  </p:sldMasterIdLst>
  <p:notesMasterIdLst>
    <p:notesMasterId r:id="rId35"/>
  </p:notesMasterIdLst>
  <p:sldIdLst>
    <p:sldId id="457" r:id="rId3"/>
    <p:sldId id="539" r:id="rId4"/>
    <p:sldId id="522" r:id="rId5"/>
    <p:sldId id="542" r:id="rId6"/>
    <p:sldId id="543" r:id="rId7"/>
    <p:sldId id="540" r:id="rId8"/>
    <p:sldId id="545" r:id="rId9"/>
    <p:sldId id="544" r:id="rId10"/>
    <p:sldId id="546" r:id="rId11"/>
    <p:sldId id="272" r:id="rId12"/>
    <p:sldId id="528" r:id="rId13"/>
    <p:sldId id="549" r:id="rId14"/>
    <p:sldId id="529" r:id="rId15"/>
    <p:sldId id="563" r:id="rId16"/>
    <p:sldId id="576" r:id="rId17"/>
    <p:sldId id="573" r:id="rId18"/>
    <p:sldId id="574" r:id="rId19"/>
    <p:sldId id="571" r:id="rId20"/>
    <p:sldId id="569" r:id="rId21"/>
    <p:sldId id="489" r:id="rId22"/>
    <p:sldId id="570" r:id="rId23"/>
    <p:sldId id="567" r:id="rId24"/>
    <p:sldId id="568" r:id="rId25"/>
    <p:sldId id="575" r:id="rId26"/>
    <p:sldId id="572" r:id="rId27"/>
    <p:sldId id="523" r:id="rId28"/>
    <p:sldId id="407" r:id="rId29"/>
    <p:sldId id="488" r:id="rId30"/>
    <p:sldId id="541" r:id="rId31"/>
    <p:sldId id="534" r:id="rId32"/>
    <p:sldId id="577" r:id="rId33"/>
    <p:sldId id="578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/>
  <p:showPr showNarration="1" useTimings="0">
    <p:present/>
    <p:sldAll/>
    <p:penClr>
      <a:schemeClr val="tx1"/>
    </p:penClr>
    <p:extLst>
      <p:ext uri="{EC167BDD-8182-4AB7-AECC-EB403E3ABB37}">
        <p14:laserClr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>
          <a:srgbClr val="FF0000"/>
        </p14:laserClr>
      </p:ext>
      <p:ext uri="{2FDB2607-1784-4EEB-B798-7EB5836EED8A}">
        <p14:showMediaCtrls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"/>
      </p:ext>
    </p:extLst>
  </p:showPr>
  <p:clrMru>
    <a:srgbClr val="5FF7FF"/>
    <a:srgbClr val="BAFFFD"/>
    <a:srgbClr val="1D40AD"/>
    <a:srgbClr val="2146B8"/>
    <a:srgbClr val="2954D5"/>
    <a:srgbClr val="D20000"/>
    <a:srgbClr val="00C000"/>
    <a:srgbClr val="376EB4"/>
    <a:srgbClr val="4689DF"/>
  </p:clrMru>
  <p:extLst>
    <p:ext uri="{E76CE94A-603C-4142-B9EB-6D1370010A27}">
      <p14:discardImageEditDat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  <p:ext uri="{D31A062A-798A-4329-ABDD-BBA856620510}">
      <p14:defaultImageDpi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>
    <p:restoredLeft sz="15028" autoAdjust="0"/>
    <p:restoredTop sz="95385" autoAdjust="0"/>
  </p:normalViewPr>
  <p:slideViewPr>
    <p:cSldViewPr snapToGrid="0" snapToObjects="1">
      <p:cViewPr>
        <p:scale>
          <a:sx n="100" d="100"/>
          <a:sy n="100" d="100"/>
        </p:scale>
        <p:origin x="-608" y="-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35" Type="http://schemas.openxmlformats.org/officeDocument/2006/relationships/notesMaster" Target="notesMasters/notesMaster1.xml"/><Relationship Id="rId31" Type="http://schemas.openxmlformats.org/officeDocument/2006/relationships/slide" Target="slides/slide29.xml"/><Relationship Id="rId34" Type="http://schemas.openxmlformats.org/officeDocument/2006/relationships/slide" Target="slides/slide32.xml"/><Relationship Id="rId39" Type="http://schemas.openxmlformats.org/officeDocument/2006/relationships/theme" Target="theme/theme1.xml"/><Relationship Id="rId40" Type="http://schemas.openxmlformats.org/officeDocument/2006/relationships/tableStyles" Target="tableStyles.xml"/><Relationship Id="rId7" Type="http://schemas.openxmlformats.org/officeDocument/2006/relationships/slide" Target="slides/slide5.xml"/><Relationship Id="rId36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0" Type="http://schemas.openxmlformats.org/officeDocument/2006/relationships/slide" Target="slides/slide8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9" Type="http://schemas.openxmlformats.org/officeDocument/2006/relationships/slide" Target="slides/slide7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7" Type="http://schemas.openxmlformats.org/officeDocument/2006/relationships/slide" Target="slides/slide25.xml"/><Relationship Id="rId14" Type="http://schemas.openxmlformats.org/officeDocument/2006/relationships/slide" Target="slides/slide12.xml"/><Relationship Id="rId23" Type="http://schemas.openxmlformats.org/officeDocument/2006/relationships/slide" Target="slides/slide21.xml"/><Relationship Id="rId4" Type="http://schemas.openxmlformats.org/officeDocument/2006/relationships/slide" Target="slides/slide2.xml"/><Relationship Id="rId28" Type="http://schemas.openxmlformats.org/officeDocument/2006/relationships/slide" Target="slides/slide26.xml"/><Relationship Id="rId26" Type="http://schemas.openxmlformats.org/officeDocument/2006/relationships/slide" Target="slides/slide24.xml"/><Relationship Id="rId30" Type="http://schemas.openxmlformats.org/officeDocument/2006/relationships/slide" Target="slides/slide28.xml"/><Relationship Id="rId11" Type="http://schemas.openxmlformats.org/officeDocument/2006/relationships/slide" Target="slides/slide9.xml"/><Relationship Id="rId29" Type="http://schemas.openxmlformats.org/officeDocument/2006/relationships/slide" Target="slides/slide27.xml"/><Relationship Id="rId6" Type="http://schemas.openxmlformats.org/officeDocument/2006/relationships/slide" Target="slides/slide4.xml"/><Relationship Id="rId16" Type="http://schemas.openxmlformats.org/officeDocument/2006/relationships/slide" Target="slides/slide14.xml"/><Relationship Id="rId33" Type="http://schemas.openxmlformats.org/officeDocument/2006/relationships/slide" Target="slides/slide3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9" Type="http://schemas.openxmlformats.org/officeDocument/2006/relationships/slide" Target="slides/slide17.xml"/><Relationship Id="rId38" Type="http://schemas.openxmlformats.org/officeDocument/2006/relationships/viewProps" Target="viewProps.xml"/><Relationship Id="rId20" Type="http://schemas.openxmlformats.org/officeDocument/2006/relationships/slide" Target="slides/slide18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" Type="http://schemas.openxmlformats.org/officeDocument/2006/relationships/slideMaster" Target="slideMasters/slideMaster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image" Target="../media/image3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AC6531-8247-784F-B353-AAD0CC0D01E3}" type="datetimeFigureOut">
              <a:rPr lang="en-US" smtClean="0"/>
              <a:pPr/>
              <a:t>10/26/12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951A1C-46CC-0141-A033-8C454542E8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835729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The Jefferson Lab site is currently undergoing significant changes in</a:t>
            </a:r>
            <a:r>
              <a:rPr lang="en-US" baseline="0" dirty="0" smtClean="0">
                <a:ea typeface="ＭＳ Ｐゴシック" charset="-128"/>
                <a:cs typeface="ＭＳ Ｐゴシック" charset="-128"/>
              </a:rPr>
              <a:t> preparations for the energy upgrade to 12 GeV. This shows the site in a </a:t>
            </a:r>
            <a:r>
              <a:rPr lang="en-US" baseline="0" smtClean="0">
                <a:ea typeface="ＭＳ Ｐゴシック" charset="-128"/>
                <a:cs typeface="ＭＳ Ｐゴシック" charset="-128"/>
              </a:rPr>
              <a:t>birds eye view.  </a:t>
            </a:r>
            <a:r>
              <a:rPr lang="en-US" smtClean="0">
                <a:ea typeface="ＭＳ Ｐゴシック" charset="-128"/>
                <a:cs typeface="ＭＳ Ｐゴシック" charset="-128"/>
              </a:rPr>
              <a:t> 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176F32-0E27-E541-8E9E-F0A7419B0162}" type="slidenum">
              <a:rPr lang="en-US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0453" tIns="45225" rIns="90453" bIns="45225" numCol="1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2936AE6F-0960-42F7-9669-79FC85849ACC}" type="slidenum">
              <a:rPr lang="en-US">
                <a:solidFill>
                  <a:srgbClr val="000000"/>
                </a:solidFill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66264" y="687907"/>
            <a:ext cx="4542533" cy="342549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1183665">
              <a:spcBef>
                <a:spcPct val="0"/>
              </a:spcBef>
            </a:pPr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C452D5-C0FC-2743-ACEA-BBC031FCEA0D}" type="slidenum">
              <a:rPr lang="en-US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34F10A-E05E-E148-88EC-361D58CCF921}" type="slidenum">
              <a:rPr lang="en-US"/>
              <a:pPr/>
              <a:t>10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7388"/>
            <a:ext cx="4572000" cy="3429000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3213"/>
          </a:xfrm>
          <a:noFill/>
          <a:ln/>
        </p:spPr>
        <p:txBody>
          <a:bodyPr/>
          <a:lstStyle/>
          <a:p>
            <a:pPr eaLnBrk="1" hangingPunct="1"/>
            <a:r>
              <a:rPr lang="en-US" b="1" u="sng">
                <a:ea typeface="ＭＳ Ｐゴシック" charset="-128"/>
                <a:cs typeface="ＭＳ Ｐゴシック" charset="-128"/>
              </a:rPr>
              <a:t>The most direct way of accessing GPDs is through polarization measurements.</a:t>
            </a:r>
            <a:r>
              <a:rPr lang="en-US">
                <a:ea typeface="ＭＳ Ｐゴシック" charset="-128"/>
                <a:cs typeface="ＭＳ Ｐゴシック" charset="-128"/>
              </a:rPr>
              <a:t> Using polarized electron beams we can measure the cross section difference for opposite electron helicities. The cross section difference depends on the 3 GPDs H, H-tilde, and E. The kinematical factors suppress the contributions of H-tilde and of E so that the beam spin asymmetry is dominated by GPD H. For longitudinally polarized target the asymmetry is dominated by H-tilde as H and E are kinematically suppressed at not too large xi giving access to H-tilde. With a transversely polarized target one has access to a combination of H and E. With these 3 measurements we are able to disentangle 3 GPDs H, E, H-tilde.   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452A117-2AF3-484E-9C28-66C96CDFFE2A}" type="slidenum">
              <a:rPr lang="en-US"/>
              <a:pPr/>
              <a:t>31</a:t>
            </a:fld>
            <a:endParaRPr lang="en-US"/>
          </a:p>
        </p:txBody>
      </p:sp>
      <p:sp>
        <p:nvSpPr>
          <p:cNvPr id="409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pPr/>
              <a:t>10/26/12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image" Target="../media/image2.png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5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theme" Target="../theme/theme2.xml"/><Relationship Id="rId3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838200"/>
            <a:ext cx="8229600" cy="528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92580" name="Line 4"/>
          <p:cNvSpPr>
            <a:spLocks noChangeShapeType="1"/>
          </p:cNvSpPr>
          <p:nvPr userDrawn="1"/>
        </p:nvSpPr>
        <p:spPr bwMode="auto">
          <a:xfrm>
            <a:off x="0" y="685800"/>
            <a:ext cx="9144000" cy="0"/>
          </a:xfrm>
          <a:prstGeom prst="line">
            <a:avLst/>
          </a:prstGeom>
          <a:noFill/>
          <a:ln w="57150">
            <a:solidFill>
              <a:srgbClr val="00279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Times New Roman" pitchFamily="18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92582" name="Line 6"/>
          <p:cNvSpPr>
            <a:spLocks noChangeShapeType="1"/>
          </p:cNvSpPr>
          <p:nvPr userDrawn="1"/>
        </p:nvSpPr>
        <p:spPr bwMode="auto">
          <a:xfrm>
            <a:off x="3175" y="6554788"/>
            <a:ext cx="9140825" cy="0"/>
          </a:xfrm>
          <a:prstGeom prst="line">
            <a:avLst/>
          </a:prstGeom>
          <a:noFill/>
          <a:ln w="133350">
            <a:solidFill>
              <a:srgbClr val="00279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Times New Roman" pitchFamily="18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031" name="Picture 9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7339013" y="6327775"/>
            <a:ext cx="1612900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2586" name="Rectangle 10"/>
          <p:cNvSpPr>
            <a:spLocks noChangeArrowheads="1"/>
          </p:cNvSpPr>
          <p:nvPr userDrawn="1"/>
        </p:nvSpPr>
        <p:spPr bwMode="auto">
          <a:xfrm>
            <a:off x="6716713" y="6434138"/>
            <a:ext cx="633412" cy="23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srgbClr val="FFFFFF"/>
                </a:solidFill>
                <a:ea typeface="ＭＳ Ｐゴシック" pitchFamily="35" charset="-128"/>
                <a:cs typeface="ＭＳ Ｐゴシック" pitchFamily="35" charset="-128"/>
              </a:rPr>
              <a:t>Page </a:t>
            </a:r>
            <a:fld id="{F71E418F-05F8-5B44-A2D5-7D3A08B29BDB}" type="slidenum">
              <a:rPr lang="en-US" sz="900">
                <a:solidFill>
                  <a:srgbClr val="FFFFFF"/>
                </a:solidFill>
                <a:ea typeface="ＭＳ Ｐゴシック" pitchFamily="35" charset="-128"/>
                <a:cs typeface="ＭＳ Ｐゴシック" pitchFamily="35" charset="-128"/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900">
              <a:solidFill>
                <a:srgbClr val="FFFFFF"/>
              </a:solidFill>
              <a:ea typeface="ＭＳ Ｐゴシック" pitchFamily="35" charset="-128"/>
              <a:cs typeface="ＭＳ Ｐゴシック" pitchFamily="35" charset="-128"/>
            </a:endParaRPr>
          </a:p>
        </p:txBody>
      </p:sp>
      <p:pic>
        <p:nvPicPr>
          <p:cNvPr id="1033" name="Picture 13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1020763" y="6400800"/>
            <a:ext cx="800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333399"/>
          </a:solidFill>
          <a:latin typeface="+mj-lt"/>
          <a:ea typeface="ＭＳ Ｐゴシック" pitchFamily="-111" charset="-128"/>
          <a:cs typeface="ＭＳ Ｐゴシック" pitchFamily="-111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333399"/>
          </a:solidFill>
          <a:latin typeface="Arial" charset="0"/>
          <a:ea typeface="ＭＳ Ｐゴシック" pitchFamily="-111" charset="-128"/>
          <a:cs typeface="ＭＳ Ｐゴシック" pitchFamily="-111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333399"/>
          </a:solidFill>
          <a:latin typeface="Arial" charset="0"/>
          <a:ea typeface="ＭＳ Ｐゴシック" pitchFamily="-111" charset="-128"/>
          <a:cs typeface="ＭＳ Ｐゴシック" pitchFamily="-111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333399"/>
          </a:solidFill>
          <a:latin typeface="Arial" charset="0"/>
          <a:ea typeface="ＭＳ Ｐゴシック" pitchFamily="-111" charset="-128"/>
          <a:cs typeface="ＭＳ Ｐゴシック" pitchFamily="-111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333399"/>
          </a:solidFill>
          <a:latin typeface="Arial" charset="0"/>
          <a:ea typeface="ＭＳ Ｐゴシック" pitchFamily="-111" charset="-128"/>
          <a:cs typeface="ＭＳ Ｐゴシック" pitchFamily="-111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3333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3333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3333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333399"/>
          </a:solidFill>
          <a:latin typeface="Arial" charset="0"/>
        </a:defRPr>
      </a:lvl9pPr>
    </p:titleStyle>
    <p:bodyStyle>
      <a:lvl1pPr marL="2286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111" charset="-128"/>
          <a:cs typeface="ＭＳ Ｐゴシック" pitchFamily="-111" charset="-128"/>
        </a:defRPr>
      </a:lvl1pPr>
      <a:lvl2pPr marL="576263" indent="-233363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ＭＳ Ｐゴシック" pitchFamily="-111" charset="-128"/>
        </a:defRPr>
      </a:lvl2pPr>
      <a:lvl3pPr marL="919163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111" charset="-128"/>
        </a:defRPr>
      </a:lvl3pPr>
      <a:lvl4pPr marL="1262063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1" charset="-128"/>
        </a:defRPr>
      </a:lvl4pPr>
      <a:lvl5pPr marL="1604963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1" charset="-128"/>
        </a:defRPr>
      </a:lvl5pPr>
      <a:lvl6pPr marL="2062163" indent="-228600" algn="l" rtl="0" fontAlgn="base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6pPr>
      <a:lvl7pPr marL="2519363" indent="-228600" algn="l" rtl="0" fontAlgn="base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7pPr>
      <a:lvl8pPr marL="2976563" indent="-228600" algn="l" rtl="0" fontAlgn="base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8pPr>
      <a:lvl9pPr marL="3433763" indent="-228600" algn="l" rtl="0" fontAlgn="base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idOverla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60000"/>
              <a:lumOff val="40000"/>
              <a:alpha val="10000"/>
            </a:schemeClr>
          </a:solid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653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2" y="1882588"/>
            <a:ext cx="7581901" cy="3953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51812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fld id="{70BA1CFD-BFF0-48BC-9BA5-4974D7A6AB15}" type="datetimeFigureOut">
              <a:rPr lang="en-US" smtClean="0"/>
              <a:pPr/>
              <a:t>10/26/12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fld id="{D12AA694-00EB-4F4B-AABB-6F50FB17891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56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403225" indent="-403225" algn="l" defTabSz="914400" rtl="0" eaLnBrk="1" latinLnBrk="0" hangingPunct="1">
        <a:spcBef>
          <a:spcPts val="2000"/>
        </a:spcBef>
        <a:buFontTx/>
        <a:buBlip>
          <a:blip r:embed="rId4"/>
        </a:buBlip>
        <a:defRPr sz="24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1pPr>
      <a:lvl2pPr marL="806450" indent="-403225" algn="l" defTabSz="914400" rtl="0" eaLnBrk="1" latinLnBrk="0" hangingPunct="1">
        <a:spcBef>
          <a:spcPts val="600"/>
        </a:spcBef>
        <a:buFontTx/>
        <a:buBlip>
          <a:blip r:embed="rId4"/>
        </a:buBlip>
        <a:defRPr sz="22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2pPr>
      <a:lvl3pPr marL="1143000" indent="-336550" algn="l" defTabSz="914400" rtl="0" eaLnBrk="1" latinLnBrk="0" hangingPunct="1">
        <a:spcBef>
          <a:spcPts val="600"/>
        </a:spcBef>
        <a:buFontTx/>
        <a:buBlip>
          <a:blip r:embed="rId4"/>
        </a:buBlip>
        <a:defRPr sz="20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3pPr>
      <a:lvl4pPr marL="1492250" indent="-349250" algn="l" defTabSz="914400" rtl="0" eaLnBrk="1" latinLnBrk="0" hangingPunct="1">
        <a:spcBef>
          <a:spcPts val="600"/>
        </a:spcBef>
        <a:buFontTx/>
        <a:buBlip>
          <a:blip r:embed="rId4"/>
        </a:buBlip>
        <a:defRPr sz="18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4pPr>
      <a:lvl5pPr marL="1828800" indent="-336550" algn="l" defTabSz="914400" rtl="0" eaLnBrk="1" latinLnBrk="0" hangingPunct="1">
        <a:spcBef>
          <a:spcPts val="600"/>
        </a:spcBef>
        <a:buFontTx/>
        <a:buBlip>
          <a:blip r:embed="rId4"/>
        </a:buBlip>
        <a:defRPr sz="18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5pPr>
      <a:lvl6pPr marL="2173288" indent="-344488" algn="l" defTabSz="914400" rtl="0" eaLnBrk="1" latinLnBrk="0" hangingPunct="1">
        <a:spcBef>
          <a:spcPct val="20000"/>
        </a:spcBef>
        <a:buFontTx/>
        <a:buBlip>
          <a:blip r:embed="rId4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6pPr>
      <a:lvl7pPr marL="2516188" indent="-344488" algn="l" defTabSz="914400" rtl="0" eaLnBrk="1" latinLnBrk="0" hangingPunct="1">
        <a:spcBef>
          <a:spcPct val="20000"/>
        </a:spcBef>
        <a:buFontTx/>
        <a:buBlip>
          <a:blip r:embed="rId4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7pPr>
      <a:lvl8pPr marL="2860675" indent="-344488" algn="l" defTabSz="914400" rtl="0" eaLnBrk="1" latinLnBrk="0" hangingPunct="1">
        <a:spcBef>
          <a:spcPct val="20000"/>
        </a:spcBef>
        <a:buFontTx/>
        <a:buBlip>
          <a:blip r:embed="rId4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8pPr>
      <a:lvl9pPr marL="3205163" indent="-344488" algn="l" defTabSz="914400" rtl="0" eaLnBrk="1" latinLnBrk="0" hangingPunct="1">
        <a:spcBef>
          <a:spcPct val="20000"/>
        </a:spcBef>
        <a:buFontTx/>
        <a:buBlip>
          <a:blip r:embed="rId4"/>
        </a:buBlip>
        <a:defRPr lang="en-US" sz="1800" b="1" kern="1200" dirty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32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4" Type="http://schemas.openxmlformats.org/officeDocument/2006/relationships/oleObject" Target="../embeddings/Microsoft_Equation2.bin"/><Relationship Id="rId5" Type="http://schemas.openxmlformats.org/officeDocument/2006/relationships/image" Target="../media/image41.png"/><Relationship Id="rId7" Type="http://schemas.openxmlformats.org/officeDocument/2006/relationships/image" Target="../media/image42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3.xml"/><Relationship Id="rId3" Type="http://schemas.openxmlformats.org/officeDocument/2006/relationships/image" Target="../media/image40.jpeg"/><Relationship Id="rId6" Type="http://schemas.openxmlformats.org/officeDocument/2006/relationships/oleObject" Target="../embeddings/Microsoft_Equation3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eg"/><Relationship Id="rId3" Type="http://schemas.openxmlformats.org/officeDocument/2006/relationships/image" Target="../media/image5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3" Type="http://schemas.openxmlformats.org/officeDocument/2006/relationships/image" Target="../media/image57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60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8.jpeg"/><Relationship Id="rId3" Type="http://schemas.openxmlformats.org/officeDocument/2006/relationships/image" Target="../media/image59.png"/><Relationship Id="rId5" Type="http://schemas.openxmlformats.org/officeDocument/2006/relationships/image" Target="../media/image61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7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6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5" Type="http://schemas.openxmlformats.org/officeDocument/2006/relationships/image" Target="../media/image72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3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77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5.png"/><Relationship Id="rId3" Type="http://schemas.openxmlformats.org/officeDocument/2006/relationships/image" Target="../media/image76.emf"/><Relationship Id="rId5" Type="http://schemas.openxmlformats.org/officeDocument/2006/relationships/image" Target="../media/image78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7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6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2.png"/><Relationship Id="rId5" Type="http://schemas.openxmlformats.org/officeDocument/2006/relationships/image" Target="../media/image8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image" Target="../media/image23.png"/><Relationship Id="rId4" Type="http://schemas.openxmlformats.org/officeDocument/2006/relationships/oleObject" Target="../embeddings/Microsoft_Equation1.bin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3.xml"/><Relationship Id="rId5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5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t="25677" r="14947" b="21252"/>
          <a:stretch>
            <a:fillRect/>
          </a:stretch>
        </p:blipFill>
        <p:spPr>
          <a:xfrm>
            <a:off x="19423" y="1785516"/>
            <a:ext cx="9021605" cy="4237584"/>
          </a:xfrm>
          <a:prstGeom prst="rect">
            <a:avLst/>
          </a:prstGeom>
        </p:spPr>
      </p:pic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423" y="-31809"/>
            <a:ext cx="9021605" cy="730714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  <a:latin typeface="Calibri"/>
                <a:ea typeface="Tahoma" charset="0"/>
                <a:cs typeface="Calibri"/>
              </a:rPr>
              <a:t>Nucleon Structure with Jefferson Lab at 12 </a:t>
            </a:r>
            <a:r>
              <a:rPr lang="en-US" dirty="0" err="1" smtClean="0">
                <a:solidFill>
                  <a:schemeClr val="tx1"/>
                </a:solidFill>
                <a:latin typeface="Calibri"/>
                <a:ea typeface="Tahoma" charset="0"/>
                <a:cs typeface="Calibri"/>
              </a:rPr>
              <a:t>GeV</a:t>
            </a:r>
            <a:r>
              <a:rPr lang="en-US" dirty="0" smtClean="0">
                <a:solidFill>
                  <a:schemeClr val="tx1"/>
                </a:solidFill>
                <a:latin typeface="Calibri"/>
                <a:ea typeface="Tahoma" charset="0"/>
                <a:cs typeface="Calibri"/>
              </a:rPr>
              <a:t> Upgrade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31474" y="1032140"/>
            <a:ext cx="2941486" cy="753376"/>
          </a:xfrm>
          <a:noFill/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smtClean="0">
                <a:solidFill>
                  <a:srgbClr val="333399"/>
                </a:solidFill>
                <a:ea typeface="ＭＳ Ｐゴシック" charset="-128"/>
                <a:cs typeface="ＭＳ Ｐゴシック" charset="-128"/>
              </a:rPr>
              <a:t>Latifa Elouadrhiri</a:t>
            </a:r>
          </a:p>
          <a:p>
            <a:pPr eaLnBrk="1" hangingPunct="1"/>
            <a:r>
              <a:rPr lang="en-US" dirty="0" smtClean="0">
                <a:solidFill>
                  <a:srgbClr val="333399"/>
                </a:solidFill>
                <a:ea typeface="ＭＳ Ｐゴシック" charset="-128"/>
                <a:cs typeface="ＭＳ Ｐゴシック" charset="-128"/>
              </a:rPr>
              <a:t>Jefferson Lab</a:t>
            </a:r>
            <a:endParaRPr lang="en-US" dirty="0">
              <a:solidFill>
                <a:srgbClr val="333399"/>
              </a:solidFill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7"/>
          <p:cNvGrpSpPr>
            <a:grpSpLocks/>
          </p:cNvGrpSpPr>
          <p:nvPr/>
        </p:nvGrpSpPr>
        <p:grpSpPr bwMode="auto">
          <a:xfrm>
            <a:off x="533400" y="1032939"/>
            <a:ext cx="2590800" cy="762000"/>
            <a:chOff x="336" y="672"/>
            <a:chExt cx="1632" cy="480"/>
          </a:xfrm>
        </p:grpSpPr>
        <p:sp>
          <p:nvSpPr>
            <p:cNvPr id="25638" name="Text Box 4"/>
            <p:cNvSpPr txBox="1">
              <a:spLocks noChangeArrowheads="1"/>
            </p:cNvSpPr>
            <p:nvPr/>
          </p:nvSpPr>
          <p:spPr bwMode="auto">
            <a:xfrm>
              <a:off x="463" y="795"/>
              <a:ext cx="373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dirty="0"/>
                <a:t>A</a:t>
              </a:r>
              <a:r>
                <a:rPr lang="en-US" b="1" dirty="0">
                  <a:latin typeface="Comic Sans MS" charset="0"/>
                </a:rPr>
                <a:t> =</a:t>
              </a:r>
            </a:p>
          </p:txBody>
        </p:sp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1599" y="694"/>
              <a:ext cx="291" cy="404"/>
              <a:chOff x="2975" y="501"/>
              <a:chExt cx="291" cy="404"/>
            </a:xfrm>
          </p:grpSpPr>
          <p:sp>
            <p:nvSpPr>
              <p:cNvPr id="25644" name="Text Box 6"/>
              <p:cNvSpPr txBox="1">
                <a:spLocks noChangeArrowheads="1"/>
              </p:cNvSpPr>
              <p:nvPr/>
            </p:nvSpPr>
            <p:spPr bwMode="auto">
              <a:xfrm>
                <a:off x="2975" y="501"/>
                <a:ext cx="291" cy="4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b="1" dirty="0" err="1">
                    <a:latin typeface="Symbol" charset="2"/>
                    <a:sym typeface="Symbol" charset="2"/>
                  </a:rPr>
                  <a:t></a:t>
                </a:r>
                <a:endParaRPr lang="en-US" b="1" dirty="0">
                  <a:latin typeface="Symbol" charset="2"/>
                </a:endParaRPr>
              </a:p>
              <a:p>
                <a:pPr algn="ctr" eaLnBrk="1" hangingPunct="1"/>
                <a:r>
                  <a:rPr lang="en-US" b="1" dirty="0">
                    <a:latin typeface="Symbol" charset="2"/>
                  </a:rPr>
                  <a:t>2</a:t>
                </a:r>
                <a:r>
                  <a:rPr lang="en-US" b="1" dirty="0">
                    <a:latin typeface="Symbol" charset="2"/>
                    <a:sym typeface="Symbol" charset="2"/>
                  </a:rPr>
                  <a:t></a:t>
                </a:r>
              </a:p>
            </p:txBody>
          </p:sp>
          <p:sp>
            <p:nvSpPr>
              <p:cNvPr id="25645" name="Line 7"/>
              <p:cNvSpPr>
                <a:spLocks noChangeShapeType="1"/>
              </p:cNvSpPr>
              <p:nvPr/>
            </p:nvSpPr>
            <p:spPr bwMode="auto">
              <a:xfrm>
                <a:off x="2976" y="720"/>
                <a:ext cx="28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640" name="Text Box 8"/>
            <p:cNvSpPr txBox="1">
              <a:spLocks noChangeArrowheads="1"/>
            </p:cNvSpPr>
            <p:nvPr/>
          </p:nvSpPr>
          <p:spPr bwMode="auto">
            <a:xfrm>
              <a:off x="817" y="720"/>
              <a:ext cx="558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b="1">
                  <a:latin typeface="Symbol" charset="2"/>
                  <a:sym typeface="Symbol" charset="2"/>
                </a:rPr>
                <a:t></a:t>
              </a:r>
              <a:r>
                <a:rPr lang="en-US" b="1" baseline="30000">
                  <a:latin typeface="Symbol" charset="2"/>
                </a:rPr>
                <a:t>+</a:t>
              </a:r>
              <a:r>
                <a:rPr lang="en-US" b="1">
                  <a:latin typeface="Symbol" charset="2"/>
                </a:rPr>
                <a:t> - </a:t>
              </a:r>
              <a:r>
                <a:rPr lang="en-US" b="1">
                  <a:latin typeface="Symbol" charset="2"/>
                  <a:sym typeface="Symbol" charset="2"/>
                </a:rPr>
                <a:t></a:t>
              </a:r>
              <a:r>
                <a:rPr lang="en-US" b="1" baseline="30000">
                  <a:latin typeface="Symbol" charset="2"/>
                </a:rPr>
                <a:t>-</a:t>
              </a:r>
            </a:p>
            <a:p>
              <a:pPr algn="ctr" eaLnBrk="1" hangingPunct="1"/>
              <a:r>
                <a:rPr lang="en-US" b="1">
                  <a:latin typeface="Symbol" charset="2"/>
                  <a:sym typeface="Symbol" charset="2"/>
                </a:rPr>
                <a:t></a:t>
              </a:r>
              <a:r>
                <a:rPr lang="en-US" b="1" baseline="30000">
                  <a:latin typeface="Symbol" charset="2"/>
                </a:rPr>
                <a:t>+</a:t>
              </a:r>
              <a:r>
                <a:rPr lang="en-US" b="1">
                  <a:latin typeface="Symbol" charset="2"/>
                </a:rPr>
                <a:t> + </a:t>
              </a:r>
              <a:r>
                <a:rPr lang="en-US" b="1">
                  <a:latin typeface="Symbol" charset="2"/>
                  <a:sym typeface="Symbol" charset="2"/>
                </a:rPr>
                <a:t></a:t>
              </a:r>
              <a:r>
                <a:rPr lang="en-US" b="1" baseline="30000">
                  <a:latin typeface="Symbol" charset="2"/>
                </a:rPr>
                <a:t>-</a:t>
              </a:r>
            </a:p>
          </p:txBody>
        </p:sp>
        <p:sp>
          <p:nvSpPr>
            <p:cNvPr id="25641" name="Line 9"/>
            <p:cNvSpPr>
              <a:spLocks noChangeShapeType="1"/>
            </p:cNvSpPr>
            <p:nvPr/>
          </p:nvSpPr>
          <p:spPr bwMode="auto">
            <a:xfrm>
              <a:off x="816" y="912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42" name="Text Box 10"/>
            <p:cNvSpPr txBox="1">
              <a:spLocks noChangeArrowheads="1"/>
            </p:cNvSpPr>
            <p:nvPr/>
          </p:nvSpPr>
          <p:spPr bwMode="auto">
            <a:xfrm>
              <a:off x="1386" y="814"/>
              <a:ext cx="204" cy="2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b="1">
                  <a:latin typeface="Comic Sans MS" charset="0"/>
                </a:rPr>
                <a:t>=</a:t>
              </a:r>
            </a:p>
          </p:txBody>
        </p:sp>
        <p:sp>
          <p:nvSpPr>
            <p:cNvPr id="25643" name="Rectangle 11"/>
            <p:cNvSpPr>
              <a:spLocks noChangeArrowheads="1"/>
            </p:cNvSpPr>
            <p:nvPr/>
          </p:nvSpPr>
          <p:spPr bwMode="auto">
            <a:xfrm>
              <a:off x="336" y="672"/>
              <a:ext cx="1632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603" name="Text Box 12"/>
          <p:cNvSpPr txBox="1">
            <a:spLocks noChangeArrowheads="1"/>
          </p:cNvSpPr>
          <p:nvPr/>
        </p:nvSpPr>
        <p:spPr bwMode="auto">
          <a:xfrm>
            <a:off x="0" y="44450"/>
            <a:ext cx="91440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 dirty="0">
                <a:latin typeface="Arial"/>
                <a:ea typeface="Tahoma" charset="0"/>
                <a:cs typeface="Arial"/>
              </a:rPr>
              <a:t>A path towards </a:t>
            </a:r>
            <a:r>
              <a:rPr lang="en-US" sz="3200" b="1" dirty="0" smtClean="0">
                <a:latin typeface="Arial"/>
                <a:ea typeface="Tahoma" charset="0"/>
                <a:cs typeface="Arial"/>
              </a:rPr>
              <a:t>extracting </a:t>
            </a:r>
            <a:r>
              <a:rPr lang="en-US" sz="3200" b="1" dirty="0" err="1">
                <a:latin typeface="Arial"/>
                <a:ea typeface="Tahoma" charset="0"/>
                <a:cs typeface="Arial"/>
              </a:rPr>
              <a:t>GPDs</a:t>
            </a:r>
            <a:r>
              <a:rPr lang="en-US" sz="3200" b="1" dirty="0">
                <a:latin typeface="Arial"/>
                <a:ea typeface="Tahoma" charset="0"/>
                <a:cs typeface="Arial"/>
              </a:rPr>
              <a:t> </a:t>
            </a:r>
          </a:p>
        </p:txBody>
      </p:sp>
      <p:sp>
        <p:nvSpPr>
          <p:cNvPr id="25604" name="Rectangle 22"/>
          <p:cNvSpPr>
            <a:spLocks noChangeArrowheads="1"/>
          </p:cNvSpPr>
          <p:nvPr/>
        </p:nvSpPr>
        <p:spPr bwMode="auto">
          <a:xfrm>
            <a:off x="381000" y="2411951"/>
            <a:ext cx="45720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3366FF"/>
              </a:solidFill>
            </a:endParaRPr>
          </a:p>
        </p:txBody>
      </p:sp>
      <p:sp>
        <p:nvSpPr>
          <p:cNvPr id="12301" name="Text Box 23"/>
          <p:cNvSpPr txBox="1">
            <a:spLocks noChangeArrowheads="1"/>
          </p:cNvSpPr>
          <p:nvPr/>
        </p:nvSpPr>
        <p:spPr bwMode="auto">
          <a:xfrm>
            <a:off x="433388" y="2456401"/>
            <a:ext cx="45196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  <a:scene3d>
              <a:camera prst="orthographicFront"/>
              <a:lightRig rig="threePt" dir="t">
                <a:rot lat="0" lon="0" rev="0"/>
              </a:lightRig>
            </a:scene3d>
            <a:sp3d/>
          </a:bodyPr>
          <a:lstStyle/>
          <a:p>
            <a:pPr eaLnBrk="1" hangingPunct="1">
              <a:defRPr/>
            </a:pPr>
            <a:r>
              <a:rPr lang="en-US" dirty="0">
                <a:latin typeface="Symbol" pitchFamily="-65" charset="2"/>
                <a:sym typeface="Symbol" pitchFamily="-65" charset="2"/>
              </a:rPr>
              <a:t></a:t>
            </a:r>
            <a:r>
              <a:rPr lang="en-US" baseline="-25000" dirty="0">
                <a:latin typeface="Comic Sans MS" pitchFamily="-65" charset="0"/>
              </a:rPr>
              <a:t>LU</a:t>
            </a:r>
            <a:r>
              <a:rPr lang="en-US" dirty="0">
                <a:latin typeface="Symbol" pitchFamily="-65" charset="2"/>
              </a:rPr>
              <a:t> </a:t>
            </a:r>
            <a:r>
              <a:rPr lang="en-US" dirty="0">
                <a:latin typeface="Tahoma" pitchFamily="-65" charset="0"/>
              </a:rPr>
              <a:t>~ </a:t>
            </a:r>
            <a:r>
              <a:rPr lang="en-US" dirty="0" err="1">
                <a:solidFill>
                  <a:srgbClr val="FF0000"/>
                </a:solidFill>
                <a:latin typeface="Tahoma" pitchFamily="-65" charset="0"/>
              </a:rPr>
              <a:t>sin</a:t>
            </a:r>
            <a:r>
              <a:rPr lang="en-US" dirty="0" err="1">
                <a:solidFill>
                  <a:srgbClr val="FF0000"/>
                </a:solidFill>
                <a:latin typeface="Tahoma" pitchFamily="-65" charset="0"/>
                <a:sym typeface="Symbol" pitchFamily="-65" charset="2"/>
              </a:rPr>
              <a:t></a:t>
            </a:r>
            <a:r>
              <a:rPr lang="en-US" dirty="0">
                <a:solidFill>
                  <a:srgbClr val="FF0000"/>
                </a:solidFill>
                <a:latin typeface="Tahoma" pitchFamily="-65" charset="0"/>
              </a:rPr>
              <a:t> </a:t>
            </a:r>
            <a:r>
              <a:rPr lang="en-US" dirty="0">
                <a:latin typeface="Tahoma" pitchFamily="-65" charset="0"/>
              </a:rPr>
              <a:t>{F</a:t>
            </a:r>
            <a:r>
              <a:rPr lang="en-US" baseline="-25000" dirty="0">
                <a:latin typeface="Tahoma" pitchFamily="-65" charset="0"/>
              </a:rPr>
              <a:t>1</a:t>
            </a:r>
            <a:r>
              <a:rPr lang="en-US" b="1" i="1" dirty="0">
                <a:solidFill>
                  <a:srgbClr val="FF0000"/>
                </a:solidFill>
                <a:latin typeface="Times New Roman" pitchFamily="-65" charset="0"/>
              </a:rPr>
              <a:t>H</a:t>
            </a:r>
            <a:r>
              <a:rPr lang="en-US" dirty="0">
                <a:solidFill>
                  <a:schemeClr val="hlink">
                    <a:alpha val="65999"/>
                  </a:schemeClr>
                </a:solidFill>
                <a:latin typeface="Times New Roman" pitchFamily="-65" charset="0"/>
              </a:rPr>
              <a:t> </a:t>
            </a:r>
            <a:r>
              <a:rPr lang="en-US" dirty="0">
                <a:latin typeface="Tahoma" pitchFamily="-65" charset="0"/>
              </a:rPr>
              <a:t>+ </a:t>
            </a:r>
            <a:r>
              <a:rPr lang="el-GR" dirty="0">
                <a:latin typeface="Lucida Grande" pitchFamily="-65" charset="0"/>
              </a:rPr>
              <a:t>ξ</a:t>
            </a:r>
            <a:r>
              <a:rPr lang="en-US" dirty="0">
                <a:latin typeface="Tahoma" pitchFamily="-65" charset="0"/>
              </a:rPr>
              <a:t>(F</a:t>
            </a:r>
            <a:r>
              <a:rPr lang="en-US" baseline="-25000" dirty="0">
                <a:latin typeface="Tahoma" pitchFamily="-65" charset="0"/>
              </a:rPr>
              <a:t>1</a:t>
            </a:r>
            <a:r>
              <a:rPr lang="en-US" dirty="0">
                <a:latin typeface="Tahoma" pitchFamily="-65" charset="0"/>
              </a:rPr>
              <a:t>+F</a:t>
            </a:r>
            <a:r>
              <a:rPr lang="en-US" baseline="-25000" dirty="0">
                <a:latin typeface="Tahoma" pitchFamily="-65" charset="0"/>
              </a:rPr>
              <a:t>2</a:t>
            </a:r>
            <a:r>
              <a:rPr lang="en-US" dirty="0">
                <a:latin typeface="Tahoma" pitchFamily="-65" charset="0"/>
              </a:rPr>
              <a:t>)</a:t>
            </a:r>
            <a:r>
              <a:rPr lang="en-US" b="1" i="1" dirty="0">
                <a:solidFill>
                  <a:srgbClr val="00C000"/>
                </a:solidFill>
                <a:latin typeface="Times New Roman" pitchFamily="-65" charset="0"/>
              </a:rPr>
              <a:t>H</a:t>
            </a:r>
            <a:r>
              <a:rPr lang="en-US" b="1" dirty="0">
                <a:solidFill>
                  <a:srgbClr val="0000FF"/>
                </a:solidFill>
                <a:latin typeface="Times New Roman" pitchFamily="-65" charset="0"/>
              </a:rPr>
              <a:t> </a:t>
            </a:r>
            <a:r>
              <a:rPr lang="en-US" dirty="0">
                <a:latin typeface="Tahoma" pitchFamily="-65" charset="0"/>
              </a:rPr>
              <a:t>+kF</a:t>
            </a:r>
            <a:r>
              <a:rPr lang="en-US" baseline="-25000" dirty="0">
                <a:latin typeface="Tahoma" pitchFamily="-65" charset="0"/>
              </a:rPr>
              <a:t>2</a:t>
            </a:r>
            <a:r>
              <a:rPr lang="en-US" b="1" i="1" dirty="0">
                <a:solidFill>
                  <a:srgbClr val="0000FF"/>
                </a:solidFill>
                <a:latin typeface="Times New Roman" pitchFamily="-65" charset="0"/>
              </a:rPr>
              <a:t>E</a:t>
            </a:r>
            <a:r>
              <a:rPr lang="en-US" dirty="0">
                <a:latin typeface="Tahoma" pitchFamily="-65" charset="0"/>
              </a:rPr>
              <a:t>}d</a:t>
            </a:r>
            <a:r>
              <a:rPr lang="en-US" dirty="0">
                <a:latin typeface="Tahoma" pitchFamily="-65" charset="0"/>
                <a:sym typeface="Symbol" pitchFamily="-65" charset="2"/>
              </a:rPr>
              <a:t></a:t>
            </a:r>
            <a:endParaRPr lang="en-US" dirty="0">
              <a:solidFill>
                <a:schemeClr val="tx2"/>
              </a:solidFill>
              <a:latin typeface="Tahoma" pitchFamily="-65" charset="0"/>
              <a:sym typeface="Symbol" pitchFamily="-65" charset="2"/>
            </a:endParaRPr>
          </a:p>
        </p:txBody>
      </p:sp>
      <p:sp>
        <p:nvSpPr>
          <p:cNvPr id="25606" name="Rectangle 24"/>
          <p:cNvSpPr>
            <a:spLocks noChangeArrowheads="1"/>
          </p:cNvSpPr>
          <p:nvPr/>
        </p:nvSpPr>
        <p:spPr bwMode="auto">
          <a:xfrm>
            <a:off x="3309938" y="2299239"/>
            <a:ext cx="3143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400" b="1" dirty="0">
                <a:solidFill>
                  <a:srgbClr val="FFFF00"/>
                </a:solidFill>
                <a:latin typeface="Times New Roman" charset="0"/>
              </a:rPr>
              <a:t>  </a:t>
            </a:r>
            <a:r>
              <a:rPr lang="en-US" sz="2400" b="1" dirty="0">
                <a:solidFill>
                  <a:srgbClr val="00C000"/>
                </a:solidFill>
                <a:latin typeface="Times New Roman" charset="0"/>
              </a:rPr>
              <a:t>~</a:t>
            </a:r>
            <a:endParaRPr lang="en-US" sz="2400" b="1" dirty="0">
              <a:solidFill>
                <a:srgbClr val="00C000"/>
              </a:solidFill>
              <a:latin typeface="Tahoma" charset="0"/>
            </a:endParaRPr>
          </a:p>
        </p:txBody>
      </p:sp>
      <p:sp>
        <p:nvSpPr>
          <p:cNvPr id="25607" name="Text Box 25"/>
          <p:cNvSpPr txBox="1">
            <a:spLocks noChangeArrowheads="1"/>
          </p:cNvSpPr>
          <p:nvPr/>
        </p:nvSpPr>
        <p:spPr bwMode="auto">
          <a:xfrm>
            <a:off x="331788" y="2002376"/>
            <a:ext cx="38909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dirty="0">
                <a:latin typeface="Tahoma" charset="0"/>
                <a:ea typeface="Tahoma" charset="0"/>
                <a:cs typeface="Tahoma" charset="0"/>
              </a:rPr>
              <a:t>Polarized beam,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unpolarized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target:</a:t>
            </a:r>
          </a:p>
        </p:txBody>
      </p:sp>
      <p:sp>
        <p:nvSpPr>
          <p:cNvPr id="25608" name="Text Box 26"/>
          <p:cNvSpPr txBox="1">
            <a:spLocks noChangeArrowheads="1"/>
          </p:cNvSpPr>
          <p:nvPr/>
        </p:nvSpPr>
        <p:spPr bwMode="auto">
          <a:xfrm>
            <a:off x="7046913" y="2421476"/>
            <a:ext cx="10302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2400" b="1" i="1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H(ξ,t</a:t>
            </a:r>
            <a:r>
              <a:rPr lang="en-US" sz="2400" b="1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</p:txBody>
      </p:sp>
      <p:sp>
        <p:nvSpPr>
          <p:cNvPr id="25609" name="AutoShape 27"/>
          <p:cNvSpPr>
            <a:spLocks noChangeArrowheads="1"/>
          </p:cNvSpPr>
          <p:nvPr/>
        </p:nvSpPr>
        <p:spPr bwMode="auto">
          <a:xfrm>
            <a:off x="5930900" y="2497676"/>
            <a:ext cx="622300" cy="3810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  <a:ln w="1905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381000" y="3094044"/>
            <a:ext cx="7696200" cy="911225"/>
            <a:chOff x="240" y="2261"/>
            <a:chExt cx="4848" cy="574"/>
          </a:xfrm>
        </p:grpSpPr>
        <p:sp>
          <p:nvSpPr>
            <p:cNvPr id="25627" name="Text Box 34"/>
            <p:cNvSpPr txBox="1">
              <a:spLocks noChangeArrowheads="1"/>
            </p:cNvSpPr>
            <p:nvPr/>
          </p:nvSpPr>
          <p:spPr bwMode="auto">
            <a:xfrm>
              <a:off x="255" y="2261"/>
              <a:ext cx="257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dirty="0" err="1">
                  <a:latin typeface="Tahoma" charset="0"/>
                  <a:ea typeface="Tahoma" charset="0"/>
                  <a:cs typeface="Tahoma" charset="0"/>
                </a:rPr>
                <a:t>Unpolarized</a:t>
              </a:r>
              <a:r>
                <a:rPr lang="en-US" dirty="0">
                  <a:latin typeface="Tahoma" charset="0"/>
                  <a:ea typeface="Tahoma" charset="0"/>
                  <a:cs typeface="Tahoma" charset="0"/>
                </a:rPr>
                <a:t> beam, longitudinal target:</a:t>
              </a:r>
            </a:p>
          </p:txBody>
        </p:sp>
        <p:sp>
          <p:nvSpPr>
            <p:cNvPr id="25628" name="Rectangle 35"/>
            <p:cNvSpPr>
              <a:spLocks noChangeArrowheads="1"/>
            </p:cNvSpPr>
            <p:nvPr/>
          </p:nvSpPr>
          <p:spPr bwMode="auto">
            <a:xfrm>
              <a:off x="240" y="2496"/>
              <a:ext cx="3360" cy="3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FF"/>
                </a:solidFill>
              </a:endParaRPr>
            </a:p>
          </p:txBody>
        </p:sp>
        <p:sp>
          <p:nvSpPr>
            <p:cNvPr id="43031" name="Text Box 36"/>
            <p:cNvSpPr txBox="1">
              <a:spLocks noChangeArrowheads="1"/>
            </p:cNvSpPr>
            <p:nvPr/>
          </p:nvSpPr>
          <p:spPr bwMode="auto">
            <a:xfrm>
              <a:off x="280" y="2576"/>
              <a:ext cx="3360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1" hangingPunct="1">
                <a:defRPr/>
              </a:pPr>
              <a:r>
                <a:rPr lang="en-US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charset="2"/>
                  <a:sym typeface="Symbol" charset="2"/>
                </a:rPr>
                <a:t></a:t>
              </a:r>
              <a:r>
                <a:rPr lang="en-US" dirty="0">
                  <a:latin typeface="Symbol" charset="2"/>
                  <a:sym typeface="Symbol" charset="2"/>
                </a:rPr>
                <a:t></a:t>
              </a:r>
              <a:r>
                <a:rPr lang="en-US" baseline="-25000" dirty="0">
                  <a:latin typeface="Comic Sans MS" charset="0"/>
                </a:rPr>
                <a:t>UL</a:t>
              </a:r>
              <a:r>
                <a:rPr lang="en-US" dirty="0">
                  <a:latin typeface="Symbol" charset="2"/>
                </a:rPr>
                <a:t> </a:t>
              </a:r>
              <a:r>
                <a:rPr lang="en-US" dirty="0">
                  <a:latin typeface="Tahoma" charset="0"/>
                </a:rPr>
                <a:t>~</a:t>
              </a:r>
              <a:r>
                <a:rPr lang="en-US" dirty="0">
                  <a:solidFill>
                    <a:schemeClr val="tx2"/>
                  </a:solidFill>
                  <a:latin typeface="Tahoma" charset="0"/>
                </a:rPr>
                <a:t> </a:t>
              </a:r>
              <a:r>
                <a:rPr lang="en-US" dirty="0" err="1">
                  <a:solidFill>
                    <a:srgbClr val="FF0000"/>
                  </a:solidFill>
                  <a:latin typeface="Tahoma" charset="0"/>
                </a:rPr>
                <a:t>sin</a:t>
              </a:r>
              <a:r>
                <a:rPr lang="en-US" dirty="0" err="1">
                  <a:solidFill>
                    <a:srgbClr val="FF0000"/>
                  </a:solidFill>
                  <a:latin typeface="Tahoma" charset="0"/>
                  <a:sym typeface="Symbol" charset="2"/>
                </a:rPr>
                <a:t></a:t>
              </a:r>
              <a:r>
                <a:rPr lang="en-US" dirty="0">
                  <a:latin typeface="Tahoma" charset="0"/>
                </a:rPr>
                <a:t> {F</a:t>
              </a:r>
              <a:r>
                <a:rPr lang="en-US" baseline="-25000" dirty="0">
                  <a:latin typeface="Tahoma" charset="0"/>
                </a:rPr>
                <a:t>1</a:t>
              </a:r>
              <a:r>
                <a:rPr lang="en-US" b="1" i="1" dirty="0">
                  <a:solidFill>
                    <a:srgbClr val="00C000"/>
                  </a:solidFill>
                  <a:latin typeface="Times New Roman" charset="0"/>
                </a:rPr>
                <a:t>H</a:t>
              </a:r>
              <a:r>
                <a:rPr lang="en-US" dirty="0">
                  <a:latin typeface="Tahoma" charset="0"/>
                </a:rPr>
                <a:t>+</a:t>
              </a:r>
              <a:r>
                <a:rPr lang="el-GR" dirty="0">
                  <a:latin typeface="Lucida Grande" charset="0"/>
                </a:rPr>
                <a:t>ξ</a:t>
              </a:r>
              <a:r>
                <a:rPr lang="en-US" dirty="0">
                  <a:latin typeface="Tahoma" charset="0"/>
                </a:rPr>
                <a:t>(F</a:t>
              </a:r>
              <a:r>
                <a:rPr lang="en-US" baseline="-25000" dirty="0">
                  <a:latin typeface="Tahoma" charset="0"/>
                </a:rPr>
                <a:t>1</a:t>
              </a:r>
              <a:r>
                <a:rPr lang="en-US" dirty="0">
                  <a:latin typeface="Tahoma" charset="0"/>
                </a:rPr>
                <a:t>+F</a:t>
              </a:r>
              <a:r>
                <a:rPr lang="en-US" baseline="-25000" dirty="0">
                  <a:latin typeface="Tahoma" charset="0"/>
                </a:rPr>
                <a:t>2</a:t>
              </a:r>
              <a:r>
                <a:rPr lang="en-US" dirty="0">
                  <a:latin typeface="Tahoma" charset="0"/>
                </a:rPr>
                <a:t>)(</a:t>
              </a:r>
              <a:r>
                <a:rPr lang="en-US" b="1" i="1" dirty="0">
                  <a:solidFill>
                    <a:srgbClr val="FF0000"/>
                  </a:solidFill>
                  <a:latin typeface="Times New Roman" charset="0"/>
                </a:rPr>
                <a:t>H</a:t>
              </a:r>
              <a:r>
                <a:rPr lang="en-US" b="1" dirty="0">
                  <a:solidFill>
                    <a:srgbClr val="2D2D8A"/>
                  </a:solidFill>
                  <a:latin typeface="Times New Roman" charset="0"/>
                </a:rPr>
                <a:t> </a:t>
              </a:r>
              <a:r>
                <a:rPr lang="en-US" dirty="0">
                  <a:latin typeface="Tahoma" charset="0"/>
                </a:rPr>
                <a:t>+</a:t>
              </a:r>
              <a:r>
                <a:rPr lang="el-GR" dirty="0">
                  <a:latin typeface="Lucida Grande" charset="0"/>
                </a:rPr>
                <a:t>ξ</a:t>
              </a:r>
              <a:r>
                <a:rPr lang="en-US" dirty="0">
                  <a:latin typeface="Tahoma" charset="0"/>
                </a:rPr>
                <a:t>/(1+</a:t>
              </a:r>
              <a:r>
                <a:rPr lang="el-GR" dirty="0">
                  <a:latin typeface="Lucida Grande" charset="0"/>
                </a:rPr>
                <a:t>ξ</a:t>
              </a:r>
              <a:r>
                <a:rPr lang="en-US" dirty="0">
                  <a:latin typeface="Tahoma" charset="0"/>
                </a:rPr>
                <a:t>)</a:t>
              </a:r>
              <a:r>
                <a:rPr lang="en-US" b="1" i="1" dirty="0" err="1">
                  <a:solidFill>
                    <a:srgbClr val="0000FF"/>
                  </a:solidFill>
                  <a:latin typeface="Times New Roman" charset="0"/>
                </a:rPr>
                <a:t>E</a:t>
              </a:r>
              <a:r>
                <a:rPr lang="en-US" dirty="0" err="1" smtClean="0">
                  <a:latin typeface="Times New Roman" charset="0"/>
                </a:rPr>
                <a:t>)</a:t>
              </a:r>
              <a:r>
                <a:rPr lang="en-US" dirty="0" err="1" smtClean="0">
                  <a:latin typeface="Tahoma" charset="0"/>
                </a:rPr>
                <a:t>}</a:t>
              </a:r>
              <a:r>
                <a:rPr lang="en-US" dirty="0" err="1">
                  <a:latin typeface="Tahoma" charset="0"/>
                </a:rPr>
                <a:t>d</a:t>
              </a:r>
              <a:r>
                <a:rPr lang="en-US" dirty="0" err="1">
                  <a:latin typeface="Tahoma" charset="0"/>
                  <a:sym typeface="Symbol" charset="2"/>
                </a:rPr>
                <a:t></a:t>
              </a:r>
              <a:endParaRPr lang="en-US" dirty="0">
                <a:solidFill>
                  <a:schemeClr val="tx2"/>
                </a:solidFill>
                <a:latin typeface="Tahoma" charset="0"/>
                <a:sym typeface="Symbol" charset="2"/>
              </a:endParaRPr>
            </a:p>
          </p:txBody>
        </p:sp>
        <p:sp>
          <p:nvSpPr>
            <p:cNvPr id="25630" name="Rectangle 37"/>
            <p:cNvSpPr>
              <a:spLocks noChangeArrowheads="1"/>
            </p:cNvSpPr>
            <p:nvPr/>
          </p:nvSpPr>
          <p:spPr bwMode="auto">
            <a:xfrm>
              <a:off x="1250" y="2477"/>
              <a:ext cx="19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2400" b="1" dirty="0">
                  <a:solidFill>
                    <a:srgbClr val="FF0000"/>
                  </a:solidFill>
                  <a:latin typeface="Times New Roman" charset="0"/>
                </a:rPr>
                <a:t>  </a:t>
              </a:r>
              <a:r>
                <a:rPr lang="en-US" sz="2400" b="1" dirty="0">
                  <a:solidFill>
                    <a:srgbClr val="00C000"/>
                  </a:solidFill>
                  <a:latin typeface="Times New Roman" charset="0"/>
                </a:rPr>
                <a:t>~</a:t>
              </a:r>
              <a:endParaRPr lang="en-US" sz="2400" b="1" dirty="0">
                <a:solidFill>
                  <a:srgbClr val="00C000"/>
                </a:solidFill>
                <a:latin typeface="Tahoma" charset="0"/>
              </a:endParaRPr>
            </a:p>
          </p:txBody>
        </p:sp>
        <p:sp>
          <p:nvSpPr>
            <p:cNvPr id="25631" name="AutoShape 38"/>
            <p:cNvSpPr>
              <a:spLocks noChangeArrowheads="1"/>
            </p:cNvSpPr>
            <p:nvPr/>
          </p:nvSpPr>
          <p:spPr bwMode="auto">
            <a:xfrm>
              <a:off x="3736" y="2592"/>
              <a:ext cx="392" cy="24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361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9ED3D7"/>
            </a:solidFill>
            <a:ln w="19050">
              <a:solidFill>
                <a:srgbClr val="3C8C93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33" name="Text Box 40"/>
            <p:cNvSpPr txBox="1">
              <a:spLocks noChangeArrowheads="1"/>
            </p:cNvSpPr>
            <p:nvPr/>
          </p:nvSpPr>
          <p:spPr bwMode="auto">
            <a:xfrm>
              <a:off x="3954" y="2544"/>
              <a:ext cx="1134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2400" i="1" dirty="0">
                  <a:solidFill>
                    <a:srgbClr val="00C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         </a:t>
              </a:r>
              <a:r>
                <a:rPr lang="en-US" sz="2400" b="1" i="1" dirty="0" err="1">
                  <a:solidFill>
                    <a:srgbClr val="00C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H(ξ,t</a:t>
              </a:r>
              <a:r>
                <a:rPr lang="en-US" sz="2400" b="1" i="1" dirty="0">
                  <a:solidFill>
                    <a:srgbClr val="00C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)</a:t>
              </a:r>
            </a:p>
          </p:txBody>
        </p:sp>
        <p:sp>
          <p:nvSpPr>
            <p:cNvPr id="25634" name="Rectangle 41"/>
            <p:cNvSpPr>
              <a:spLocks noChangeArrowheads="1"/>
            </p:cNvSpPr>
            <p:nvPr/>
          </p:nvSpPr>
          <p:spPr bwMode="auto">
            <a:xfrm>
              <a:off x="4540" y="2448"/>
              <a:ext cx="121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2800" b="1" dirty="0">
                  <a:solidFill>
                    <a:srgbClr val="00C000"/>
                  </a:solidFill>
                  <a:latin typeface="Times New Roman" charset="0"/>
                </a:rPr>
                <a:t>~</a:t>
              </a:r>
              <a:endParaRPr lang="en-US" sz="2800" b="1" dirty="0">
                <a:solidFill>
                  <a:srgbClr val="00C000"/>
                </a:solidFill>
                <a:latin typeface="Tahoma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267200" y="1020239"/>
            <a:ext cx="1828800" cy="838200"/>
            <a:chOff x="4267200" y="1123950"/>
            <a:chExt cx="1828800" cy="838200"/>
          </a:xfrm>
        </p:grpSpPr>
        <p:sp>
          <p:nvSpPr>
            <p:cNvPr id="25613" name="Rectangle 31"/>
            <p:cNvSpPr>
              <a:spLocks noChangeArrowheads="1"/>
            </p:cNvSpPr>
            <p:nvPr/>
          </p:nvSpPr>
          <p:spPr bwMode="auto">
            <a:xfrm>
              <a:off x="4267200" y="1123950"/>
              <a:ext cx="1828800" cy="838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14" name="Text Box 32"/>
            <p:cNvSpPr txBox="1">
              <a:spLocks noChangeArrowheads="1"/>
            </p:cNvSpPr>
            <p:nvPr/>
          </p:nvSpPr>
          <p:spPr bwMode="auto">
            <a:xfrm>
              <a:off x="4456113" y="1219200"/>
              <a:ext cx="1497012" cy="3698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l-GR" i="1">
                  <a:latin typeface="Times New Roman" charset="0"/>
                  <a:ea typeface="Times New Roman" charset="0"/>
                  <a:cs typeface="Times New Roman" charset="0"/>
                </a:rPr>
                <a:t>ξ</a:t>
              </a:r>
              <a:r>
                <a:rPr lang="en-US">
                  <a:latin typeface="Comic Sans MS" charset="0"/>
                  <a:ea typeface="Comic Sans MS" charset="0"/>
                  <a:cs typeface="Comic Sans MS" charset="0"/>
                </a:rPr>
                <a:t> </a:t>
              </a:r>
              <a:r>
                <a:rPr lang="en-US">
                  <a:latin typeface="Tahoma" charset="0"/>
                  <a:ea typeface="Arial" charset="0"/>
                  <a:cs typeface="Arial" charset="0"/>
                </a:rPr>
                <a:t>~</a:t>
              </a:r>
              <a:r>
                <a:rPr lang="en-US">
                  <a:latin typeface="Tahoma" charset="0"/>
                  <a:ea typeface="Comic Sans MS" charset="0"/>
                  <a:cs typeface="Comic Sans MS" charset="0"/>
                </a:rPr>
                <a:t> x</a:t>
              </a:r>
              <a:r>
                <a:rPr lang="en-US" baseline="-25000">
                  <a:latin typeface="Tahoma" charset="0"/>
                  <a:ea typeface="Comic Sans MS" charset="0"/>
                  <a:cs typeface="Comic Sans MS" charset="0"/>
                </a:rPr>
                <a:t>B</a:t>
              </a:r>
              <a:r>
                <a:rPr lang="en-US">
                  <a:latin typeface="Tahoma" charset="0"/>
                  <a:ea typeface="Comic Sans MS" charset="0"/>
                  <a:cs typeface="Comic Sans MS" charset="0"/>
                </a:rPr>
                <a:t>/(2-x</a:t>
              </a:r>
              <a:r>
                <a:rPr lang="en-US" baseline="-25000">
                  <a:latin typeface="Tahoma" charset="0"/>
                  <a:ea typeface="Comic Sans MS" charset="0"/>
                  <a:cs typeface="Comic Sans MS" charset="0"/>
                </a:rPr>
                <a:t>B</a:t>
              </a:r>
              <a:r>
                <a:rPr lang="en-US">
                  <a:latin typeface="Tahoma" charset="0"/>
                  <a:ea typeface="Comic Sans MS" charset="0"/>
                  <a:cs typeface="Comic Sans MS" charset="0"/>
                </a:rPr>
                <a:t>) </a:t>
              </a:r>
            </a:p>
          </p:txBody>
        </p:sp>
        <p:sp>
          <p:nvSpPr>
            <p:cNvPr id="25616" name="Text Box 45"/>
            <p:cNvSpPr txBox="1">
              <a:spLocks noChangeArrowheads="1"/>
            </p:cNvSpPr>
            <p:nvPr/>
          </p:nvSpPr>
          <p:spPr bwMode="auto">
            <a:xfrm>
              <a:off x="4535488" y="1584325"/>
              <a:ext cx="1165225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>
                  <a:latin typeface="Tahoma" charset="0"/>
                  <a:ea typeface="Tahoma" charset="0"/>
                  <a:cs typeface="Tahoma" charset="0"/>
                </a:rPr>
                <a:t>k = </a:t>
              </a:r>
              <a:r>
                <a:rPr lang="en-US" i="1">
                  <a:latin typeface="Tahoma" charset="0"/>
                  <a:ea typeface="Tahoma" charset="0"/>
                  <a:cs typeface="Tahoma" charset="0"/>
                </a:rPr>
                <a:t>t</a:t>
              </a:r>
              <a:r>
                <a:rPr lang="en-US">
                  <a:latin typeface="Tahoma" charset="0"/>
                  <a:ea typeface="Tahoma" charset="0"/>
                  <a:cs typeface="Tahoma" charset="0"/>
                </a:rPr>
                <a:t>/4M</a:t>
              </a:r>
              <a:r>
                <a:rPr lang="en-US" baseline="30000">
                  <a:latin typeface="Tahoma" charset="0"/>
                  <a:ea typeface="Tahoma" charset="0"/>
                  <a:cs typeface="Tahoma" charset="0"/>
                </a:rPr>
                <a:t>2</a:t>
              </a:r>
              <a:r>
                <a:rPr lang="en-US">
                  <a:latin typeface="Tahoma" charset="0"/>
                  <a:ea typeface="Tahoma" charset="0"/>
                  <a:cs typeface="Tahoma" charset="0"/>
                </a:rPr>
                <a:t> </a:t>
              </a:r>
            </a:p>
          </p:txBody>
        </p:sp>
      </p:grpSp>
      <p:sp>
        <p:nvSpPr>
          <p:cNvPr id="25618" name="Rectangle 48"/>
          <p:cNvSpPr>
            <a:spLocks noChangeArrowheads="1"/>
          </p:cNvSpPr>
          <p:nvPr/>
        </p:nvSpPr>
        <p:spPr bwMode="auto">
          <a:xfrm>
            <a:off x="10144125" y="-446088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337" name="Picture 103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24600" y="800100"/>
            <a:ext cx="2743200" cy="150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4" name="Group 43"/>
          <p:cNvGrpSpPr/>
          <p:nvPr/>
        </p:nvGrpSpPr>
        <p:grpSpPr>
          <a:xfrm>
            <a:off x="400050" y="4222748"/>
            <a:ext cx="7715250" cy="949325"/>
            <a:chOff x="400050" y="4222748"/>
            <a:chExt cx="7715250" cy="949325"/>
          </a:xfrm>
        </p:grpSpPr>
        <p:grpSp>
          <p:nvGrpSpPr>
            <p:cNvPr id="5" name="Group 55"/>
            <p:cNvGrpSpPr>
              <a:grpSpLocks/>
            </p:cNvGrpSpPr>
            <p:nvPr/>
          </p:nvGrpSpPr>
          <p:grpSpPr bwMode="auto">
            <a:xfrm>
              <a:off x="400050" y="4222748"/>
              <a:ext cx="7715250" cy="949325"/>
              <a:chOff x="216" y="3380"/>
              <a:chExt cx="4860" cy="598"/>
            </a:xfrm>
          </p:grpSpPr>
          <p:sp>
            <p:nvSpPr>
              <p:cNvPr id="25620" name="Text Box 15"/>
              <p:cNvSpPr txBox="1">
                <a:spLocks noChangeArrowheads="1"/>
              </p:cNvSpPr>
              <p:nvPr/>
            </p:nvSpPr>
            <p:spPr bwMode="auto">
              <a:xfrm>
                <a:off x="273" y="3380"/>
                <a:ext cx="2485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dirty="0" err="1">
                    <a:latin typeface="Tahoma" charset="0"/>
                    <a:ea typeface="Tahoma" charset="0"/>
                    <a:cs typeface="Tahoma" charset="0"/>
                  </a:rPr>
                  <a:t>Unpolarized</a:t>
                </a:r>
                <a:r>
                  <a:rPr lang="en-US" dirty="0">
                    <a:latin typeface="Tahoma" charset="0"/>
                    <a:ea typeface="Tahoma" charset="0"/>
                    <a:cs typeface="Tahoma" charset="0"/>
                  </a:rPr>
                  <a:t> beam, transverse target:</a:t>
                </a:r>
              </a:p>
            </p:txBody>
          </p:sp>
          <p:sp>
            <p:nvSpPr>
              <p:cNvPr id="25621" name="Rectangle 16"/>
              <p:cNvSpPr>
                <a:spLocks noChangeArrowheads="1"/>
              </p:cNvSpPr>
              <p:nvPr/>
            </p:nvSpPr>
            <p:spPr bwMode="auto">
              <a:xfrm>
                <a:off x="216" y="3642"/>
                <a:ext cx="2784" cy="33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FF"/>
                  </a:solidFill>
                </a:endParaRPr>
              </a:p>
            </p:txBody>
          </p:sp>
          <p:sp>
            <p:nvSpPr>
              <p:cNvPr id="25622" name="Text Box 17"/>
              <p:cNvSpPr txBox="1">
                <a:spLocks noChangeArrowheads="1"/>
              </p:cNvSpPr>
              <p:nvPr/>
            </p:nvSpPr>
            <p:spPr bwMode="auto">
              <a:xfrm>
                <a:off x="264" y="3686"/>
                <a:ext cx="2688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dirty="0">
                    <a:latin typeface="Symbol" charset="2"/>
                    <a:sym typeface="Symbol" charset="2"/>
                  </a:rPr>
                  <a:t></a:t>
                </a:r>
                <a:r>
                  <a:rPr lang="en-US" baseline="-25000" dirty="0">
                    <a:latin typeface="Comic Sans MS" charset="0"/>
                  </a:rPr>
                  <a:t>UT</a:t>
                </a:r>
                <a:r>
                  <a:rPr lang="en-US" dirty="0">
                    <a:latin typeface="Symbol" charset="2"/>
                  </a:rPr>
                  <a:t> </a:t>
                </a:r>
                <a:r>
                  <a:rPr lang="en-US" dirty="0">
                    <a:latin typeface="Tahoma" charset="0"/>
                  </a:rPr>
                  <a:t>~ </a:t>
                </a:r>
                <a:r>
                  <a:rPr lang="en-US" dirty="0">
                    <a:solidFill>
                      <a:srgbClr val="FF0000"/>
                    </a:solidFill>
                    <a:latin typeface="Tahoma" charset="0"/>
                  </a:rPr>
                  <a:t>cos</a:t>
                </a:r>
                <a:r>
                  <a:rPr lang="en-US" dirty="0">
                    <a:solidFill>
                      <a:srgbClr val="FF0000"/>
                    </a:solidFill>
                    <a:latin typeface="Tahoma" charset="0"/>
                    <a:sym typeface="Symbol" charset="2"/>
                  </a:rPr>
                  <a:t></a:t>
                </a:r>
                <a:r>
                  <a:rPr lang="en-US" dirty="0"/>
                  <a:t>sin(</a:t>
                </a:r>
                <a:r>
                  <a:rPr lang="en-US" dirty="0">
                    <a:sym typeface="Symbol" charset="2"/>
                  </a:rPr>
                  <a:t></a:t>
                </a:r>
                <a:r>
                  <a:rPr lang="en-US" baseline="-25000" dirty="0">
                    <a:sym typeface="Symbol" charset="2"/>
                  </a:rPr>
                  <a:t>s</a:t>
                </a:r>
                <a:r>
                  <a:rPr lang="en-US" dirty="0">
                    <a:sym typeface="Symbol" charset="2"/>
                  </a:rPr>
                  <a:t>-)</a:t>
                </a:r>
                <a:r>
                  <a:rPr lang="en-US" dirty="0">
                    <a:latin typeface="Tahoma" charset="0"/>
                  </a:rPr>
                  <a:t>{k(F</a:t>
                </a:r>
                <a:r>
                  <a:rPr lang="en-US" baseline="-25000" dirty="0">
                    <a:latin typeface="Tahoma" charset="0"/>
                  </a:rPr>
                  <a:t>2</a:t>
                </a:r>
                <a:r>
                  <a:rPr lang="en-US" b="1" i="1" dirty="0">
                    <a:solidFill>
                      <a:srgbClr val="FF0000"/>
                    </a:solidFill>
                    <a:latin typeface="Times New Roman" charset="0"/>
                    <a:ea typeface="Arial Unicode MS" charset="0"/>
                    <a:cs typeface="Arial Unicode MS" charset="0"/>
                  </a:rPr>
                  <a:t>H</a:t>
                </a:r>
                <a:r>
                  <a:rPr lang="en-US" dirty="0">
                    <a:latin typeface="Times New Roman" charset="0"/>
                  </a:rPr>
                  <a:t> – </a:t>
                </a:r>
                <a:r>
                  <a:rPr lang="en-US" dirty="0"/>
                  <a:t>F</a:t>
                </a:r>
                <a:r>
                  <a:rPr lang="en-US" baseline="-25000" dirty="0"/>
                  <a:t>1</a:t>
                </a:r>
                <a:r>
                  <a:rPr lang="en-US" b="1" i="1" dirty="0">
                    <a:solidFill>
                      <a:srgbClr val="0000FF"/>
                    </a:solidFill>
                    <a:latin typeface="Times New Roman" charset="0"/>
                  </a:rPr>
                  <a:t>E</a:t>
                </a:r>
                <a:r>
                  <a:rPr lang="en-US" dirty="0" smtClean="0">
                    <a:latin typeface="Times New Roman" charset="0"/>
                  </a:rPr>
                  <a:t>)</a:t>
                </a:r>
                <a:r>
                  <a:rPr lang="en-US" dirty="0" smtClean="0">
                    <a:latin typeface="Tahoma" charset="0"/>
                  </a:rPr>
                  <a:t>}</a:t>
                </a:r>
                <a:r>
                  <a:rPr lang="en-US" dirty="0">
                    <a:latin typeface="Tahoma" charset="0"/>
                  </a:rPr>
                  <a:t>d</a:t>
                </a:r>
                <a:r>
                  <a:rPr lang="en-US" dirty="0">
                    <a:latin typeface="Tahoma" charset="0"/>
                    <a:sym typeface="Symbol" charset="2"/>
                  </a:rPr>
                  <a:t></a:t>
                </a:r>
                <a:endParaRPr lang="en-US" dirty="0">
                  <a:solidFill>
                    <a:schemeClr val="tx2"/>
                  </a:solidFill>
                  <a:latin typeface="Tahoma" charset="0"/>
                  <a:sym typeface="Symbol" charset="2"/>
                </a:endParaRPr>
              </a:p>
            </p:txBody>
          </p:sp>
          <p:sp>
            <p:nvSpPr>
              <p:cNvPr id="25626" name="Text Box 21"/>
              <p:cNvSpPr txBox="1">
                <a:spLocks noChangeArrowheads="1"/>
              </p:cNvSpPr>
              <p:nvPr/>
            </p:nvSpPr>
            <p:spPr bwMode="auto">
              <a:xfrm>
                <a:off x="4448" y="3569"/>
                <a:ext cx="628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2400" b="1" i="1" dirty="0" err="1">
                    <a:solidFill>
                      <a:srgbClr val="0000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E(ξ,t</a:t>
                </a:r>
                <a:r>
                  <a:rPr lang="en-US" sz="2400" b="1" i="1" dirty="0">
                    <a:solidFill>
                      <a:srgbClr val="0000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)</a:t>
                </a:r>
              </a:p>
            </p:txBody>
          </p:sp>
        </p:grpSp>
        <p:sp>
          <p:nvSpPr>
            <p:cNvPr id="40" name="AutoShape 20"/>
            <p:cNvSpPr>
              <a:spLocks noChangeArrowheads="1"/>
            </p:cNvSpPr>
            <p:nvPr/>
          </p:nvSpPr>
          <p:spPr bwMode="auto">
            <a:xfrm>
              <a:off x="5975350" y="4648198"/>
              <a:ext cx="622300" cy="3810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361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9ED3D7"/>
            </a:solidFill>
            <a:ln w="19050">
              <a:solidFill>
                <a:srgbClr val="3C8C93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50849" y="5357766"/>
            <a:ext cx="7882556" cy="758400"/>
            <a:chOff x="609598" y="5459966"/>
            <a:chExt cx="7882556" cy="758400"/>
          </a:xfrm>
        </p:grpSpPr>
        <p:sp>
          <p:nvSpPr>
            <p:cNvPr id="38" name="TextBox 37"/>
            <p:cNvSpPr txBox="1"/>
            <p:nvPr/>
          </p:nvSpPr>
          <p:spPr>
            <a:xfrm>
              <a:off x="716653" y="5459966"/>
              <a:ext cx="39225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Unpolarized</a:t>
              </a:r>
              <a:r>
                <a:rPr lang="en-US" dirty="0" smtClean="0"/>
                <a:t> total cross section:</a:t>
              </a:r>
              <a:endParaRPr lang="en-US" baseline="-25000" dirty="0" smtClean="0">
                <a:latin typeface="Calibri"/>
                <a:cs typeface="Calibri"/>
                <a:sym typeface="Symbol" charset="2"/>
              </a:endParaRPr>
            </a:p>
          </p:txBody>
        </p:sp>
        <p:sp>
          <p:nvSpPr>
            <p:cNvPr id="41" name="AutoShape 20"/>
            <p:cNvSpPr>
              <a:spLocks noChangeArrowheads="1"/>
            </p:cNvSpPr>
            <p:nvPr/>
          </p:nvSpPr>
          <p:spPr bwMode="auto">
            <a:xfrm>
              <a:off x="6102350" y="5778498"/>
              <a:ext cx="622300" cy="3810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361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9ED3D7"/>
            </a:solidFill>
            <a:ln w="19050">
              <a:solidFill>
                <a:srgbClr val="3C8C93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09598" y="5849034"/>
              <a:ext cx="411854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cs typeface="Comic Sans MS"/>
                  <a:sym typeface="Symbol" charset="2"/>
                </a:rPr>
                <a:t>Separates </a:t>
              </a:r>
              <a:r>
                <a:rPr lang="en-US" dirty="0" err="1" smtClean="0">
                  <a:cs typeface="Comic Sans MS"/>
                  <a:sym typeface="Symbol" charset="2"/>
                </a:rPr>
                <a:t>h.t</a:t>
              </a:r>
              <a:r>
                <a:rPr lang="en-US" dirty="0" smtClean="0">
                  <a:cs typeface="Comic Sans MS"/>
                  <a:sym typeface="Symbol" charset="2"/>
                </a:rPr>
                <a:t>. contributions to DVCS</a:t>
              </a:r>
              <a:endParaRPr lang="en-US" baseline="-25000" dirty="0" smtClean="0">
                <a:cs typeface="Comic Sans MS"/>
                <a:sym typeface="Symbol" charset="2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242383" y="5714998"/>
              <a:ext cx="1249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 smtClean="0">
                  <a:latin typeface="Lucida Calligraphy"/>
                  <a:cs typeface="Lucida Calligraphy"/>
                </a:rPr>
                <a:t>Re</a:t>
              </a:r>
              <a:r>
                <a:rPr lang="en-US" b="1" dirty="0" err="1" smtClean="0"/>
                <a:t>(T</a:t>
              </a:r>
              <a:r>
                <a:rPr lang="en-US" b="1" baseline="30000" dirty="0" err="1" smtClean="0"/>
                <a:t>DVCS</a:t>
              </a:r>
              <a:r>
                <a:rPr lang="en-US" b="1" dirty="0" smtClean="0"/>
                <a:t>)</a:t>
              </a:r>
              <a:endParaRPr lang="en-US" b="1" dirty="0"/>
            </a:p>
          </p:txBody>
        </p:sp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Hall A</a:t>
            </a:r>
            <a:r>
              <a:rPr lang="en-US" dirty="0" smtClean="0"/>
              <a:t> DVCS/BH cross section on proton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t="52658" b="1513"/>
          <a:stretch>
            <a:fillRect/>
          </a:stretch>
        </p:blipFill>
        <p:spPr>
          <a:xfrm>
            <a:off x="1227550" y="1092200"/>
            <a:ext cx="7042673" cy="39555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5340866"/>
            <a:ext cx="4234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Verify Bjorken scaling in small Q</a:t>
            </a:r>
            <a:r>
              <a:rPr lang="en-US" baseline="30000" dirty="0" smtClean="0"/>
              <a:t>2</a:t>
            </a:r>
            <a:r>
              <a:rPr lang="en-US" dirty="0" smtClean="0"/>
              <a:t> range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71700" y="5009634"/>
            <a:ext cx="4388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 statistics in small range in Q</a:t>
            </a:r>
            <a:r>
              <a:rPr lang="en-US" baseline="30000" dirty="0" smtClean="0"/>
              <a:t>2</a:t>
            </a:r>
            <a:r>
              <a:rPr lang="en-US" dirty="0" smtClean="0"/>
              <a:t>, </a:t>
            </a:r>
            <a:r>
              <a:rPr lang="en-US" dirty="0" err="1" smtClean="0"/>
              <a:t>x</a:t>
            </a:r>
            <a:r>
              <a:rPr lang="en-US" baseline="-25000" dirty="0" err="1" smtClean="0"/>
              <a:t>B</a:t>
            </a:r>
            <a:r>
              <a:rPr lang="en-US" dirty="0" smtClean="0"/>
              <a:t>, </a:t>
            </a:r>
            <a:r>
              <a:rPr lang="en-US" dirty="0" err="1" smtClean="0"/>
              <a:t>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76605" y="721954"/>
            <a:ext cx="4067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alibri"/>
                <a:cs typeface="Calibri"/>
              </a:rPr>
              <a:t>C. </a:t>
            </a:r>
            <a:r>
              <a:rPr lang="en-US" sz="1400" dirty="0" err="1" smtClean="0">
                <a:latin typeface="Calibri"/>
                <a:cs typeface="Calibri"/>
              </a:rPr>
              <a:t>Muñoz</a:t>
            </a:r>
            <a:r>
              <a:rPr lang="en-US" sz="1400" dirty="0" smtClean="0">
                <a:latin typeface="Calibri"/>
                <a:cs typeface="Calibri"/>
              </a:rPr>
              <a:t> et al., Phys. Rev. </a:t>
            </a:r>
            <a:r>
              <a:rPr lang="en-US" sz="1400" dirty="0" err="1" smtClean="0">
                <a:latin typeface="Calibri"/>
                <a:cs typeface="Calibri"/>
              </a:rPr>
              <a:t>Lett</a:t>
            </a:r>
            <a:r>
              <a:rPr lang="en-US" sz="1400" dirty="0" smtClean="0">
                <a:latin typeface="Calibri"/>
                <a:cs typeface="Calibri"/>
              </a:rPr>
              <a:t>. 97 (2006) 262002</a:t>
            </a:r>
            <a:endParaRPr lang="en-US" sz="1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762000"/>
          </a:xfrm>
        </p:spPr>
        <p:txBody>
          <a:bodyPr/>
          <a:lstStyle/>
          <a:p>
            <a:r>
              <a:rPr lang="en-US" sz="3200" i="1" dirty="0" smtClean="0"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CLAS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Proton BSA and Cross 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section</a:t>
            </a:r>
            <a:endParaRPr lang="en-US" sz="3200" dirty="0">
              <a:solidFill>
                <a:srgbClr val="0033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 descr="DVCS_xsec_summar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48200" y="990600"/>
            <a:ext cx="4244667" cy="4187944"/>
          </a:xfrm>
          <a:prstGeom prst="rect">
            <a:avLst/>
          </a:prstGeom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066800"/>
            <a:ext cx="4343400" cy="4239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57200" y="5257800"/>
            <a:ext cx="2745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2929"/>
                </a:solidFill>
                <a:latin typeface="Arial" pitchFamily="34" charset="0"/>
                <a:cs typeface="Arial" pitchFamily="34" charset="0"/>
              </a:rPr>
              <a:t>F.-X. G. </a:t>
            </a:r>
            <a:r>
              <a:rPr lang="en-US" sz="1200" b="1" i="1" dirty="0" smtClean="0">
                <a:solidFill>
                  <a:srgbClr val="FF2929"/>
                </a:solidFill>
                <a:latin typeface="Arial" pitchFamily="34" charset="0"/>
                <a:cs typeface="Arial" pitchFamily="34" charset="0"/>
              </a:rPr>
              <a:t>et al</a:t>
            </a:r>
            <a:r>
              <a:rPr lang="en-US" sz="1200" b="1" dirty="0" smtClean="0">
                <a:solidFill>
                  <a:srgbClr val="FF2929"/>
                </a:solidFill>
                <a:latin typeface="Arial" pitchFamily="34" charset="0"/>
                <a:cs typeface="Arial" pitchFamily="34" charset="0"/>
              </a:rPr>
              <a:t>., PRL 100(2008)162002</a:t>
            </a:r>
            <a:endParaRPr lang="en-US" sz="1200" b="1" dirty="0">
              <a:solidFill>
                <a:srgbClr val="FF292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00" y="5638800"/>
            <a:ext cx="376256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More than 3k </a:t>
            </a:r>
            <a:r>
              <a:rPr lang="en-US" sz="1800" dirty="0" err="1" smtClean="0">
                <a:latin typeface="Calibri"/>
                <a:cs typeface="Calibri"/>
              </a:rPr>
              <a:t>φ</a:t>
            </a:r>
            <a:r>
              <a:rPr lang="en-US" sz="1800" dirty="0" smtClean="0">
                <a:latin typeface="Calibri"/>
                <a:cs typeface="Calibri"/>
              </a:rPr>
              <a:t>-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bins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Quantitative constraints on parameters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t="31981" r="16244" b="2722"/>
          <a:stretch>
            <a:fillRect/>
          </a:stretch>
        </p:blipFill>
        <p:spPr>
          <a:xfrm>
            <a:off x="3971158" y="794365"/>
            <a:ext cx="4967112" cy="3206136"/>
          </a:xfrm>
          <a:prstGeom prst="rect">
            <a:avLst/>
          </a:prstGeom>
        </p:spPr>
      </p:pic>
      <p:sp>
        <p:nvSpPr>
          <p:cNvPr id="8" name="Rectangle 24"/>
          <p:cNvSpPr>
            <a:spLocks noChangeArrowheads="1"/>
          </p:cNvSpPr>
          <p:nvPr/>
        </p:nvSpPr>
        <p:spPr bwMode="auto">
          <a:xfrm>
            <a:off x="5909495" y="791634"/>
            <a:ext cx="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400" b="1" dirty="0">
                <a:solidFill>
                  <a:srgbClr val="FFFF00"/>
                </a:solidFill>
                <a:latin typeface="Times New Roman" charset="0"/>
              </a:rPr>
              <a:t> </a:t>
            </a:r>
            <a:r>
              <a:rPr lang="en-US" sz="2400" b="1" dirty="0" smtClean="0">
                <a:solidFill>
                  <a:srgbClr val="FFFF00"/>
                </a:solidFill>
                <a:latin typeface="Times New Roman" charset="0"/>
              </a:rPr>
              <a:t> </a:t>
            </a:r>
            <a:endParaRPr lang="en-US" sz="2400" b="1" dirty="0">
              <a:solidFill>
                <a:srgbClr val="00C000"/>
              </a:solidFill>
              <a:latin typeface="Tahom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76200" y="728663"/>
            <a:ext cx="4364858" cy="5639742"/>
          </a:xfrm>
          <a:prstGeom prst="rect">
            <a:avLst/>
          </a:prstGeom>
        </p:spPr>
      </p:pic>
      <p:sp>
        <p:nvSpPr>
          <p:cNvPr id="13" name="Rectangle 39"/>
          <p:cNvSpPr>
            <a:spLocks noChangeArrowheads="1"/>
          </p:cNvSpPr>
          <p:nvPr/>
        </p:nvSpPr>
        <p:spPr bwMode="auto">
          <a:xfrm>
            <a:off x="6716845" y="4137104"/>
            <a:ext cx="2264542" cy="923330"/>
          </a:xfrm>
          <a:prstGeom prst="rect">
            <a:avLst/>
          </a:prstGeom>
          <a:solidFill>
            <a:srgbClr val="FF0000">
              <a:alpha val="2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Calibri"/>
                <a:cs typeface="Calibri"/>
              </a:rPr>
              <a:t>γ</a:t>
            </a:r>
            <a:r>
              <a:rPr lang="en-US" b="1" dirty="0" smtClean="0">
                <a:latin typeface="Calibri"/>
                <a:cs typeface="Calibri"/>
              </a:rPr>
              <a:t>, π</a:t>
            </a:r>
            <a:r>
              <a:rPr lang="en-US" b="1" baseline="30000" dirty="0" smtClean="0">
                <a:latin typeface="Calibri"/>
                <a:cs typeface="Calibri"/>
              </a:rPr>
              <a:t>0</a:t>
            </a:r>
            <a:r>
              <a:rPr lang="en-US" b="1" dirty="0" smtClean="0">
                <a:latin typeface="Calibri"/>
                <a:cs typeface="Calibri"/>
              </a:rPr>
              <a:t>   </a:t>
            </a:r>
            <a:r>
              <a:rPr lang="en-US" dirty="0" smtClean="0">
                <a:latin typeface="Calibri"/>
                <a:cs typeface="Calibri"/>
              </a:rPr>
              <a:t>(A) proton</a:t>
            </a:r>
            <a:endParaRPr lang="en-US" dirty="0" smtClean="0">
              <a:solidFill>
                <a:srgbClr val="FF051D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"/>
              <a:cs typeface="Calibri"/>
            </a:endParaRPr>
          </a:p>
          <a:p>
            <a:pPr>
              <a:defRPr/>
            </a:pPr>
            <a:r>
              <a:rPr lang="en-US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Calibri"/>
                <a:cs typeface="Calibri"/>
              </a:rPr>
              <a:t>γ</a:t>
            </a:r>
            <a:r>
              <a:rPr lang="en-US" b="1" dirty="0" smtClean="0">
                <a:latin typeface="Calibri"/>
                <a:cs typeface="Calibri"/>
              </a:rPr>
              <a:t>, π</a:t>
            </a:r>
            <a:r>
              <a:rPr lang="en-US" b="1" baseline="30000" dirty="0" smtClean="0">
                <a:latin typeface="Calibri"/>
                <a:cs typeface="Calibri"/>
              </a:rPr>
              <a:t>0</a:t>
            </a:r>
            <a:r>
              <a:rPr lang="en-US" b="1" dirty="0" smtClean="0">
                <a:latin typeface="Calibri"/>
                <a:cs typeface="Calibri"/>
              </a:rPr>
              <a:t>   </a:t>
            </a:r>
            <a:r>
              <a:rPr lang="en-US" dirty="0" smtClean="0">
                <a:latin typeface="Calibri"/>
                <a:cs typeface="Calibri"/>
              </a:rPr>
              <a:t>(B) proton</a:t>
            </a:r>
          </a:p>
          <a:p>
            <a:pPr>
              <a:defRPr/>
            </a:pPr>
            <a:r>
              <a:rPr lang="en-US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/>
                <a:cs typeface="Calibri"/>
              </a:rPr>
              <a:t>γ</a:t>
            </a:r>
            <a: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  <a:t>, π</a:t>
            </a:r>
            <a:r>
              <a:rPr lang="en-US" b="1" baseline="30000" dirty="0" smtClean="0">
                <a:solidFill>
                  <a:srgbClr val="000000"/>
                </a:solidFill>
                <a:latin typeface="Calibri"/>
                <a:cs typeface="Calibri"/>
              </a:rPr>
              <a:t>0</a:t>
            </a:r>
            <a: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  <a:t>   (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B</a:t>
            </a:r>
            <a: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  <a:t>) 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neutron</a:t>
            </a:r>
          </a:p>
        </p:txBody>
      </p:sp>
      <p:sp>
        <p:nvSpPr>
          <p:cNvPr id="14" name="Rectangle 39"/>
          <p:cNvSpPr>
            <a:spLocks noChangeArrowheads="1"/>
          </p:cNvSpPr>
          <p:nvPr/>
        </p:nvSpPr>
        <p:spPr bwMode="auto">
          <a:xfrm>
            <a:off x="6752457" y="5250934"/>
            <a:ext cx="2264543" cy="369332"/>
          </a:xfrm>
          <a:prstGeom prst="rect">
            <a:avLst/>
          </a:prstGeom>
          <a:solidFill>
            <a:srgbClr val="00C000">
              <a:alpha val="2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1" hangingPunct="1">
              <a:defRPr/>
            </a:pPr>
            <a:r>
              <a:rPr lang="en-US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/>
                <a:cs typeface="Calibri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/>
                <a:cs typeface="Calibri"/>
              </a:rPr>
              <a:t>γ</a:t>
            </a:r>
            <a: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  <a:t>, π</a:t>
            </a:r>
            <a:r>
              <a:rPr lang="en-US" b="1" baseline="30000" dirty="0" smtClean="0">
                <a:solidFill>
                  <a:srgbClr val="000000"/>
                </a:solidFill>
                <a:latin typeface="Calibri"/>
                <a:cs typeface="Calibri"/>
              </a:rPr>
              <a:t>0</a:t>
            </a:r>
            <a: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  <a:t> (NH</a:t>
            </a:r>
            <a:r>
              <a:rPr lang="en-US" b="1" baseline="-25000" dirty="0" smtClean="0">
                <a:solidFill>
                  <a:srgbClr val="000000"/>
                </a:solidFill>
                <a:latin typeface="Calibri"/>
                <a:cs typeface="Calibri"/>
              </a:rPr>
              <a:t>3</a:t>
            </a:r>
            <a: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  <a:t>)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 (B) proton</a:t>
            </a:r>
            <a:endParaRPr lang="en-US" baseline="-250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5" name="Rectangle 39"/>
          <p:cNvSpPr>
            <a:spLocks noChangeArrowheads="1"/>
          </p:cNvSpPr>
          <p:nvPr/>
        </p:nvSpPr>
        <p:spPr bwMode="auto">
          <a:xfrm>
            <a:off x="6742245" y="5815439"/>
            <a:ext cx="2224987" cy="369332"/>
          </a:xfrm>
          <a:prstGeom prst="rect">
            <a:avLst/>
          </a:prstGeom>
          <a:solidFill>
            <a:srgbClr val="0000FF">
              <a:alpha val="2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1" hangingPunct="1">
              <a:defRPr/>
            </a:pPr>
            <a:r>
              <a:rPr lang="en-US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/>
                <a:cs typeface="Calibri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/>
                <a:cs typeface="Calibri"/>
              </a:rPr>
              <a:t>γ</a:t>
            </a:r>
            <a: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  <a:t>, π</a:t>
            </a:r>
            <a:r>
              <a:rPr lang="en-US" b="1" baseline="30000" dirty="0" smtClean="0">
                <a:solidFill>
                  <a:srgbClr val="000000"/>
                </a:solidFill>
                <a:latin typeface="Calibri"/>
                <a:cs typeface="Calibri"/>
              </a:rPr>
              <a:t>0</a:t>
            </a:r>
            <a: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  <a:t> (HD) 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(B) proton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720458" y="4042851"/>
            <a:ext cx="1797974" cy="2295024"/>
            <a:chOff x="2722664" y="2238876"/>
            <a:chExt cx="1797974" cy="2295024"/>
          </a:xfrm>
        </p:grpSpPr>
        <p:sp>
          <p:nvSpPr>
            <p:cNvPr id="18" name="Rectangle 17"/>
            <p:cNvSpPr/>
            <p:nvPr/>
          </p:nvSpPr>
          <p:spPr>
            <a:xfrm>
              <a:off x="2722664" y="2278564"/>
              <a:ext cx="1797974" cy="2255336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2875102" y="2238876"/>
              <a:ext cx="1645536" cy="762575"/>
              <a:chOff x="6472588" y="3340101"/>
              <a:chExt cx="1645536" cy="762575"/>
            </a:xfrm>
          </p:grpSpPr>
          <p:sp>
            <p:nvSpPr>
              <p:cNvPr id="25" name="Text Box 26"/>
              <p:cNvSpPr txBox="1">
                <a:spLocks noChangeArrowheads="1"/>
              </p:cNvSpPr>
              <p:nvPr/>
            </p:nvSpPr>
            <p:spPr bwMode="auto">
              <a:xfrm>
                <a:off x="6472588" y="3517900"/>
                <a:ext cx="1645536" cy="5847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3200" b="1" i="1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H</a:t>
                </a:r>
                <a:r>
                  <a:rPr lang="en-US" sz="3200" b="1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,</a:t>
                </a:r>
                <a:r>
                  <a:rPr lang="en-US" sz="3200" b="1" i="1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sz="3200" b="1" i="1" dirty="0" smtClean="0">
                    <a:solidFill>
                      <a:srgbClr val="01CF04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H</a:t>
                </a:r>
                <a:r>
                  <a:rPr lang="en-US" sz="3200" b="1" i="1" dirty="0" smtClean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</a:t>
                </a:r>
                <a:r>
                  <a:rPr lang="en-US" sz="3200" b="1" i="1" dirty="0" smtClean="0">
                    <a:solidFill>
                      <a:srgbClr val="0000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E</a:t>
                </a:r>
                <a:endParaRPr lang="en-US" sz="3200" b="1" i="1" dirty="0">
                  <a:solidFill>
                    <a:srgbClr val="0000FF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26" name="Rectangle 41"/>
              <p:cNvSpPr>
                <a:spLocks noChangeArrowheads="1"/>
              </p:cNvSpPr>
              <p:nvPr/>
            </p:nvSpPr>
            <p:spPr bwMode="auto">
              <a:xfrm>
                <a:off x="7232650" y="3340101"/>
                <a:ext cx="192088" cy="4302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2800" b="1" dirty="0">
                    <a:solidFill>
                      <a:srgbClr val="01CF04"/>
                    </a:solidFill>
                    <a:latin typeface="Times New Roman" charset="0"/>
                  </a:rPr>
                  <a:t>~</a:t>
                </a:r>
                <a:endParaRPr lang="en-US" sz="2800" b="1" dirty="0">
                  <a:solidFill>
                    <a:srgbClr val="01CF04"/>
                  </a:solidFill>
                  <a:latin typeface="Tahoma" charset="0"/>
                </a:endParaRPr>
              </a:p>
            </p:txBody>
          </p:sp>
        </p:grpSp>
        <p:sp>
          <p:nvSpPr>
            <p:cNvPr id="20" name="Text Box 26"/>
            <p:cNvSpPr txBox="1">
              <a:spLocks noChangeArrowheads="1"/>
            </p:cNvSpPr>
            <p:nvPr/>
          </p:nvSpPr>
          <p:spPr bwMode="auto">
            <a:xfrm>
              <a:off x="2862402" y="3115175"/>
              <a:ext cx="1645536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3200" b="1" i="1" dirty="0" smtClean="0">
                  <a:solidFill>
                    <a:srgbClr val="01CF04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H</a:t>
              </a:r>
              <a:r>
                <a:rPr lang="en-US" sz="3200" b="1" i="1" dirty="0" smtClean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, </a:t>
              </a:r>
              <a:r>
                <a:rPr lang="en-US" sz="3200" b="1" i="1" dirty="0" smtClean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H</a:t>
              </a:r>
              <a:r>
                <a:rPr lang="en-US" sz="3200" b="1" i="1" dirty="0" smtClean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, </a:t>
              </a:r>
              <a:r>
                <a:rPr lang="en-US" sz="3200" b="1" i="1" dirty="0" smtClean="0">
                  <a:solidFill>
                    <a:srgbClr val="0000FF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E</a:t>
              </a:r>
              <a:endParaRPr lang="en-US" sz="3200" b="1" i="1" dirty="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1" name="Rectangle 41"/>
            <p:cNvSpPr>
              <a:spLocks noChangeArrowheads="1"/>
            </p:cNvSpPr>
            <p:nvPr/>
          </p:nvSpPr>
          <p:spPr bwMode="auto">
            <a:xfrm>
              <a:off x="3114464" y="2962776"/>
              <a:ext cx="192088" cy="430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2800" b="1" dirty="0">
                  <a:solidFill>
                    <a:srgbClr val="01CF04"/>
                  </a:solidFill>
                  <a:latin typeface="Times New Roman" charset="0"/>
                </a:rPr>
                <a:t>~</a:t>
              </a:r>
              <a:endParaRPr lang="en-US" sz="2800" b="1" dirty="0">
                <a:solidFill>
                  <a:srgbClr val="01CF04"/>
                </a:solidFill>
                <a:latin typeface="Tahoma" charset="0"/>
              </a:endParaRPr>
            </a:p>
          </p:txBody>
        </p:sp>
        <p:sp>
          <p:nvSpPr>
            <p:cNvPr id="22" name="Text Box 26"/>
            <p:cNvSpPr txBox="1">
              <a:spLocks noChangeArrowheads="1"/>
            </p:cNvSpPr>
            <p:nvPr/>
          </p:nvSpPr>
          <p:spPr bwMode="auto">
            <a:xfrm>
              <a:off x="3111893" y="3826375"/>
              <a:ext cx="1121154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3200" b="1" i="1" dirty="0" smtClean="0">
                  <a:solidFill>
                    <a:srgbClr val="0000FF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E</a:t>
              </a:r>
              <a:r>
                <a:rPr lang="en-US" sz="3200" b="1" i="1" dirty="0" smtClean="0">
                  <a:latin typeface="Times New Roman" charset="0"/>
                  <a:ea typeface="Times New Roman" charset="0"/>
                  <a:cs typeface="Times New Roman" charset="0"/>
                </a:rPr>
                <a:t>,</a:t>
              </a:r>
              <a:r>
                <a:rPr lang="en-US" sz="3200" b="1" i="1" dirty="0" smtClean="0">
                  <a:solidFill>
                    <a:srgbClr val="008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sz="3200" b="1" i="1" dirty="0" smtClean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H</a:t>
              </a:r>
              <a:endParaRPr lang="en-US" sz="3200" b="1" i="1" dirty="0">
                <a:solidFill>
                  <a:srgbClr val="00800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 bwMode="auto">
            <a:xfrm>
              <a:off x="2722664" y="3128451"/>
              <a:ext cx="1785274" cy="1588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>
              <a:off x="2735364" y="3852351"/>
              <a:ext cx="1785274" cy="1588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7" name="Group 36"/>
          <p:cNvGrpSpPr/>
          <p:nvPr/>
        </p:nvGrpSpPr>
        <p:grpSpPr>
          <a:xfrm>
            <a:off x="4217269" y="4190567"/>
            <a:ext cx="592127" cy="2015626"/>
            <a:chOff x="1655772" y="2479741"/>
            <a:chExt cx="592127" cy="2015626"/>
          </a:xfrm>
        </p:grpSpPr>
        <p:sp>
          <p:nvSpPr>
            <p:cNvPr id="38" name="TextBox 37"/>
            <p:cNvSpPr txBox="1"/>
            <p:nvPr/>
          </p:nvSpPr>
          <p:spPr>
            <a:xfrm rot="10800000" flipV="1">
              <a:off x="1655772" y="2505575"/>
              <a:ext cx="592127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Calibri"/>
                  <a:cs typeface="Calibri"/>
                </a:rPr>
                <a:t>UP</a:t>
              </a:r>
            </a:p>
            <a:p>
              <a:endParaRPr lang="en-US" sz="2400" b="1" dirty="0" smtClean="0">
                <a:latin typeface="Calibri"/>
                <a:cs typeface="Calibri"/>
              </a:endParaRPr>
            </a:p>
            <a:p>
              <a:r>
                <a:rPr lang="en-US" sz="2400" b="1" dirty="0" smtClean="0">
                  <a:latin typeface="Calibri"/>
                  <a:cs typeface="Calibri"/>
                </a:rPr>
                <a:t>LP</a:t>
              </a:r>
            </a:p>
            <a:p>
              <a:endParaRPr lang="en-US" sz="2400" b="1" dirty="0" smtClean="0">
                <a:latin typeface="Calibri"/>
                <a:cs typeface="Calibri"/>
              </a:endParaRPr>
            </a:p>
            <a:p>
              <a:r>
                <a:rPr lang="en-US" sz="2400" b="1" dirty="0" smtClean="0">
                  <a:latin typeface="Calibri"/>
                  <a:cs typeface="Calibri"/>
                </a:rPr>
                <a:t>TP</a:t>
              </a:r>
              <a:endParaRPr lang="en-US" sz="2400" b="1" dirty="0">
                <a:latin typeface="Calibri"/>
                <a:cs typeface="Calibri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1706572" y="2479741"/>
              <a:ext cx="419080" cy="546101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681172" y="3195309"/>
              <a:ext cx="419080" cy="546101"/>
            </a:xfrm>
            <a:prstGeom prst="rect">
              <a:avLst/>
            </a:prstGeom>
            <a:solidFill>
              <a:srgbClr val="00C000">
                <a:alpha val="2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681172" y="3949266"/>
              <a:ext cx="419080" cy="546101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43" name="Title 1"/>
          <p:cNvSpPr txBox="1">
            <a:spLocks/>
          </p:cNvSpPr>
          <p:nvPr/>
        </p:nvSpPr>
        <p:spPr bwMode="auto">
          <a:xfrm>
            <a:off x="0" y="-18432"/>
            <a:ext cx="9144000" cy="755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85000" lnSpcReduction="10000"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alibri"/>
                <a:ea typeface="ＭＳ Ｐゴシック" pitchFamily="-111" charset="-128"/>
                <a:cs typeface="Calibri"/>
              </a:rPr>
              <a:t>GPDs</a:t>
            </a:r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ＭＳ Ｐゴシック" pitchFamily="-111" charset="-128"/>
                <a:cs typeface="Calibri"/>
              </a:rPr>
              <a:t> in DVCS experiments at JLab12 (Hall A &amp; B) </a:t>
            </a:r>
            <a:endParaRPr kumimoji="0" lang="en-US" sz="4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ＭＳ Ｐゴシック" pitchFamily="-111" charset="-128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symmetry_bs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56082" y="914400"/>
            <a:ext cx="4859318" cy="3202159"/>
          </a:xfrm>
          <a:prstGeom prst="rect">
            <a:avLst/>
          </a:prstGeom>
          <a:solidFill>
            <a:srgbClr val="333399"/>
          </a:solidFill>
          <a:ln>
            <a:solidFill>
              <a:srgbClr val="0033C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16" name="ZoneTexte 15"/>
          <p:cNvSpPr txBox="1"/>
          <p:nvPr/>
        </p:nvSpPr>
        <p:spPr>
          <a:xfrm>
            <a:off x="2286000" y="2133600"/>
            <a:ext cx="1676400" cy="1107996"/>
          </a:xfrm>
          <a:prstGeom prst="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100" b="1" dirty="0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80 days of beam time</a:t>
            </a:r>
          </a:p>
          <a:p>
            <a:r>
              <a:rPr lang="en-US" sz="1100" dirty="0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85% beam pol.</a:t>
            </a:r>
          </a:p>
          <a:p>
            <a:r>
              <a:rPr lang="en-US" sz="1100" dirty="0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10</a:t>
            </a:r>
            <a:r>
              <a:rPr lang="en-US" sz="1100" baseline="30000" dirty="0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35</a:t>
            </a:r>
            <a:r>
              <a:rPr lang="en-US" sz="1100" dirty="0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 cm</a:t>
            </a:r>
            <a:r>
              <a:rPr lang="en-US" sz="1100" baseline="30000" dirty="0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-2</a:t>
            </a:r>
            <a:r>
              <a:rPr lang="en-US" sz="1100" dirty="0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s</a:t>
            </a:r>
            <a:r>
              <a:rPr lang="en-US" sz="1100" baseline="30000" dirty="0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-1</a:t>
            </a:r>
            <a:r>
              <a:rPr lang="en-US" sz="1100" dirty="0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 luminosity</a:t>
            </a:r>
          </a:p>
          <a:p>
            <a:r>
              <a:rPr lang="en-US" sz="1100" dirty="0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1 &lt; Q</a:t>
            </a:r>
            <a:r>
              <a:rPr lang="en-US" sz="1100" baseline="30000" dirty="0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2 </a:t>
            </a:r>
            <a:r>
              <a:rPr lang="en-US" sz="1100" dirty="0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&lt; 10 GeV</a:t>
            </a:r>
            <a:r>
              <a:rPr lang="en-US" sz="1100" baseline="30000" dirty="0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2</a:t>
            </a:r>
          </a:p>
          <a:p>
            <a:r>
              <a:rPr lang="en-US" sz="1100" dirty="0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0.1 &lt; </a:t>
            </a:r>
            <a:r>
              <a:rPr lang="en-US" sz="1100" dirty="0" err="1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x</a:t>
            </a:r>
            <a:r>
              <a:rPr lang="en-US" sz="1100" baseline="-25000" dirty="0" err="1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B</a:t>
            </a:r>
            <a:r>
              <a:rPr lang="en-US" sz="1100" baseline="-25000" dirty="0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 </a:t>
            </a:r>
            <a:r>
              <a:rPr lang="en-US" sz="1100" dirty="0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&lt; 0.65</a:t>
            </a:r>
          </a:p>
          <a:p>
            <a:r>
              <a:rPr lang="en-US" sz="1100" dirty="0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-</a:t>
            </a:r>
            <a:r>
              <a:rPr lang="en-US" sz="1100" dirty="0" err="1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t</a:t>
            </a:r>
            <a:r>
              <a:rPr lang="en-US" sz="1100" baseline="-25000" dirty="0" err="1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min</a:t>
            </a:r>
            <a:r>
              <a:rPr lang="en-US" sz="1100" dirty="0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 &lt; -</a:t>
            </a:r>
            <a:r>
              <a:rPr lang="en-US" sz="1100" dirty="0" err="1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t</a:t>
            </a:r>
            <a:r>
              <a:rPr lang="en-US" sz="1100" dirty="0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 &lt; 2.5 </a:t>
            </a:r>
            <a:r>
              <a:rPr lang="en-US" sz="1100" dirty="0" err="1" smtClean="0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GeV</a:t>
            </a:r>
            <a:endParaRPr lang="en-US" sz="1100" baseline="30000" dirty="0">
              <a:solidFill>
                <a:srgbClr val="00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343400" y="4800600"/>
            <a:ext cx="1981200" cy="1220847"/>
          </a:xfrm>
          <a:prstGeom prst="rect">
            <a:avLst/>
          </a:prstGeom>
          <a:ln>
            <a:solidFill>
              <a:srgbClr val="008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100" b="1" dirty="0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120 days of beam time</a:t>
            </a:r>
          </a:p>
          <a:p>
            <a:r>
              <a:rPr lang="en-US" sz="1100" dirty="0" err="1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P</a:t>
            </a:r>
            <a:r>
              <a:rPr lang="en-US" sz="1100" baseline="-25000" dirty="0" err="1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beam</a:t>
            </a:r>
            <a:r>
              <a:rPr lang="en-US" sz="1100" baseline="-25000" dirty="0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 </a:t>
            </a:r>
            <a:r>
              <a:rPr lang="en-US" sz="1100" dirty="0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= 85%, </a:t>
            </a:r>
            <a:r>
              <a:rPr lang="en-US" sz="1100" dirty="0" err="1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P</a:t>
            </a:r>
            <a:r>
              <a:rPr lang="en-US" sz="1100" baseline="-25000" dirty="0" err="1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target</a:t>
            </a:r>
            <a:r>
              <a:rPr lang="en-US" sz="1100" baseline="-25000" dirty="0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 </a:t>
            </a:r>
            <a:r>
              <a:rPr lang="en-US" sz="1100" dirty="0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= 80%</a:t>
            </a:r>
            <a:endParaRPr lang="en-US" sz="1100" dirty="0" smtClean="0">
              <a:solidFill>
                <a:srgbClr val="000000"/>
              </a:solidFill>
              <a:ea typeface="ＭＳ Ｐゴシック" charset="-128"/>
              <a:cs typeface="ＭＳ Ｐゴシック" charset="-128"/>
            </a:endParaRPr>
          </a:p>
          <a:p>
            <a:r>
              <a:rPr lang="en-US" sz="1100" dirty="0" smtClean="0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10</a:t>
            </a:r>
            <a:r>
              <a:rPr lang="en-US" sz="1100" baseline="30000" dirty="0" smtClean="0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35</a:t>
            </a:r>
            <a:r>
              <a:rPr lang="en-US" sz="1100" dirty="0" smtClean="0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 </a:t>
            </a:r>
            <a:r>
              <a:rPr lang="en-US" sz="1100" dirty="0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cm</a:t>
            </a:r>
            <a:r>
              <a:rPr lang="en-US" sz="1100" baseline="30000" dirty="0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-2</a:t>
            </a:r>
            <a:r>
              <a:rPr lang="en-US" sz="1100" dirty="0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s</a:t>
            </a:r>
            <a:r>
              <a:rPr lang="en-US" sz="1100" baseline="30000" dirty="0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-1</a:t>
            </a:r>
            <a:r>
              <a:rPr lang="en-US" sz="1100" dirty="0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 luminosity</a:t>
            </a:r>
          </a:p>
          <a:p>
            <a:r>
              <a:rPr lang="en-US" sz="1100" dirty="0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1 &lt; Q</a:t>
            </a:r>
            <a:r>
              <a:rPr lang="en-US" sz="1100" baseline="30000" dirty="0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2 </a:t>
            </a:r>
            <a:r>
              <a:rPr lang="en-US" sz="1100" dirty="0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&lt; 10 GeV</a:t>
            </a:r>
            <a:r>
              <a:rPr lang="en-US" sz="1100" baseline="30000" dirty="0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2</a:t>
            </a:r>
          </a:p>
          <a:p>
            <a:r>
              <a:rPr lang="en-US" sz="1100" dirty="0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0.1 &lt; </a:t>
            </a:r>
            <a:r>
              <a:rPr lang="en-US" sz="1100" dirty="0" err="1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x</a:t>
            </a:r>
            <a:r>
              <a:rPr lang="en-US" sz="1100" baseline="-25000" dirty="0" err="1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B</a:t>
            </a:r>
            <a:r>
              <a:rPr lang="en-US" sz="1100" baseline="-25000" dirty="0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 </a:t>
            </a:r>
            <a:r>
              <a:rPr lang="en-US" sz="1100" dirty="0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&lt; 0.65</a:t>
            </a:r>
          </a:p>
          <a:p>
            <a:r>
              <a:rPr lang="en-US" sz="1100" dirty="0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-</a:t>
            </a:r>
            <a:r>
              <a:rPr lang="en-US" sz="1100" dirty="0" err="1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t</a:t>
            </a:r>
            <a:r>
              <a:rPr lang="en-US" sz="1100" baseline="-25000" dirty="0" err="1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min</a:t>
            </a:r>
            <a:r>
              <a:rPr lang="en-US" sz="1100" dirty="0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 &lt; -</a:t>
            </a:r>
            <a:r>
              <a:rPr lang="en-US" sz="1100" dirty="0" err="1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t</a:t>
            </a:r>
            <a:r>
              <a:rPr lang="en-US" sz="1100" dirty="0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 &lt; 2.5 </a:t>
            </a:r>
            <a:r>
              <a:rPr lang="en-US" sz="1100" dirty="0" smtClean="0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GeV</a:t>
            </a:r>
            <a:r>
              <a:rPr lang="en-US" sz="1100" baseline="30000" dirty="0" smtClean="0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2</a:t>
            </a:r>
          </a:p>
          <a:p>
            <a:endParaRPr lang="en-US" sz="1100" baseline="30000" dirty="0">
              <a:solidFill>
                <a:srgbClr val="00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40969" name="ZoneTexte 17"/>
          <p:cNvSpPr txBox="1">
            <a:spLocks noChangeArrowheads="1"/>
          </p:cNvSpPr>
          <p:nvPr/>
        </p:nvSpPr>
        <p:spPr bwMode="auto">
          <a:xfrm>
            <a:off x="1508124" y="704851"/>
            <a:ext cx="1857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0962" name="Objet 29"/>
          <p:cNvGraphicFramePr>
            <a:graphicFrameLocks noChangeAspect="1"/>
          </p:cNvGraphicFramePr>
          <p:nvPr/>
        </p:nvGraphicFramePr>
        <p:xfrm>
          <a:off x="4419600" y="1143000"/>
          <a:ext cx="1243012" cy="509587"/>
        </p:xfrm>
        <a:graphic>
          <a:graphicData uri="http://schemas.openxmlformats.org/presentationml/2006/ole">
            <p:oleObj spid="_x0000_s93186" name="…quation" r:id="rId4" imgW="990600" imgH="406400" progId="Equation.3">
              <p:embed/>
            </p:oleObj>
          </a:graphicData>
        </a:graphic>
      </p:graphicFrame>
      <p:pic>
        <p:nvPicPr>
          <p:cNvPr id="5" name="Image 82" descr="tsa_phidep.png"/>
          <p:cNvPicPr>
            <a:picLocks noChangeAspect="1"/>
          </p:cNvPicPr>
          <p:nvPr/>
        </p:nvPicPr>
        <p:blipFill rotWithShape="1">
          <a:blip r:embed="rId5" cstate="print"/>
          <a:srcRect l="8204" t="4624" r="5738"/>
          <a:stretch/>
        </p:blipFill>
        <p:spPr bwMode="auto">
          <a:xfrm>
            <a:off x="28575" y="3581400"/>
            <a:ext cx="4162425" cy="2730918"/>
          </a:xfrm>
          <a:prstGeom prst="rect">
            <a:avLst/>
          </a:prstGeom>
          <a:ln>
            <a:solidFill>
              <a:srgbClr val="008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graphicFrame>
        <p:nvGraphicFramePr>
          <p:cNvPr id="40963" name="Objet 30"/>
          <p:cNvGraphicFramePr>
            <a:graphicFrameLocks noChangeAspect="1"/>
          </p:cNvGraphicFramePr>
          <p:nvPr/>
        </p:nvGraphicFramePr>
        <p:xfrm>
          <a:off x="236538" y="4143375"/>
          <a:ext cx="1225550" cy="509588"/>
        </p:xfrm>
        <a:graphic>
          <a:graphicData uri="http://schemas.openxmlformats.org/presentationml/2006/ole">
            <p:oleObj spid="_x0000_s93187" name="Equation" r:id="rId6" imgW="977900" imgH="406400" progId="Equation.3">
              <p:embed/>
            </p:oleObj>
          </a:graphicData>
        </a:graphic>
      </p:graphicFrame>
      <p:pic>
        <p:nvPicPr>
          <p:cNvPr id="18" name="Image 45" descr="axis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3038" y="533400"/>
            <a:ext cx="2265362" cy="157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Image 7" descr="q2xb_dvcs12.png"/>
          <p:cNvPicPr>
            <a:picLocks noChangeAspect="1"/>
          </p:cNvPicPr>
          <p:nvPr/>
        </p:nvPicPr>
        <p:blipFill>
          <a:blip r:embed="rId8" cstate="print"/>
          <a:srcRect l="15822" t="4787" r="19354" b="21188"/>
          <a:stretch>
            <a:fillRect/>
          </a:stretch>
        </p:blipFill>
        <p:spPr bwMode="auto">
          <a:xfrm>
            <a:off x="274638" y="568325"/>
            <a:ext cx="2130425" cy="144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ZoneTexte 17"/>
          <p:cNvSpPr txBox="1">
            <a:spLocks noChangeArrowheads="1"/>
          </p:cNvSpPr>
          <p:nvPr/>
        </p:nvSpPr>
        <p:spPr bwMode="auto">
          <a:xfrm>
            <a:off x="1492250" y="1417638"/>
            <a:ext cx="1857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1" name="Rectangle 24"/>
          <p:cNvSpPr>
            <a:spLocks noChangeArrowheads="1"/>
          </p:cNvSpPr>
          <p:nvPr/>
        </p:nvSpPr>
        <p:spPr bwMode="auto">
          <a:xfrm>
            <a:off x="1912938" y="1979613"/>
            <a:ext cx="312737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000000"/>
                </a:solidFill>
                <a:latin typeface="Calibri" charset="0"/>
              </a:rPr>
              <a:t>x</a:t>
            </a:r>
            <a:r>
              <a:rPr lang="en-US" sz="1100" baseline="-25000">
                <a:solidFill>
                  <a:srgbClr val="000000"/>
                </a:solidFill>
                <a:latin typeface="Calibri" charset="0"/>
              </a:rPr>
              <a:t>B</a:t>
            </a:r>
            <a:endParaRPr lang="en-US" sz="110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22" name="Rectangle 21"/>
          <p:cNvSpPr/>
          <p:nvPr/>
        </p:nvSpPr>
        <p:spPr>
          <a:xfrm rot="16200000">
            <a:off x="-229393" y="1067594"/>
            <a:ext cx="720725" cy="261938"/>
          </a:xfrm>
          <a:prstGeom prst="rect">
            <a:avLst/>
          </a:prstGeom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000000"/>
                </a:solidFill>
                <a:latin typeface="Calibri" charset="0"/>
              </a:rPr>
              <a:t>Q</a:t>
            </a:r>
            <a:r>
              <a:rPr lang="en-US" sz="1100" baseline="30000">
                <a:solidFill>
                  <a:srgbClr val="000000"/>
                </a:solidFill>
                <a:latin typeface="Calibri" charset="0"/>
              </a:rPr>
              <a:t>2 </a:t>
            </a:r>
            <a:r>
              <a:rPr lang="en-US" sz="1100">
                <a:solidFill>
                  <a:srgbClr val="000000"/>
                </a:solidFill>
                <a:latin typeface="Calibri" charset="0"/>
              </a:rPr>
              <a:t>(GeV</a:t>
            </a:r>
            <a:r>
              <a:rPr lang="en-US" sz="1100" baseline="30000">
                <a:solidFill>
                  <a:srgbClr val="000000"/>
                </a:solidFill>
                <a:latin typeface="Calibri" charset="0"/>
              </a:rPr>
              <a:t>2</a:t>
            </a:r>
            <a:r>
              <a:rPr lang="en-US" sz="1100">
                <a:solidFill>
                  <a:srgbClr val="000000"/>
                </a:solidFill>
                <a:latin typeface="Calibri" charset="0"/>
              </a:rPr>
              <a:t>)</a:t>
            </a:r>
          </a:p>
        </p:txBody>
      </p:sp>
      <p:sp>
        <p:nvSpPr>
          <p:cNvPr id="23" name="ZoneTexte 27"/>
          <p:cNvSpPr txBox="1">
            <a:spLocks noChangeArrowheads="1"/>
          </p:cNvSpPr>
          <p:nvPr/>
        </p:nvSpPr>
        <p:spPr bwMode="auto">
          <a:xfrm>
            <a:off x="354013" y="568325"/>
            <a:ext cx="129222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rgbClr val="953735"/>
                </a:solidFill>
                <a:latin typeface="Arial" pitchFamily="34" charset="0"/>
                <a:cs typeface="Arial" pitchFamily="34" charset="0"/>
              </a:rPr>
              <a:t>E=11 </a:t>
            </a:r>
            <a:r>
              <a:rPr lang="en-US" sz="1100" dirty="0" err="1">
                <a:solidFill>
                  <a:srgbClr val="953735"/>
                </a:solidFill>
                <a:latin typeface="Arial" pitchFamily="34" charset="0"/>
                <a:cs typeface="Arial" pitchFamily="34" charset="0"/>
              </a:rPr>
              <a:t>GeV</a:t>
            </a:r>
            <a:endParaRPr lang="en-US" sz="1100" dirty="0">
              <a:solidFill>
                <a:srgbClr val="953735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100" dirty="0" err="1">
                <a:solidFill>
                  <a:srgbClr val="953735"/>
                </a:solidFill>
                <a:latin typeface="Arial" pitchFamily="34" charset="0"/>
                <a:cs typeface="Arial" pitchFamily="34" charset="0"/>
              </a:rPr>
              <a:t>x</a:t>
            </a:r>
            <a:r>
              <a:rPr lang="en-US" sz="1100" baseline="-25000" dirty="0" err="1">
                <a:solidFill>
                  <a:srgbClr val="953735"/>
                </a:solidFill>
                <a:latin typeface="Arial" pitchFamily="34" charset="0"/>
                <a:cs typeface="Arial" pitchFamily="34" charset="0"/>
              </a:rPr>
              <a:t>B</a:t>
            </a:r>
            <a:r>
              <a:rPr lang="en-US" sz="1100" dirty="0">
                <a:solidFill>
                  <a:srgbClr val="953735"/>
                </a:solidFill>
                <a:latin typeface="Arial" pitchFamily="34" charset="0"/>
                <a:cs typeface="Arial" pitchFamily="34" charset="0"/>
              </a:rPr>
              <a:t>/Q</a:t>
            </a:r>
            <a:r>
              <a:rPr lang="en-US" sz="1100" baseline="30000" dirty="0">
                <a:solidFill>
                  <a:srgbClr val="953735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US" sz="1100" dirty="0">
                <a:solidFill>
                  <a:srgbClr val="953735"/>
                </a:solidFill>
                <a:latin typeface="Arial" pitchFamily="34" charset="0"/>
                <a:cs typeface="Arial" pitchFamily="34" charset="0"/>
              </a:rPr>
              <a:t> acceptance</a:t>
            </a:r>
          </a:p>
          <a:p>
            <a:r>
              <a:rPr lang="en-US" sz="1100" dirty="0">
                <a:solidFill>
                  <a:srgbClr val="953735"/>
                </a:solidFill>
                <a:latin typeface="Arial" pitchFamily="34" charset="0"/>
                <a:cs typeface="Arial" pitchFamily="34" charset="0"/>
              </a:rPr>
              <a:t>with CLAS12</a:t>
            </a: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1600200" y="127000"/>
            <a:ext cx="7772400" cy="762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1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CLAS12</a:t>
            </a: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approved DVCS program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858" y="812799"/>
            <a:ext cx="4595809" cy="4347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88900"/>
            <a:ext cx="9144000" cy="639763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j-ea"/>
                <a:cs typeface="Arial"/>
              </a:rPr>
              <a:t>Transverse target spin asymmetry </a:t>
            </a:r>
            <a:r>
              <a:rPr kumimoji="0" lang="en-US" sz="3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j-ea"/>
                <a:cs typeface="Arial"/>
              </a:rPr>
              <a:t>A</a:t>
            </a:r>
            <a:r>
              <a:rPr kumimoji="0" lang="en-US" sz="30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j-ea"/>
                <a:cs typeface="Arial"/>
              </a:rPr>
              <a:t>UT</a:t>
            </a:r>
            <a:endParaRPr kumimoji="0" lang="en-US" sz="3000" b="1" i="0" u="none" strike="noStrike" kern="0" cap="none" spc="0" normalizeH="0" baseline="-2500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600" y="5602069"/>
            <a:ext cx="8686800" cy="646331"/>
          </a:xfrm>
          <a:prstGeom prst="rect">
            <a:avLst/>
          </a:prstGeom>
          <a:ln>
            <a:solidFill>
              <a:srgbClr val="0033CC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High precision data over a large phase space will allow us to measure the CFF-E</a:t>
            </a:r>
          </a:p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and constrain the quark angular momentum in the proton, </a:t>
            </a:r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Jq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08500" y="818704"/>
            <a:ext cx="4495800" cy="4507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"/>
            <a:ext cx="7772400" cy="762000"/>
          </a:xfrm>
        </p:spPr>
        <p:txBody>
          <a:bodyPr/>
          <a:lstStyle/>
          <a:p>
            <a:r>
              <a:rPr lang="en-US" sz="30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GPD Extraction – </a:t>
            </a:r>
            <a:r>
              <a:rPr lang="en-US" sz="3000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Im</a:t>
            </a:r>
            <a:r>
              <a:rPr lang="en-US" sz="30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 H</a:t>
            </a:r>
            <a:endParaRPr lang="en-US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vgg_ImH.png"/>
          <p:cNvPicPr>
            <a:picLocks noChangeAspect="1"/>
          </p:cNvPicPr>
          <p:nvPr/>
        </p:nvPicPr>
        <p:blipFill>
          <a:blip r:embed="rId2" cstate="print"/>
          <a:srcRect t="2738" b="4159"/>
          <a:stretch>
            <a:fillRect/>
          </a:stretch>
        </p:blipFill>
        <p:spPr>
          <a:xfrm>
            <a:off x="2895600" y="914400"/>
            <a:ext cx="5929975" cy="5410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2400" y="2590800"/>
            <a:ext cx="2514600" cy="1323439"/>
          </a:xfrm>
          <a:prstGeom prst="rect">
            <a:avLst/>
          </a:prstGeom>
          <a:ln>
            <a:solidFill>
              <a:srgbClr val="0033CC"/>
            </a:solidFill>
          </a:ln>
        </p:spPr>
        <p:txBody>
          <a:bodyPr wrap="square">
            <a:spAutoFit/>
          </a:bodyPr>
          <a:lstStyle/>
          <a:p>
            <a:pPr defTabSz="762000"/>
            <a:r>
              <a:rPr lang="fr-FR" sz="2000" b="1" dirty="0" smtClean="0">
                <a:solidFill>
                  <a:schemeClr val="accent2"/>
                </a:solidFill>
                <a:latin typeface="Arial"/>
                <a:cs typeface="Arial"/>
              </a:rPr>
              <a:t>Model-</a:t>
            </a:r>
            <a:r>
              <a:rPr lang="fr-FR" sz="2000" b="1" dirty="0" err="1" smtClean="0">
                <a:solidFill>
                  <a:schemeClr val="accent2"/>
                </a:solidFill>
                <a:latin typeface="Arial"/>
                <a:cs typeface="Arial"/>
              </a:rPr>
              <a:t>independent</a:t>
            </a:r>
            <a:r>
              <a:rPr lang="fr-FR" sz="2000" b="1" dirty="0" smtClean="0">
                <a:solidFill>
                  <a:schemeClr val="accent2"/>
                </a:solidFill>
                <a:latin typeface="Arial"/>
                <a:cs typeface="Arial"/>
              </a:rPr>
              <a:t> fit, </a:t>
            </a:r>
            <a:r>
              <a:rPr lang="fr-FR" sz="2000" b="1" dirty="0" err="1" smtClean="0">
                <a:solidFill>
                  <a:schemeClr val="accent2"/>
                </a:solidFill>
                <a:latin typeface="Arial"/>
                <a:cs typeface="Arial"/>
              </a:rPr>
              <a:t>at</a:t>
            </a:r>
            <a:r>
              <a:rPr lang="fr-FR" sz="2000" b="1" dirty="0" smtClean="0">
                <a:solidFill>
                  <a:schemeClr val="accent2"/>
                </a:solidFill>
                <a:latin typeface="Arial"/>
                <a:cs typeface="Arial"/>
              </a:rPr>
              <a:t> </a:t>
            </a:r>
            <a:r>
              <a:rPr lang="fr-FR" sz="2000" b="1" dirty="0" err="1" smtClean="0">
                <a:solidFill>
                  <a:schemeClr val="accent2"/>
                </a:solidFill>
                <a:latin typeface="Arial"/>
                <a:cs typeface="Arial"/>
              </a:rPr>
              <a:t>fixed</a:t>
            </a:r>
            <a:r>
              <a:rPr lang="fr-FR" sz="2000" b="1" dirty="0" smtClean="0">
                <a:solidFill>
                  <a:schemeClr val="accent2"/>
                </a:solidFill>
                <a:latin typeface="Arial"/>
                <a:cs typeface="Arial"/>
              </a:rPr>
              <a:t> </a:t>
            </a:r>
            <a:r>
              <a:rPr lang="fr-FR" sz="2000" b="1" dirty="0" err="1" smtClean="0">
                <a:solidFill>
                  <a:schemeClr val="hlink"/>
                </a:solidFill>
                <a:latin typeface="Arial"/>
                <a:cs typeface="Arial"/>
              </a:rPr>
              <a:t>x</a:t>
            </a:r>
            <a:r>
              <a:rPr lang="fr-FR" sz="2000" b="1" baseline="-25000" dirty="0" err="1" smtClean="0">
                <a:solidFill>
                  <a:schemeClr val="hlink"/>
                </a:solidFill>
                <a:latin typeface="Arial"/>
                <a:cs typeface="Arial"/>
              </a:rPr>
              <a:t>B</a:t>
            </a:r>
            <a:r>
              <a:rPr lang="fr-FR" sz="2000" b="1" dirty="0" smtClean="0">
                <a:solidFill>
                  <a:schemeClr val="accent2"/>
                </a:solidFill>
                <a:latin typeface="Arial"/>
                <a:cs typeface="Arial"/>
              </a:rPr>
              <a:t>, </a:t>
            </a:r>
            <a:r>
              <a:rPr lang="fr-FR" sz="2000" b="1" dirty="0" smtClean="0">
                <a:solidFill>
                  <a:schemeClr val="hlink"/>
                </a:solidFill>
                <a:latin typeface="Arial"/>
                <a:cs typeface="Arial"/>
              </a:rPr>
              <a:t>t</a:t>
            </a:r>
            <a:r>
              <a:rPr lang="fr-FR" sz="2000" b="1" dirty="0" smtClean="0">
                <a:solidFill>
                  <a:schemeClr val="accent2"/>
                </a:solidFill>
                <a:latin typeface="Arial"/>
                <a:cs typeface="Arial"/>
              </a:rPr>
              <a:t> and </a:t>
            </a:r>
            <a:r>
              <a:rPr lang="fr-FR" sz="2000" b="1" dirty="0" smtClean="0">
                <a:solidFill>
                  <a:schemeClr val="hlink"/>
                </a:solidFill>
                <a:latin typeface="Arial"/>
                <a:cs typeface="Arial"/>
              </a:rPr>
              <a:t>Q</a:t>
            </a:r>
            <a:r>
              <a:rPr lang="fr-FR" sz="2000" b="1" baseline="30000" dirty="0" smtClean="0">
                <a:solidFill>
                  <a:schemeClr val="hlink"/>
                </a:solidFill>
                <a:latin typeface="Arial"/>
                <a:cs typeface="Arial"/>
              </a:rPr>
              <a:t>2</a:t>
            </a:r>
            <a:r>
              <a:rPr lang="fr-FR" sz="2000" b="1" dirty="0" smtClean="0">
                <a:solidFill>
                  <a:schemeClr val="accent2"/>
                </a:solidFill>
                <a:latin typeface="Arial"/>
                <a:cs typeface="Arial"/>
              </a:rPr>
              <a:t>,of DVCS observables 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-152400" y="0"/>
            <a:ext cx="9372600" cy="762000"/>
          </a:xfrm>
        </p:spPr>
        <p:txBody>
          <a:bodyPr/>
          <a:lstStyle/>
          <a:p>
            <a:r>
              <a:rPr 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Parton density in transversely polarized nucleon</a:t>
            </a:r>
            <a:endParaRPr 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76200" y="5562600"/>
            <a:ext cx="3048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Contribution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of 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E &amp;H  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5638800" y="5562600"/>
            <a:ext cx="3048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Contribution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of 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E   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914400"/>
            <a:ext cx="5934166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Eonly_nucl_transv_distr.png"/>
          <p:cNvPicPr>
            <a:picLocks noChangeAspect="1"/>
          </p:cNvPicPr>
          <p:nvPr/>
        </p:nvPicPr>
        <p:blipFill>
          <a:blip r:embed="rId3" cstate="print"/>
          <a:srcRect l="33916" r="33110"/>
          <a:stretch>
            <a:fillRect/>
          </a:stretch>
        </p:blipFill>
        <p:spPr>
          <a:xfrm>
            <a:off x="6248400" y="1524000"/>
            <a:ext cx="2140918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dipole_nucl_transv_distr.png"/>
          <p:cNvPicPr>
            <a:picLocks noChangeAspect="1"/>
          </p:cNvPicPr>
          <p:nvPr/>
        </p:nvPicPr>
        <p:blipFill>
          <a:blip r:embed="rId4" cstate="print"/>
          <a:srcRect l="32658" r="33723"/>
          <a:stretch>
            <a:fillRect/>
          </a:stretch>
        </p:blipFill>
        <p:spPr>
          <a:xfrm>
            <a:off x="533400" y="1472184"/>
            <a:ext cx="2209800" cy="4242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2971800" y="2514600"/>
            <a:ext cx="3124200" cy="1754326"/>
          </a:xfrm>
          <a:prstGeom prst="rect">
            <a:avLst/>
          </a:prstGeom>
          <a:ln>
            <a:solidFill>
              <a:srgbClr val="0033CC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Parton density in a</a:t>
            </a:r>
          </a:p>
          <a:p>
            <a:r>
              <a:rPr lang="en-US" sz="1800" smtClean="0">
                <a:latin typeface="Arial" pitchFamily="34" charset="0"/>
                <a:cs typeface="Arial" pitchFamily="34" charset="0"/>
              </a:rPr>
              <a:t>transversely 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polarized nucleon is not experimentally accessible</a:t>
            </a:r>
          </a:p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What is directly accessible is the Fourier transform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  <a:ln>
            <a:noFill/>
          </a:ln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/>
                </a:solidFill>
              </a:rPr>
              <a:t>SIDIS </a:t>
            </a:r>
            <a:r>
              <a:rPr lang="en-US" dirty="0" err="1" smtClean="0">
                <a:solidFill>
                  <a:schemeClr val="tx1"/>
                </a:solidFill>
              </a:rPr>
              <a:t>Electroproduction</a:t>
            </a:r>
            <a:r>
              <a:rPr lang="en-US" dirty="0" smtClean="0">
                <a:solidFill>
                  <a:schemeClr val="tx1"/>
                </a:solidFill>
              </a:rPr>
              <a:t> of </a:t>
            </a:r>
            <a:r>
              <a:rPr lang="en-US" dirty="0" err="1" smtClean="0">
                <a:solidFill>
                  <a:schemeClr val="tx1"/>
                </a:solidFill>
              </a:rPr>
              <a:t>Pions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76200" y="838200"/>
            <a:ext cx="8915400" cy="5562600"/>
          </a:xfrm>
          <a:solidFill>
            <a:schemeClr val="bg1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400" dirty="0" smtClean="0"/>
              <a:t>Separate </a:t>
            </a:r>
            <a:r>
              <a:rPr lang="en-US" sz="2400" dirty="0" err="1" smtClean="0"/>
              <a:t>Sivers</a:t>
            </a:r>
            <a:r>
              <a:rPr lang="en-US" sz="2400" dirty="0" smtClean="0"/>
              <a:t> and Collins effects</a:t>
            </a:r>
          </a:p>
          <a:p>
            <a:pPr fontAlgn="auto">
              <a:spcAft>
                <a:spcPts val="0"/>
              </a:spcAft>
              <a:defRPr/>
            </a:pPr>
            <a:endParaRPr lang="en-US" sz="2400" dirty="0" smtClean="0"/>
          </a:p>
          <a:p>
            <a:pPr fontAlgn="auto">
              <a:spcAft>
                <a:spcPts val="0"/>
              </a:spcAft>
              <a:defRPr/>
            </a:pPr>
            <a:endParaRPr lang="en-US" sz="2400" dirty="0" smtClean="0"/>
          </a:p>
          <a:p>
            <a:pPr fontAlgn="auto">
              <a:spcAft>
                <a:spcPts val="0"/>
              </a:spcAft>
              <a:defRPr/>
            </a:pPr>
            <a:endParaRPr lang="en-US" sz="2400" dirty="0" smtClean="0"/>
          </a:p>
          <a:p>
            <a:pPr fontAlgn="auto">
              <a:spcAft>
                <a:spcPts val="0"/>
              </a:spcAft>
              <a:defRPr/>
            </a:pPr>
            <a:endParaRPr lang="en-US" sz="2400" dirty="0" smtClean="0"/>
          </a:p>
          <a:p>
            <a:pPr fontAlgn="auto">
              <a:spcAft>
                <a:spcPts val="0"/>
              </a:spcAft>
              <a:defRPr/>
            </a:pPr>
            <a:endParaRPr lang="en-US" sz="2400" dirty="0" smtClean="0"/>
          </a:p>
          <a:p>
            <a:pPr fontAlgn="auto">
              <a:spcAft>
                <a:spcPts val="0"/>
              </a:spcAft>
              <a:defRPr/>
            </a:pPr>
            <a:endParaRPr lang="en-US" sz="2400" dirty="0" smtClean="0"/>
          </a:p>
          <a:p>
            <a:pPr fontAlgn="auto">
              <a:spcAft>
                <a:spcPts val="0"/>
              </a:spcAft>
              <a:defRPr/>
            </a:pPr>
            <a:endParaRPr lang="en-US" sz="2400" b="1" dirty="0" smtClean="0">
              <a:solidFill>
                <a:srgbClr val="00B0F0"/>
              </a:solidFill>
            </a:endParaRPr>
          </a:p>
          <a:p>
            <a:pPr fontAlgn="auto">
              <a:spcAft>
                <a:spcPts val="0"/>
              </a:spcAft>
              <a:defRPr/>
            </a:pPr>
            <a:endParaRPr lang="en-US" sz="2400" b="1" dirty="0" smtClean="0">
              <a:solidFill>
                <a:srgbClr val="00B0F0"/>
              </a:solidFill>
            </a:endParaRPr>
          </a:p>
          <a:p>
            <a:pPr fontAlgn="auto">
              <a:spcAft>
                <a:spcPts val="0"/>
              </a:spcAft>
              <a:defRPr/>
            </a:pPr>
            <a:endParaRPr lang="en-US" b="1" dirty="0" smtClean="0">
              <a:solidFill>
                <a:srgbClr val="00B0F0"/>
              </a:solidFill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sz="2400" b="1" dirty="0" err="1" smtClean="0">
                <a:solidFill>
                  <a:srgbClr val="00B0F0"/>
                </a:solidFill>
              </a:rPr>
              <a:t>Sivers</a:t>
            </a:r>
            <a:r>
              <a:rPr lang="en-US" sz="2400" dirty="0" smtClean="0"/>
              <a:t> angle, effect in distribution function: </a:t>
            </a:r>
            <a:r>
              <a:rPr lang="en-US" sz="2000" b="1" dirty="0" smtClean="0"/>
              <a:t>(</a:t>
            </a:r>
            <a:r>
              <a:rPr lang="en-US" sz="2000" b="1" i="1" dirty="0" err="1" smtClean="0">
                <a:latin typeface="Symbol" pitchFamily="18" charset="2"/>
              </a:rPr>
              <a:t>f</a:t>
            </a:r>
            <a:r>
              <a:rPr lang="en-US" sz="2000" b="1" baseline="-25000" dirty="0" err="1" smtClean="0"/>
              <a:t>h</a:t>
            </a:r>
            <a:r>
              <a:rPr lang="en-US" sz="2000" b="1" dirty="0" err="1" smtClean="0"/>
              <a:t>-</a:t>
            </a:r>
            <a:r>
              <a:rPr lang="en-US" sz="2000" b="1" i="1" dirty="0" err="1" smtClean="0">
                <a:latin typeface="Symbol" pitchFamily="18" charset="2"/>
              </a:rPr>
              <a:t>f</a:t>
            </a:r>
            <a:r>
              <a:rPr lang="en-US" sz="2000" b="1" baseline="-25000" dirty="0" err="1" smtClean="0"/>
              <a:t>s</a:t>
            </a:r>
            <a:r>
              <a:rPr lang="en-US" sz="2000" b="1" dirty="0" smtClean="0"/>
              <a:t>)</a:t>
            </a:r>
            <a:endParaRPr lang="en-US" sz="2000" dirty="0" smtClean="0"/>
          </a:p>
          <a:p>
            <a:pPr fontAlgn="auto"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rgbClr val="FF9900"/>
                </a:solidFill>
              </a:rPr>
              <a:t>Collins</a:t>
            </a:r>
            <a:r>
              <a:rPr lang="en-US" sz="2400" dirty="0" smtClean="0"/>
              <a:t> angle, effect in fragmentation function: </a:t>
            </a:r>
            <a:r>
              <a:rPr lang="en-US" sz="2000" b="1" dirty="0" smtClean="0"/>
              <a:t>(</a:t>
            </a:r>
            <a:r>
              <a:rPr lang="en-US" sz="2000" b="1" i="1" dirty="0" err="1" smtClean="0">
                <a:latin typeface="Symbol" pitchFamily="18" charset="2"/>
              </a:rPr>
              <a:t>f</a:t>
            </a:r>
            <a:r>
              <a:rPr lang="en-US" sz="2000" b="1" baseline="-25000" dirty="0" err="1" smtClean="0"/>
              <a:t>h</a:t>
            </a:r>
            <a:r>
              <a:rPr lang="en-US" sz="2000" b="1" dirty="0" err="1" smtClean="0"/>
              <a:t>+</a:t>
            </a:r>
            <a:r>
              <a:rPr lang="en-US" sz="2000" b="1" i="1" dirty="0" err="1" smtClean="0">
                <a:latin typeface="Symbol" pitchFamily="18" charset="2"/>
              </a:rPr>
              <a:t>f</a:t>
            </a:r>
            <a:r>
              <a:rPr lang="en-US" sz="2000" b="1" baseline="-25000" dirty="0" err="1" smtClean="0"/>
              <a:t>s</a:t>
            </a:r>
            <a:r>
              <a:rPr lang="en-US" sz="2000" b="1" dirty="0" smtClean="0"/>
              <a:t>)</a:t>
            </a:r>
            <a:endParaRPr lang="en-US" dirty="0"/>
          </a:p>
        </p:txBody>
      </p:sp>
      <p:pic>
        <p:nvPicPr>
          <p:cNvPr id="24585" name="Picture 8" descr="angle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778" y="1808834"/>
            <a:ext cx="5052228" cy="2749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Arrow Connector 9"/>
          <p:cNvCxnSpPr/>
          <p:nvPr/>
        </p:nvCxnSpPr>
        <p:spPr bwMode="auto">
          <a:xfrm rot="5400000" flipH="1" flipV="1">
            <a:off x="2242453" y="2552699"/>
            <a:ext cx="533400" cy="304800"/>
          </a:xfrm>
          <a:prstGeom prst="straightConnector1">
            <a:avLst/>
          </a:prstGeom>
          <a:ln w="28575">
            <a:solidFill>
              <a:srgbClr val="002060"/>
            </a:solidFill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 bwMode="auto">
          <a:xfrm rot="2241278">
            <a:off x="347146" y="3254344"/>
            <a:ext cx="206659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Scattering Plane</a:t>
            </a:r>
          </a:p>
        </p:txBody>
      </p:sp>
      <p:sp>
        <p:nvSpPr>
          <p:cNvPr id="24588" name="TextBox 11"/>
          <p:cNvSpPr txBox="1">
            <a:spLocks noChangeArrowheads="1"/>
          </p:cNvSpPr>
          <p:nvPr/>
        </p:nvSpPr>
        <p:spPr bwMode="auto">
          <a:xfrm>
            <a:off x="2699088" y="2399756"/>
            <a:ext cx="1537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>
                <a:latin typeface="Arial" pitchFamily="34" charset="0"/>
                <a:cs typeface="Arial" pitchFamily="34" charset="0"/>
              </a:rPr>
              <a:t>target angle</a:t>
            </a:r>
          </a:p>
        </p:txBody>
      </p:sp>
      <p:sp>
        <p:nvSpPr>
          <p:cNvPr id="24589" name="TextBox 12"/>
          <p:cNvSpPr txBox="1">
            <a:spLocks noChangeArrowheads="1"/>
          </p:cNvSpPr>
          <p:nvPr/>
        </p:nvSpPr>
        <p:spPr bwMode="auto">
          <a:xfrm>
            <a:off x="3156303" y="2990391"/>
            <a:ext cx="168187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Arial" pitchFamily="34" charset="0"/>
                <a:cs typeface="Arial" pitchFamily="34" charset="0"/>
              </a:rPr>
              <a:t>hadron angle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15000" y="914400"/>
            <a:ext cx="3124200" cy="1908215"/>
          </a:xfrm>
          <a:prstGeom prst="rect">
            <a:avLst/>
          </a:prstGeom>
          <a:noFill/>
          <a:ln w="2540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Clr>
                <a:srgbClr val="C00000"/>
              </a:buClr>
              <a:buFont typeface="Arial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Previous data from HERMES,COMPASS</a:t>
            </a:r>
          </a:p>
          <a:p>
            <a:pPr marL="342900" indent="-342900">
              <a:spcBef>
                <a:spcPts val="600"/>
              </a:spcBef>
              <a:buClr>
                <a:srgbClr val="C00000"/>
              </a:buClr>
              <a:buFont typeface="Arial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New landscape of TMD distributions</a:t>
            </a:r>
          </a:p>
          <a:p>
            <a:pPr marL="342900" indent="-342900">
              <a:spcBef>
                <a:spcPts val="600"/>
              </a:spcBef>
              <a:buClr>
                <a:srgbClr val="C00000"/>
              </a:buClr>
              <a:buFont typeface="Arial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Access to orbital angular momentum</a:t>
            </a:r>
          </a:p>
        </p:txBody>
      </p:sp>
      <p:pic>
        <p:nvPicPr>
          <p:cNvPr id="27955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2962275"/>
            <a:ext cx="3843338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63563"/>
          </a:xfrm>
        </p:spPr>
        <p:txBody>
          <a:bodyPr/>
          <a:lstStyle/>
          <a:p>
            <a:r>
              <a:rPr lang="en-US" sz="2800" b="1"/>
              <a:t>The Multi-Hall SIDIS Program at 12 GeV</a:t>
            </a:r>
            <a:r>
              <a:rPr lang="en-US"/>
              <a:t/>
            </a:r>
            <a:br>
              <a:rPr lang="en-US"/>
            </a:br>
            <a:endParaRPr lang="en-US"/>
          </a:p>
        </p:txBody>
      </p:sp>
      <p:sp>
        <p:nvSpPr>
          <p:cNvPr id="20483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458200" y="6464300"/>
            <a:ext cx="685800" cy="320675"/>
          </a:xfrm>
          <a:prstGeom prst="rect">
            <a:avLst/>
          </a:prstGeom>
          <a:noFill/>
        </p:spPr>
        <p:txBody>
          <a:bodyPr/>
          <a:lstStyle/>
          <a:p>
            <a:fld id="{45B6B1F1-1383-8647-BCD0-3B6ECEF9BC5F}" type="slidenum">
              <a:rPr lang="en-US"/>
              <a:pPr/>
              <a:t>19</a:t>
            </a:fld>
            <a:endParaRPr lang="en-US"/>
          </a:p>
        </p:txBody>
      </p:sp>
      <p:sp>
        <p:nvSpPr>
          <p:cNvPr id="20484" name="Rectangle 7"/>
          <p:cNvSpPr>
            <a:spLocks noChangeArrowheads="1"/>
          </p:cNvSpPr>
          <p:nvPr/>
        </p:nvSpPr>
        <p:spPr bwMode="auto">
          <a:xfrm>
            <a:off x="152400" y="838200"/>
            <a:ext cx="899160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i="1"/>
              <a:t>M. Aghasyan, K. Allada, H. Avakian, F. Benmokhtar, E. Cisbani, J-P. Chen, M. Contalbrigo,           D. Dutta, R. Ent, D. Gaskell, H. Gao, K. Griffioen, K. Hafidi, J. Huang, X. Jiang, K. Joo,                  N. Kalantarians, Z-E. Meziani, M. Mirazita, H. Mkrtchyan, L.L. Pappalardo, A. Prokudin,                A. Puckett, P. Rossi, X. Qian, Y. Qiang, B. Wojtsekhowski</a:t>
            </a:r>
          </a:p>
          <a:p>
            <a:r>
              <a:rPr lang="en-US" sz="1600" i="1"/>
              <a:t>                                  for the Jlab SIDIS working group </a:t>
            </a:r>
            <a:r>
              <a:rPr lang="en-US" sz="1600"/>
              <a:t> </a:t>
            </a:r>
          </a:p>
        </p:txBody>
      </p:sp>
      <p:sp>
        <p:nvSpPr>
          <p:cNvPr id="20485" name="Rectangle 9"/>
          <p:cNvSpPr>
            <a:spLocks noChangeArrowheads="1"/>
          </p:cNvSpPr>
          <p:nvPr/>
        </p:nvSpPr>
        <p:spPr bwMode="auto">
          <a:xfrm>
            <a:off x="228600" y="2286000"/>
            <a:ext cx="84582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The complete mapping of the multi-dimensional SIDIS phase space will allow a comprehensive study of the TMDs and the transition to the perturbative regime.</a:t>
            </a:r>
          </a:p>
          <a:p>
            <a:endParaRPr lang="en-US"/>
          </a:p>
          <a:p>
            <a:r>
              <a:rPr lang="en-US"/>
              <a:t> </a:t>
            </a:r>
            <a:r>
              <a:rPr lang="en-US" u="sng"/>
              <a:t>Flavor separation </a:t>
            </a:r>
            <a:r>
              <a:rPr lang="en-US"/>
              <a:t>will be possible by the use of different target nucleons and the detection of final state hadrons. </a:t>
            </a:r>
          </a:p>
          <a:p>
            <a:endParaRPr lang="en-US"/>
          </a:p>
          <a:p>
            <a:r>
              <a:rPr lang="en-US" u="sng"/>
              <a:t>Measurements with pions and kaons</a:t>
            </a:r>
            <a:r>
              <a:rPr lang="en-US"/>
              <a:t> in the final state will also provide important information on the hadronization mechanism in general and on the role of spin-orbit correlations in the fragmentation in particular. </a:t>
            </a:r>
          </a:p>
          <a:p>
            <a:endParaRPr lang="en-US"/>
          </a:p>
          <a:p>
            <a:r>
              <a:rPr lang="en-US" u="sng"/>
              <a:t>Higher-twist effects </a:t>
            </a:r>
            <a:r>
              <a:rPr lang="en-US"/>
              <a:t>will be present in both TMDs and fragmentation processes due to the still relatively low Q</a:t>
            </a:r>
            <a:r>
              <a:rPr lang="en-US" baseline="30000"/>
              <a:t>2</a:t>
            </a:r>
            <a:r>
              <a:rPr lang="en-US"/>
              <a:t> range accessible at JLab, and can apart from contributing to leading-twist observables also lead to observable asymmetries vanishing at leading twist. These are worth studying in themselves and provide important information on quark-gluon correlations.</a:t>
            </a:r>
          </a:p>
          <a:p>
            <a:pPr>
              <a:buFont typeface="Arial" charset="0"/>
              <a:buChar char="•"/>
            </a:pPr>
            <a:endParaRPr lang="en-US"/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Rectangle 340"/>
          <p:cNvSpPr/>
          <p:nvPr/>
        </p:nvSpPr>
        <p:spPr bwMode="auto">
          <a:xfrm>
            <a:off x="5410200" y="5181600"/>
            <a:ext cx="3429000" cy="990600"/>
          </a:xfrm>
          <a:prstGeom prst="rect">
            <a:avLst/>
          </a:prstGeom>
          <a:solidFill>
            <a:srgbClr val="FFEDC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4">
                <a:lumMod val="65000"/>
                <a:lumOff val="35000"/>
                <a:alpha val="60000"/>
              </a:schemeClr>
            </a:glow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5875"/>
            <a:ext cx="9144000" cy="777875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b="1" dirty="0" smtClean="0">
                <a:solidFill>
                  <a:schemeClr val="tx1"/>
                </a:solidFill>
              </a:rPr>
              <a:t>12 </a:t>
            </a:r>
            <a:r>
              <a:rPr lang="en-US" b="1" dirty="0" err="1" smtClean="0">
                <a:solidFill>
                  <a:schemeClr val="tx1"/>
                </a:solidFill>
              </a:rPr>
              <a:t>GeV</a:t>
            </a:r>
            <a:r>
              <a:rPr lang="en-US" b="1" dirty="0" smtClean="0">
                <a:solidFill>
                  <a:schemeClr val="tx1"/>
                </a:solidFill>
              </a:rPr>
              <a:t> Upgrade Project</a:t>
            </a:r>
          </a:p>
        </p:txBody>
      </p:sp>
      <p:sp>
        <p:nvSpPr>
          <p:cNvPr id="329" name="Text Box 3"/>
          <p:cNvSpPr txBox="1">
            <a:spLocks noChangeArrowheads="1"/>
          </p:cNvSpPr>
          <p:nvPr/>
        </p:nvSpPr>
        <p:spPr bwMode="auto">
          <a:xfrm>
            <a:off x="5410200" y="5232400"/>
            <a:ext cx="4191000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Scope of the project includes: </a:t>
            </a:r>
          </a:p>
          <a:p>
            <a:pPr marL="91440" indent="-27432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3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Doubling the accelerator beam energy</a:t>
            </a:r>
          </a:p>
          <a:p>
            <a:pPr marL="91440" indent="-27432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3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New experimental Hall and </a:t>
            </a:r>
            <a:r>
              <a:rPr lang="en-US" sz="13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beamline</a:t>
            </a:r>
            <a:endParaRPr lang="en-US" sz="13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91440" indent="-27432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3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Upgrades to existing Experimental Halls</a:t>
            </a:r>
          </a:p>
        </p:txBody>
      </p:sp>
      <p:sp>
        <p:nvSpPr>
          <p:cNvPr id="9229" name="Text Box 30"/>
          <p:cNvSpPr txBox="1">
            <a:spLocks noChangeArrowheads="1"/>
          </p:cNvSpPr>
          <p:nvPr/>
        </p:nvSpPr>
        <p:spPr bwMode="auto">
          <a:xfrm>
            <a:off x="7162800" y="3239869"/>
            <a:ext cx="1905000" cy="646331"/>
          </a:xfrm>
          <a:prstGeom prst="rect">
            <a:avLst/>
          </a:prstGeom>
          <a:solidFill>
            <a:schemeClr val="accent3">
              <a:lumMod val="85000"/>
            </a:schemeClr>
          </a:solidFill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1200" i="1" dirty="0">
                <a:solidFill>
                  <a:srgbClr val="313EBD"/>
                </a:solidFill>
                <a:latin typeface="Arial" pitchFamily="34" charset="0"/>
                <a:cs typeface="Arial" pitchFamily="34" charset="0"/>
              </a:rPr>
              <a:t>Maintain capability to deliver lower pass beam energies: </a:t>
            </a:r>
            <a:r>
              <a:rPr lang="en-US" sz="1200" b="1" i="1" dirty="0" smtClean="0">
                <a:solidFill>
                  <a:srgbClr val="313EBD"/>
                </a:solidFill>
                <a:latin typeface="Arial" pitchFamily="34" charset="0"/>
                <a:cs typeface="Arial" pitchFamily="34" charset="0"/>
              </a:rPr>
              <a:t>2.2</a:t>
            </a:r>
            <a:r>
              <a:rPr lang="en-US" sz="1200" b="1" i="1" dirty="0">
                <a:solidFill>
                  <a:srgbClr val="313EBD"/>
                </a:solidFill>
                <a:latin typeface="Arial" pitchFamily="34" charset="0"/>
                <a:cs typeface="Arial" pitchFamily="34" charset="0"/>
              </a:rPr>
              <a:t>, 4.4, 6.6….</a:t>
            </a:r>
          </a:p>
        </p:txBody>
      </p:sp>
      <p:sp>
        <p:nvSpPr>
          <p:cNvPr id="9232" name="Freeform 293"/>
          <p:cNvSpPr>
            <a:spLocks/>
          </p:cNvSpPr>
          <p:nvPr/>
        </p:nvSpPr>
        <p:spPr bwMode="auto">
          <a:xfrm rot="-5400000">
            <a:off x="4267200" y="3460750"/>
            <a:ext cx="190500" cy="342900"/>
          </a:xfrm>
          <a:custGeom>
            <a:avLst/>
            <a:gdLst>
              <a:gd name="T0" fmla="*/ 191045 w 181"/>
              <a:gd name="T1" fmla="*/ 342354 h 138"/>
              <a:gd name="T2" fmla="*/ 187879 w 181"/>
              <a:gd name="T3" fmla="*/ 342354 h 138"/>
              <a:gd name="T4" fmla="*/ 174157 w 181"/>
              <a:gd name="T5" fmla="*/ 342354 h 138"/>
              <a:gd name="T6" fmla="*/ 156214 w 181"/>
              <a:gd name="T7" fmla="*/ 342354 h 138"/>
              <a:gd name="T8" fmla="*/ 132993 w 181"/>
              <a:gd name="T9" fmla="*/ 337392 h 138"/>
              <a:gd name="T10" fmla="*/ 109772 w 181"/>
              <a:gd name="T11" fmla="*/ 322507 h 138"/>
              <a:gd name="T12" fmla="*/ 83384 w 181"/>
              <a:gd name="T13" fmla="*/ 300180 h 138"/>
              <a:gd name="T14" fmla="*/ 60163 w 181"/>
              <a:gd name="T15" fmla="*/ 267929 h 138"/>
              <a:gd name="T16" fmla="*/ 39053 w 181"/>
              <a:gd name="T17" fmla="*/ 220793 h 138"/>
              <a:gd name="T18" fmla="*/ 25332 w 181"/>
              <a:gd name="T19" fmla="*/ 161254 h 138"/>
              <a:gd name="T20" fmla="*/ 11610 w 181"/>
              <a:gd name="T21" fmla="*/ 181100 h 138"/>
              <a:gd name="T22" fmla="*/ 0 w 181"/>
              <a:gd name="T23" fmla="*/ 0 h 138"/>
              <a:gd name="T24" fmla="*/ 78107 w 181"/>
              <a:gd name="T25" fmla="*/ 57059 h 138"/>
              <a:gd name="T26" fmla="*/ 58052 w 181"/>
              <a:gd name="T27" fmla="*/ 79386 h 138"/>
              <a:gd name="T28" fmla="*/ 58052 w 181"/>
              <a:gd name="T29" fmla="*/ 89310 h 138"/>
              <a:gd name="T30" fmla="*/ 58052 w 181"/>
              <a:gd name="T31" fmla="*/ 101714 h 138"/>
              <a:gd name="T32" fmla="*/ 60163 w 181"/>
              <a:gd name="T33" fmla="*/ 124041 h 138"/>
              <a:gd name="T34" fmla="*/ 66496 w 181"/>
              <a:gd name="T35" fmla="*/ 156292 h 138"/>
              <a:gd name="T36" fmla="*/ 75996 w 181"/>
              <a:gd name="T37" fmla="*/ 193504 h 138"/>
              <a:gd name="T38" fmla="*/ 91828 w 181"/>
              <a:gd name="T39" fmla="*/ 230717 h 138"/>
              <a:gd name="T40" fmla="*/ 115049 w 181"/>
              <a:gd name="T41" fmla="*/ 267929 h 138"/>
              <a:gd name="T42" fmla="*/ 148825 w 181"/>
              <a:gd name="T43" fmla="*/ 305142 h 138"/>
              <a:gd name="T44" fmla="*/ 191045 w 181"/>
              <a:gd name="T45" fmla="*/ 342354 h 138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181"/>
              <a:gd name="T70" fmla="*/ 0 h 138"/>
              <a:gd name="T71" fmla="*/ 181 w 181"/>
              <a:gd name="T72" fmla="*/ 138 h 138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181" h="138">
                <a:moveTo>
                  <a:pt x="181" y="138"/>
                </a:moveTo>
                <a:lnTo>
                  <a:pt x="178" y="138"/>
                </a:lnTo>
                <a:lnTo>
                  <a:pt x="165" y="138"/>
                </a:lnTo>
                <a:lnTo>
                  <a:pt x="148" y="138"/>
                </a:lnTo>
                <a:lnTo>
                  <a:pt x="126" y="136"/>
                </a:lnTo>
                <a:lnTo>
                  <a:pt x="104" y="130"/>
                </a:lnTo>
                <a:lnTo>
                  <a:pt x="79" y="121"/>
                </a:lnTo>
                <a:lnTo>
                  <a:pt x="57" y="108"/>
                </a:lnTo>
                <a:lnTo>
                  <a:pt x="37" y="89"/>
                </a:lnTo>
                <a:lnTo>
                  <a:pt x="24" y="65"/>
                </a:lnTo>
                <a:lnTo>
                  <a:pt x="11" y="73"/>
                </a:lnTo>
                <a:lnTo>
                  <a:pt x="0" y="0"/>
                </a:lnTo>
                <a:lnTo>
                  <a:pt x="74" y="23"/>
                </a:lnTo>
                <a:lnTo>
                  <a:pt x="55" y="32"/>
                </a:lnTo>
                <a:lnTo>
                  <a:pt x="55" y="36"/>
                </a:lnTo>
                <a:lnTo>
                  <a:pt x="55" y="41"/>
                </a:lnTo>
                <a:lnTo>
                  <a:pt x="57" y="50"/>
                </a:lnTo>
                <a:lnTo>
                  <a:pt x="63" y="63"/>
                </a:lnTo>
                <a:lnTo>
                  <a:pt x="72" y="78"/>
                </a:lnTo>
                <a:lnTo>
                  <a:pt x="87" y="93"/>
                </a:lnTo>
                <a:lnTo>
                  <a:pt x="109" y="108"/>
                </a:lnTo>
                <a:lnTo>
                  <a:pt x="141" y="123"/>
                </a:lnTo>
                <a:lnTo>
                  <a:pt x="181" y="138"/>
                </a:lnTo>
                <a:close/>
              </a:path>
            </a:pathLst>
          </a:custGeom>
          <a:solidFill>
            <a:srgbClr val="0000FF"/>
          </a:solidFill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341"/>
          <p:cNvGrpSpPr/>
          <p:nvPr/>
        </p:nvGrpSpPr>
        <p:grpSpPr>
          <a:xfrm>
            <a:off x="1822450" y="1524000"/>
            <a:ext cx="7245350" cy="4457698"/>
            <a:chOff x="1060450" y="1790700"/>
            <a:chExt cx="7245350" cy="4457698"/>
          </a:xfrm>
        </p:grpSpPr>
        <p:grpSp>
          <p:nvGrpSpPr>
            <p:cNvPr id="3" name="Group 327"/>
            <p:cNvGrpSpPr>
              <a:grpSpLocks/>
            </p:cNvGrpSpPr>
            <p:nvPr/>
          </p:nvGrpSpPr>
          <p:grpSpPr bwMode="auto">
            <a:xfrm>
              <a:off x="1060450" y="1790700"/>
              <a:ext cx="6330386" cy="4457698"/>
              <a:chOff x="198440" y="1524000"/>
              <a:chExt cx="6291260" cy="4610105"/>
            </a:xfrm>
          </p:grpSpPr>
          <p:grpSp>
            <p:nvGrpSpPr>
              <p:cNvPr id="4" name="Group 408"/>
              <p:cNvGrpSpPr>
                <a:grpSpLocks/>
              </p:cNvGrpSpPr>
              <p:nvPr/>
            </p:nvGrpSpPr>
            <p:grpSpPr bwMode="auto">
              <a:xfrm>
                <a:off x="3810000" y="1524000"/>
                <a:ext cx="2679700" cy="1509713"/>
                <a:chOff x="2400" y="960"/>
                <a:chExt cx="1688" cy="951"/>
              </a:xfrm>
            </p:grpSpPr>
            <p:grpSp>
              <p:nvGrpSpPr>
                <p:cNvPr id="5" name="Group 407"/>
                <p:cNvGrpSpPr>
                  <a:grpSpLocks/>
                </p:cNvGrpSpPr>
                <p:nvPr/>
              </p:nvGrpSpPr>
              <p:grpSpPr bwMode="auto">
                <a:xfrm>
                  <a:off x="2477" y="960"/>
                  <a:ext cx="1611" cy="912"/>
                  <a:chOff x="2477" y="960"/>
                  <a:chExt cx="1611" cy="912"/>
                </a:xfrm>
              </p:grpSpPr>
              <p:sp>
                <p:nvSpPr>
                  <p:cNvPr id="9542" name="Text Box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589" y="1053"/>
                    <a:ext cx="499" cy="18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 eaLnBrk="0" hangingPunct="0"/>
                    <a:r>
                      <a:rPr lang="en-US" sz="1200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rPr>
                      <a:t>New Hall</a:t>
                    </a:r>
                  </a:p>
                </p:txBody>
              </p:sp>
              <p:sp>
                <p:nvSpPr>
                  <p:cNvPr id="9543" name="Line 70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477" y="1870"/>
                    <a:ext cx="0" cy="2"/>
                  </a:xfrm>
                  <a:prstGeom prst="line">
                    <a:avLst/>
                  </a:prstGeom>
                  <a:noFill/>
                  <a:ln w="11113">
                    <a:solidFill>
                      <a:srgbClr val="FF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544" name="Freeform 318"/>
                  <p:cNvSpPr>
                    <a:spLocks/>
                  </p:cNvSpPr>
                  <p:nvPr/>
                </p:nvSpPr>
                <p:spPr bwMode="auto">
                  <a:xfrm>
                    <a:off x="3303" y="1036"/>
                    <a:ext cx="89" cy="128"/>
                  </a:xfrm>
                  <a:custGeom>
                    <a:avLst/>
                    <a:gdLst>
                      <a:gd name="T0" fmla="*/ 89 w 89"/>
                      <a:gd name="T1" fmla="*/ 110 h 130"/>
                      <a:gd name="T2" fmla="*/ 89 w 89"/>
                      <a:gd name="T3" fmla="*/ 32 h 130"/>
                      <a:gd name="T4" fmla="*/ 0 w 89"/>
                      <a:gd name="T5" fmla="*/ 0 h 130"/>
                      <a:gd name="T6" fmla="*/ 0 w 89"/>
                      <a:gd name="T7" fmla="*/ 79 h 130"/>
                      <a:gd name="T8" fmla="*/ 89 w 89"/>
                      <a:gd name="T9" fmla="*/ 110 h 13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89"/>
                      <a:gd name="T16" fmla="*/ 0 h 130"/>
                      <a:gd name="T17" fmla="*/ 89 w 89"/>
                      <a:gd name="T18" fmla="*/ 130 h 13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89" h="130">
                        <a:moveTo>
                          <a:pt x="89" y="130"/>
                        </a:moveTo>
                        <a:lnTo>
                          <a:pt x="89" y="41"/>
                        </a:lnTo>
                        <a:lnTo>
                          <a:pt x="0" y="0"/>
                        </a:lnTo>
                        <a:lnTo>
                          <a:pt x="0" y="89"/>
                        </a:lnTo>
                        <a:lnTo>
                          <a:pt x="89" y="130"/>
                        </a:lnTo>
                        <a:close/>
                      </a:path>
                    </a:pathLst>
                  </a:custGeom>
                  <a:solidFill>
                    <a:srgbClr val="0000FF"/>
                  </a:solidFill>
                  <a:ln w="0">
                    <a:solidFill>
                      <a:srgbClr val="0000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545" name="Freeform 319"/>
                  <p:cNvSpPr>
                    <a:spLocks/>
                  </p:cNvSpPr>
                  <p:nvPr/>
                </p:nvSpPr>
                <p:spPr bwMode="auto">
                  <a:xfrm>
                    <a:off x="3303" y="1036"/>
                    <a:ext cx="89" cy="128"/>
                  </a:xfrm>
                  <a:custGeom>
                    <a:avLst/>
                    <a:gdLst>
                      <a:gd name="T0" fmla="*/ 89 w 89"/>
                      <a:gd name="T1" fmla="*/ 110 h 130"/>
                      <a:gd name="T2" fmla="*/ 89 w 89"/>
                      <a:gd name="T3" fmla="*/ 32 h 130"/>
                      <a:gd name="T4" fmla="*/ 0 w 89"/>
                      <a:gd name="T5" fmla="*/ 0 h 130"/>
                      <a:gd name="T6" fmla="*/ 0 w 89"/>
                      <a:gd name="T7" fmla="*/ 79 h 130"/>
                      <a:gd name="T8" fmla="*/ 89 w 89"/>
                      <a:gd name="T9" fmla="*/ 110 h 13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89"/>
                      <a:gd name="T16" fmla="*/ 0 h 130"/>
                      <a:gd name="T17" fmla="*/ 89 w 89"/>
                      <a:gd name="T18" fmla="*/ 130 h 13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89" h="130">
                        <a:moveTo>
                          <a:pt x="89" y="130"/>
                        </a:moveTo>
                        <a:lnTo>
                          <a:pt x="89" y="41"/>
                        </a:lnTo>
                        <a:lnTo>
                          <a:pt x="0" y="0"/>
                        </a:lnTo>
                        <a:lnTo>
                          <a:pt x="0" y="89"/>
                        </a:lnTo>
                        <a:lnTo>
                          <a:pt x="89" y="130"/>
                        </a:lnTo>
                      </a:path>
                    </a:pathLst>
                  </a:custGeom>
                  <a:noFill/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546" name="Freeform 320"/>
                  <p:cNvSpPr>
                    <a:spLocks/>
                  </p:cNvSpPr>
                  <p:nvPr/>
                </p:nvSpPr>
                <p:spPr bwMode="auto">
                  <a:xfrm>
                    <a:off x="3303" y="960"/>
                    <a:ext cx="323" cy="115"/>
                  </a:xfrm>
                  <a:custGeom>
                    <a:avLst/>
                    <a:gdLst>
                      <a:gd name="T0" fmla="*/ 239 w 323"/>
                      <a:gd name="T1" fmla="*/ 0 h 117"/>
                      <a:gd name="T2" fmla="*/ 0 w 323"/>
                      <a:gd name="T3" fmla="*/ 66 h 117"/>
                      <a:gd name="T4" fmla="*/ 89 w 323"/>
                      <a:gd name="T5" fmla="*/ 97 h 117"/>
                      <a:gd name="T6" fmla="*/ 323 w 323"/>
                      <a:gd name="T7" fmla="*/ 24 h 117"/>
                      <a:gd name="T8" fmla="*/ 239 w 323"/>
                      <a:gd name="T9" fmla="*/ 0 h 11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23"/>
                      <a:gd name="T16" fmla="*/ 0 h 117"/>
                      <a:gd name="T17" fmla="*/ 323 w 323"/>
                      <a:gd name="T18" fmla="*/ 117 h 11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23" h="117">
                        <a:moveTo>
                          <a:pt x="239" y="0"/>
                        </a:moveTo>
                        <a:lnTo>
                          <a:pt x="0" y="76"/>
                        </a:lnTo>
                        <a:lnTo>
                          <a:pt x="89" y="117"/>
                        </a:lnTo>
                        <a:lnTo>
                          <a:pt x="323" y="24"/>
                        </a:lnTo>
                        <a:lnTo>
                          <a:pt x="239" y="0"/>
                        </a:lnTo>
                        <a:close/>
                      </a:path>
                    </a:pathLst>
                  </a:custGeom>
                  <a:solidFill>
                    <a:srgbClr val="6666FF"/>
                  </a:solidFill>
                  <a:ln w="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547" name="Freeform 321"/>
                  <p:cNvSpPr>
                    <a:spLocks/>
                  </p:cNvSpPr>
                  <p:nvPr/>
                </p:nvSpPr>
                <p:spPr bwMode="auto">
                  <a:xfrm>
                    <a:off x="3303" y="960"/>
                    <a:ext cx="323" cy="115"/>
                  </a:xfrm>
                  <a:custGeom>
                    <a:avLst/>
                    <a:gdLst>
                      <a:gd name="T0" fmla="*/ 239 w 323"/>
                      <a:gd name="T1" fmla="*/ 0 h 117"/>
                      <a:gd name="T2" fmla="*/ 0 w 323"/>
                      <a:gd name="T3" fmla="*/ 66 h 117"/>
                      <a:gd name="T4" fmla="*/ 89 w 323"/>
                      <a:gd name="T5" fmla="*/ 97 h 117"/>
                      <a:gd name="T6" fmla="*/ 323 w 323"/>
                      <a:gd name="T7" fmla="*/ 24 h 117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23"/>
                      <a:gd name="T13" fmla="*/ 0 h 117"/>
                      <a:gd name="T14" fmla="*/ 323 w 323"/>
                      <a:gd name="T15" fmla="*/ 117 h 117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23" h="117">
                        <a:moveTo>
                          <a:pt x="239" y="0"/>
                        </a:moveTo>
                        <a:lnTo>
                          <a:pt x="0" y="76"/>
                        </a:lnTo>
                        <a:lnTo>
                          <a:pt x="89" y="117"/>
                        </a:lnTo>
                        <a:lnTo>
                          <a:pt x="323" y="24"/>
                        </a:lnTo>
                      </a:path>
                    </a:pathLst>
                  </a:custGeom>
                  <a:noFill/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548" name="Freeform 322"/>
                  <p:cNvSpPr>
                    <a:spLocks/>
                  </p:cNvSpPr>
                  <p:nvPr/>
                </p:nvSpPr>
                <p:spPr bwMode="auto">
                  <a:xfrm>
                    <a:off x="3392" y="986"/>
                    <a:ext cx="236" cy="177"/>
                  </a:xfrm>
                  <a:custGeom>
                    <a:avLst/>
                    <a:gdLst>
                      <a:gd name="T0" fmla="*/ 0 w 236"/>
                      <a:gd name="T1" fmla="*/ 150 h 180"/>
                      <a:gd name="T2" fmla="*/ 0 w 236"/>
                      <a:gd name="T3" fmla="*/ 80 h 180"/>
                      <a:gd name="T4" fmla="*/ 236 w 236"/>
                      <a:gd name="T5" fmla="*/ 0 h 180"/>
                      <a:gd name="T6" fmla="*/ 234 w 236"/>
                      <a:gd name="T7" fmla="*/ 77 h 180"/>
                      <a:gd name="T8" fmla="*/ 0 w 236"/>
                      <a:gd name="T9" fmla="*/ 150 h 18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36"/>
                      <a:gd name="T16" fmla="*/ 0 h 180"/>
                      <a:gd name="T17" fmla="*/ 236 w 236"/>
                      <a:gd name="T18" fmla="*/ 180 h 18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36" h="180">
                        <a:moveTo>
                          <a:pt x="0" y="180"/>
                        </a:moveTo>
                        <a:lnTo>
                          <a:pt x="0" y="91"/>
                        </a:lnTo>
                        <a:lnTo>
                          <a:pt x="236" y="0"/>
                        </a:lnTo>
                        <a:lnTo>
                          <a:pt x="234" y="87"/>
                        </a:lnTo>
                        <a:lnTo>
                          <a:pt x="0" y="180"/>
                        </a:lnTo>
                        <a:close/>
                      </a:path>
                    </a:pathLst>
                  </a:custGeom>
                  <a:solidFill>
                    <a:srgbClr val="6666FF"/>
                  </a:solidFill>
                  <a:ln w="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549" name="Freeform 323"/>
                  <p:cNvSpPr>
                    <a:spLocks/>
                  </p:cNvSpPr>
                  <p:nvPr/>
                </p:nvSpPr>
                <p:spPr bwMode="auto">
                  <a:xfrm>
                    <a:off x="3392" y="986"/>
                    <a:ext cx="236" cy="177"/>
                  </a:xfrm>
                  <a:custGeom>
                    <a:avLst/>
                    <a:gdLst>
                      <a:gd name="T0" fmla="*/ 0 w 236"/>
                      <a:gd name="T1" fmla="*/ 150 h 180"/>
                      <a:gd name="T2" fmla="*/ 0 w 236"/>
                      <a:gd name="T3" fmla="*/ 80 h 180"/>
                      <a:gd name="T4" fmla="*/ 236 w 236"/>
                      <a:gd name="T5" fmla="*/ 0 h 180"/>
                      <a:gd name="T6" fmla="*/ 234 w 236"/>
                      <a:gd name="T7" fmla="*/ 77 h 180"/>
                      <a:gd name="T8" fmla="*/ 0 w 236"/>
                      <a:gd name="T9" fmla="*/ 150 h 18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36"/>
                      <a:gd name="T16" fmla="*/ 0 h 180"/>
                      <a:gd name="T17" fmla="*/ 236 w 236"/>
                      <a:gd name="T18" fmla="*/ 180 h 18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36" h="180">
                        <a:moveTo>
                          <a:pt x="0" y="180"/>
                        </a:moveTo>
                        <a:lnTo>
                          <a:pt x="0" y="91"/>
                        </a:lnTo>
                        <a:lnTo>
                          <a:pt x="236" y="0"/>
                        </a:lnTo>
                        <a:lnTo>
                          <a:pt x="234" y="87"/>
                        </a:lnTo>
                        <a:lnTo>
                          <a:pt x="0" y="180"/>
                        </a:lnTo>
                      </a:path>
                    </a:pathLst>
                  </a:custGeom>
                  <a:noFill/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550" name="Freeform 324"/>
                  <p:cNvSpPr>
                    <a:spLocks noEditPoints="1"/>
                  </p:cNvSpPr>
                  <p:nvPr/>
                </p:nvSpPr>
                <p:spPr bwMode="auto">
                  <a:xfrm>
                    <a:off x="3452" y="1006"/>
                    <a:ext cx="90" cy="106"/>
                  </a:xfrm>
                  <a:custGeom>
                    <a:avLst/>
                    <a:gdLst>
                      <a:gd name="T0" fmla="*/ 42 w 90"/>
                      <a:gd name="T1" fmla="*/ 19 h 108"/>
                      <a:gd name="T2" fmla="*/ 48 w 90"/>
                      <a:gd name="T3" fmla="*/ 19 h 108"/>
                      <a:gd name="T4" fmla="*/ 53 w 90"/>
                      <a:gd name="T5" fmla="*/ 21 h 108"/>
                      <a:gd name="T6" fmla="*/ 59 w 90"/>
                      <a:gd name="T7" fmla="*/ 22 h 108"/>
                      <a:gd name="T8" fmla="*/ 63 w 90"/>
                      <a:gd name="T9" fmla="*/ 27 h 108"/>
                      <a:gd name="T10" fmla="*/ 64 w 90"/>
                      <a:gd name="T11" fmla="*/ 27 h 108"/>
                      <a:gd name="T12" fmla="*/ 66 w 90"/>
                      <a:gd name="T13" fmla="*/ 33 h 108"/>
                      <a:gd name="T14" fmla="*/ 66 w 90"/>
                      <a:gd name="T15" fmla="*/ 42 h 108"/>
                      <a:gd name="T16" fmla="*/ 66 w 90"/>
                      <a:gd name="T17" fmla="*/ 53 h 108"/>
                      <a:gd name="T18" fmla="*/ 64 w 90"/>
                      <a:gd name="T19" fmla="*/ 63 h 108"/>
                      <a:gd name="T20" fmla="*/ 61 w 90"/>
                      <a:gd name="T21" fmla="*/ 70 h 108"/>
                      <a:gd name="T22" fmla="*/ 55 w 90"/>
                      <a:gd name="T23" fmla="*/ 73 h 108"/>
                      <a:gd name="T24" fmla="*/ 50 w 90"/>
                      <a:gd name="T25" fmla="*/ 74 h 108"/>
                      <a:gd name="T26" fmla="*/ 42 w 90"/>
                      <a:gd name="T27" fmla="*/ 75 h 108"/>
                      <a:gd name="T28" fmla="*/ 20 w 90"/>
                      <a:gd name="T29" fmla="*/ 75 h 108"/>
                      <a:gd name="T30" fmla="*/ 20 w 90"/>
                      <a:gd name="T31" fmla="*/ 19 h 108"/>
                      <a:gd name="T32" fmla="*/ 42 w 90"/>
                      <a:gd name="T33" fmla="*/ 19 h 108"/>
                      <a:gd name="T34" fmla="*/ 46 w 90"/>
                      <a:gd name="T35" fmla="*/ 0 h 108"/>
                      <a:gd name="T36" fmla="*/ 0 w 90"/>
                      <a:gd name="T37" fmla="*/ 0 h 108"/>
                      <a:gd name="T38" fmla="*/ 0 w 90"/>
                      <a:gd name="T39" fmla="*/ 88 h 108"/>
                      <a:gd name="T40" fmla="*/ 46 w 90"/>
                      <a:gd name="T41" fmla="*/ 88 h 108"/>
                      <a:gd name="T42" fmla="*/ 61 w 90"/>
                      <a:gd name="T43" fmla="*/ 84 h 108"/>
                      <a:gd name="T44" fmla="*/ 72 w 90"/>
                      <a:gd name="T45" fmla="*/ 79 h 108"/>
                      <a:gd name="T46" fmla="*/ 81 w 90"/>
                      <a:gd name="T47" fmla="*/ 74 h 108"/>
                      <a:gd name="T48" fmla="*/ 89 w 90"/>
                      <a:gd name="T49" fmla="*/ 61 h 108"/>
                      <a:gd name="T50" fmla="*/ 90 w 90"/>
                      <a:gd name="T51" fmla="*/ 40 h 108"/>
                      <a:gd name="T52" fmla="*/ 89 w 90"/>
                      <a:gd name="T53" fmla="*/ 33 h 108"/>
                      <a:gd name="T54" fmla="*/ 89 w 90"/>
                      <a:gd name="T55" fmla="*/ 27 h 108"/>
                      <a:gd name="T56" fmla="*/ 85 w 90"/>
                      <a:gd name="T57" fmla="*/ 24 h 108"/>
                      <a:gd name="T58" fmla="*/ 81 w 90"/>
                      <a:gd name="T59" fmla="*/ 15 h 108"/>
                      <a:gd name="T60" fmla="*/ 76 w 90"/>
                      <a:gd name="T61" fmla="*/ 9 h 108"/>
                      <a:gd name="T62" fmla="*/ 68 w 90"/>
                      <a:gd name="T63" fmla="*/ 6 h 108"/>
                      <a:gd name="T64" fmla="*/ 63 w 90"/>
                      <a:gd name="T65" fmla="*/ 2 h 108"/>
                      <a:gd name="T66" fmla="*/ 55 w 90"/>
                      <a:gd name="T67" fmla="*/ 0 h 108"/>
                      <a:gd name="T68" fmla="*/ 46 w 90"/>
                      <a:gd name="T69" fmla="*/ 0 h 108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w 90"/>
                      <a:gd name="T106" fmla="*/ 0 h 108"/>
                      <a:gd name="T107" fmla="*/ 90 w 90"/>
                      <a:gd name="T108" fmla="*/ 108 h 108"/>
                    </a:gdLst>
                    <a:ahLst/>
                    <a:cxnLst>
                      <a:cxn ang="T70">
                        <a:pos x="T0" y="T1"/>
                      </a:cxn>
                      <a:cxn ang="T71">
                        <a:pos x="T2" y="T3"/>
                      </a:cxn>
                      <a:cxn ang="T72">
                        <a:pos x="T4" y="T5"/>
                      </a:cxn>
                      <a:cxn ang="T73">
                        <a:pos x="T6" y="T7"/>
                      </a:cxn>
                      <a:cxn ang="T74">
                        <a:pos x="T8" y="T9"/>
                      </a:cxn>
                      <a:cxn ang="T75">
                        <a:pos x="T10" y="T11"/>
                      </a:cxn>
                      <a:cxn ang="T76">
                        <a:pos x="T12" y="T13"/>
                      </a:cxn>
                      <a:cxn ang="T77">
                        <a:pos x="T14" y="T15"/>
                      </a:cxn>
                      <a:cxn ang="T78">
                        <a:pos x="T16" y="T17"/>
                      </a:cxn>
                      <a:cxn ang="T79">
                        <a:pos x="T18" y="T19"/>
                      </a:cxn>
                      <a:cxn ang="T80">
                        <a:pos x="T20" y="T21"/>
                      </a:cxn>
                      <a:cxn ang="T81">
                        <a:pos x="T22" y="T23"/>
                      </a:cxn>
                      <a:cxn ang="T82">
                        <a:pos x="T24" y="T25"/>
                      </a:cxn>
                      <a:cxn ang="T83">
                        <a:pos x="T26" y="T27"/>
                      </a:cxn>
                      <a:cxn ang="T84">
                        <a:pos x="T28" y="T29"/>
                      </a:cxn>
                      <a:cxn ang="T85">
                        <a:pos x="T30" y="T31"/>
                      </a:cxn>
                      <a:cxn ang="T86">
                        <a:pos x="T32" y="T33"/>
                      </a:cxn>
                      <a:cxn ang="T87">
                        <a:pos x="T34" y="T35"/>
                      </a:cxn>
                      <a:cxn ang="T88">
                        <a:pos x="T36" y="T37"/>
                      </a:cxn>
                      <a:cxn ang="T89">
                        <a:pos x="T38" y="T39"/>
                      </a:cxn>
                      <a:cxn ang="T90">
                        <a:pos x="T40" y="T41"/>
                      </a:cxn>
                      <a:cxn ang="T91">
                        <a:pos x="T42" y="T43"/>
                      </a:cxn>
                      <a:cxn ang="T92">
                        <a:pos x="T44" y="T45"/>
                      </a:cxn>
                      <a:cxn ang="T93">
                        <a:pos x="T46" y="T47"/>
                      </a:cxn>
                      <a:cxn ang="T94">
                        <a:pos x="T48" y="T49"/>
                      </a:cxn>
                      <a:cxn ang="T95">
                        <a:pos x="T50" y="T51"/>
                      </a:cxn>
                      <a:cxn ang="T96">
                        <a:pos x="T52" y="T53"/>
                      </a:cxn>
                      <a:cxn ang="T97">
                        <a:pos x="T54" y="T55"/>
                      </a:cxn>
                      <a:cxn ang="T98">
                        <a:pos x="T56" y="T57"/>
                      </a:cxn>
                      <a:cxn ang="T99">
                        <a:pos x="T58" y="T59"/>
                      </a:cxn>
                      <a:cxn ang="T100">
                        <a:pos x="T60" y="T61"/>
                      </a:cxn>
                      <a:cxn ang="T101">
                        <a:pos x="T62" y="T63"/>
                      </a:cxn>
                      <a:cxn ang="T102">
                        <a:pos x="T64" y="T65"/>
                      </a:cxn>
                      <a:cxn ang="T103">
                        <a:pos x="T66" y="T67"/>
                      </a:cxn>
                      <a:cxn ang="T104">
                        <a:pos x="T68" y="T69"/>
                      </a:cxn>
                    </a:cxnLst>
                    <a:rect l="T105" t="T106" r="T107" b="T108"/>
                    <a:pathLst>
                      <a:path w="90" h="108">
                        <a:moveTo>
                          <a:pt x="42" y="19"/>
                        </a:moveTo>
                        <a:lnTo>
                          <a:pt x="48" y="19"/>
                        </a:lnTo>
                        <a:lnTo>
                          <a:pt x="53" y="21"/>
                        </a:lnTo>
                        <a:lnTo>
                          <a:pt x="59" y="22"/>
                        </a:lnTo>
                        <a:lnTo>
                          <a:pt x="63" y="28"/>
                        </a:lnTo>
                        <a:lnTo>
                          <a:pt x="64" y="34"/>
                        </a:lnTo>
                        <a:lnTo>
                          <a:pt x="66" y="43"/>
                        </a:lnTo>
                        <a:lnTo>
                          <a:pt x="66" y="52"/>
                        </a:lnTo>
                        <a:lnTo>
                          <a:pt x="66" y="63"/>
                        </a:lnTo>
                        <a:lnTo>
                          <a:pt x="64" y="73"/>
                        </a:lnTo>
                        <a:lnTo>
                          <a:pt x="61" y="80"/>
                        </a:lnTo>
                        <a:lnTo>
                          <a:pt x="55" y="86"/>
                        </a:lnTo>
                        <a:lnTo>
                          <a:pt x="50" y="87"/>
                        </a:lnTo>
                        <a:lnTo>
                          <a:pt x="42" y="89"/>
                        </a:lnTo>
                        <a:lnTo>
                          <a:pt x="20" y="89"/>
                        </a:lnTo>
                        <a:lnTo>
                          <a:pt x="20" y="19"/>
                        </a:lnTo>
                        <a:lnTo>
                          <a:pt x="42" y="19"/>
                        </a:lnTo>
                        <a:close/>
                        <a:moveTo>
                          <a:pt x="46" y="0"/>
                        </a:moveTo>
                        <a:lnTo>
                          <a:pt x="0" y="0"/>
                        </a:lnTo>
                        <a:lnTo>
                          <a:pt x="0" y="108"/>
                        </a:lnTo>
                        <a:lnTo>
                          <a:pt x="46" y="108"/>
                        </a:lnTo>
                        <a:lnTo>
                          <a:pt x="61" y="104"/>
                        </a:lnTo>
                        <a:lnTo>
                          <a:pt x="72" y="98"/>
                        </a:lnTo>
                        <a:lnTo>
                          <a:pt x="81" y="87"/>
                        </a:lnTo>
                        <a:lnTo>
                          <a:pt x="89" y="71"/>
                        </a:lnTo>
                        <a:lnTo>
                          <a:pt x="90" y="50"/>
                        </a:lnTo>
                        <a:lnTo>
                          <a:pt x="89" y="43"/>
                        </a:lnTo>
                        <a:lnTo>
                          <a:pt x="89" y="34"/>
                        </a:lnTo>
                        <a:lnTo>
                          <a:pt x="85" y="24"/>
                        </a:lnTo>
                        <a:lnTo>
                          <a:pt x="81" y="15"/>
                        </a:lnTo>
                        <a:lnTo>
                          <a:pt x="76" y="9"/>
                        </a:lnTo>
                        <a:lnTo>
                          <a:pt x="68" y="6"/>
                        </a:lnTo>
                        <a:lnTo>
                          <a:pt x="63" y="2"/>
                        </a:lnTo>
                        <a:lnTo>
                          <a:pt x="55" y="0"/>
                        </a:lnTo>
                        <a:lnTo>
                          <a:pt x="4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551" name="Freeform 325"/>
                  <p:cNvSpPr>
                    <a:spLocks/>
                  </p:cNvSpPr>
                  <p:nvPr/>
                </p:nvSpPr>
                <p:spPr bwMode="auto">
                  <a:xfrm>
                    <a:off x="3472" y="1025"/>
                    <a:ext cx="46" cy="69"/>
                  </a:xfrm>
                  <a:custGeom>
                    <a:avLst/>
                    <a:gdLst>
                      <a:gd name="T0" fmla="*/ 22 w 46"/>
                      <a:gd name="T1" fmla="*/ 0 h 70"/>
                      <a:gd name="T2" fmla="*/ 28 w 46"/>
                      <a:gd name="T3" fmla="*/ 0 h 70"/>
                      <a:gd name="T4" fmla="*/ 33 w 46"/>
                      <a:gd name="T5" fmla="*/ 2 h 70"/>
                      <a:gd name="T6" fmla="*/ 39 w 46"/>
                      <a:gd name="T7" fmla="*/ 3 h 70"/>
                      <a:gd name="T8" fmla="*/ 43 w 46"/>
                      <a:gd name="T9" fmla="*/ 9 h 70"/>
                      <a:gd name="T10" fmla="*/ 44 w 46"/>
                      <a:gd name="T11" fmla="*/ 15 h 70"/>
                      <a:gd name="T12" fmla="*/ 46 w 46"/>
                      <a:gd name="T13" fmla="*/ 24 h 70"/>
                      <a:gd name="T14" fmla="*/ 46 w 46"/>
                      <a:gd name="T15" fmla="*/ 33 h 70"/>
                      <a:gd name="T16" fmla="*/ 46 w 46"/>
                      <a:gd name="T17" fmla="*/ 35 h 70"/>
                      <a:gd name="T18" fmla="*/ 44 w 46"/>
                      <a:gd name="T19" fmla="*/ 44 h 70"/>
                      <a:gd name="T20" fmla="*/ 41 w 46"/>
                      <a:gd name="T21" fmla="*/ 51 h 70"/>
                      <a:gd name="T22" fmla="*/ 35 w 46"/>
                      <a:gd name="T23" fmla="*/ 57 h 70"/>
                      <a:gd name="T24" fmla="*/ 30 w 46"/>
                      <a:gd name="T25" fmla="*/ 58 h 70"/>
                      <a:gd name="T26" fmla="*/ 22 w 46"/>
                      <a:gd name="T27" fmla="*/ 60 h 70"/>
                      <a:gd name="T28" fmla="*/ 0 w 46"/>
                      <a:gd name="T29" fmla="*/ 60 h 70"/>
                      <a:gd name="T30" fmla="*/ 0 w 46"/>
                      <a:gd name="T31" fmla="*/ 0 h 70"/>
                      <a:gd name="T32" fmla="*/ 22 w 46"/>
                      <a:gd name="T33" fmla="*/ 0 h 70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46"/>
                      <a:gd name="T52" fmla="*/ 0 h 70"/>
                      <a:gd name="T53" fmla="*/ 46 w 46"/>
                      <a:gd name="T54" fmla="*/ 70 h 70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46" h="70">
                        <a:moveTo>
                          <a:pt x="22" y="0"/>
                        </a:moveTo>
                        <a:lnTo>
                          <a:pt x="28" y="0"/>
                        </a:lnTo>
                        <a:lnTo>
                          <a:pt x="33" y="2"/>
                        </a:lnTo>
                        <a:lnTo>
                          <a:pt x="39" y="3"/>
                        </a:lnTo>
                        <a:lnTo>
                          <a:pt x="43" y="9"/>
                        </a:lnTo>
                        <a:lnTo>
                          <a:pt x="44" y="15"/>
                        </a:lnTo>
                        <a:lnTo>
                          <a:pt x="46" y="24"/>
                        </a:lnTo>
                        <a:lnTo>
                          <a:pt x="46" y="33"/>
                        </a:lnTo>
                        <a:lnTo>
                          <a:pt x="46" y="44"/>
                        </a:lnTo>
                        <a:lnTo>
                          <a:pt x="44" y="54"/>
                        </a:lnTo>
                        <a:lnTo>
                          <a:pt x="41" y="61"/>
                        </a:lnTo>
                        <a:lnTo>
                          <a:pt x="35" y="67"/>
                        </a:lnTo>
                        <a:lnTo>
                          <a:pt x="30" y="68"/>
                        </a:lnTo>
                        <a:lnTo>
                          <a:pt x="22" y="70"/>
                        </a:lnTo>
                        <a:lnTo>
                          <a:pt x="0" y="70"/>
                        </a:lnTo>
                        <a:lnTo>
                          <a:pt x="0" y="0"/>
                        </a:lnTo>
                        <a:lnTo>
                          <a:pt x="22" y="0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552" name="Freeform 326"/>
                  <p:cNvSpPr>
                    <a:spLocks/>
                  </p:cNvSpPr>
                  <p:nvPr/>
                </p:nvSpPr>
                <p:spPr bwMode="auto">
                  <a:xfrm>
                    <a:off x="3452" y="1006"/>
                    <a:ext cx="90" cy="106"/>
                  </a:xfrm>
                  <a:custGeom>
                    <a:avLst/>
                    <a:gdLst>
                      <a:gd name="T0" fmla="*/ 46 w 90"/>
                      <a:gd name="T1" fmla="*/ 0 h 108"/>
                      <a:gd name="T2" fmla="*/ 0 w 90"/>
                      <a:gd name="T3" fmla="*/ 0 h 108"/>
                      <a:gd name="T4" fmla="*/ 0 w 90"/>
                      <a:gd name="T5" fmla="*/ 88 h 108"/>
                      <a:gd name="T6" fmla="*/ 46 w 90"/>
                      <a:gd name="T7" fmla="*/ 88 h 108"/>
                      <a:gd name="T8" fmla="*/ 61 w 90"/>
                      <a:gd name="T9" fmla="*/ 84 h 108"/>
                      <a:gd name="T10" fmla="*/ 72 w 90"/>
                      <a:gd name="T11" fmla="*/ 79 h 108"/>
                      <a:gd name="T12" fmla="*/ 81 w 90"/>
                      <a:gd name="T13" fmla="*/ 74 h 108"/>
                      <a:gd name="T14" fmla="*/ 89 w 90"/>
                      <a:gd name="T15" fmla="*/ 61 h 108"/>
                      <a:gd name="T16" fmla="*/ 90 w 90"/>
                      <a:gd name="T17" fmla="*/ 40 h 108"/>
                      <a:gd name="T18" fmla="*/ 89 w 90"/>
                      <a:gd name="T19" fmla="*/ 33 h 108"/>
                      <a:gd name="T20" fmla="*/ 89 w 90"/>
                      <a:gd name="T21" fmla="*/ 27 h 108"/>
                      <a:gd name="T22" fmla="*/ 85 w 90"/>
                      <a:gd name="T23" fmla="*/ 24 h 108"/>
                      <a:gd name="T24" fmla="*/ 81 w 90"/>
                      <a:gd name="T25" fmla="*/ 15 h 108"/>
                      <a:gd name="T26" fmla="*/ 76 w 90"/>
                      <a:gd name="T27" fmla="*/ 9 h 108"/>
                      <a:gd name="T28" fmla="*/ 68 w 90"/>
                      <a:gd name="T29" fmla="*/ 6 h 108"/>
                      <a:gd name="T30" fmla="*/ 63 w 90"/>
                      <a:gd name="T31" fmla="*/ 2 h 108"/>
                      <a:gd name="T32" fmla="*/ 55 w 90"/>
                      <a:gd name="T33" fmla="*/ 0 h 108"/>
                      <a:gd name="T34" fmla="*/ 46 w 90"/>
                      <a:gd name="T35" fmla="*/ 0 h 108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w 90"/>
                      <a:gd name="T55" fmla="*/ 0 h 108"/>
                      <a:gd name="T56" fmla="*/ 90 w 90"/>
                      <a:gd name="T57" fmla="*/ 108 h 108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T54" t="T55" r="T56" b="T57"/>
                    <a:pathLst>
                      <a:path w="90" h="108">
                        <a:moveTo>
                          <a:pt x="46" y="0"/>
                        </a:moveTo>
                        <a:lnTo>
                          <a:pt x="0" y="0"/>
                        </a:lnTo>
                        <a:lnTo>
                          <a:pt x="0" y="108"/>
                        </a:lnTo>
                        <a:lnTo>
                          <a:pt x="46" y="108"/>
                        </a:lnTo>
                        <a:lnTo>
                          <a:pt x="61" y="104"/>
                        </a:lnTo>
                        <a:lnTo>
                          <a:pt x="72" y="98"/>
                        </a:lnTo>
                        <a:lnTo>
                          <a:pt x="81" y="87"/>
                        </a:lnTo>
                        <a:lnTo>
                          <a:pt x="89" y="71"/>
                        </a:lnTo>
                        <a:lnTo>
                          <a:pt x="90" y="50"/>
                        </a:lnTo>
                        <a:lnTo>
                          <a:pt x="89" y="43"/>
                        </a:lnTo>
                        <a:lnTo>
                          <a:pt x="89" y="34"/>
                        </a:lnTo>
                        <a:lnTo>
                          <a:pt x="85" y="24"/>
                        </a:lnTo>
                        <a:lnTo>
                          <a:pt x="81" y="15"/>
                        </a:lnTo>
                        <a:lnTo>
                          <a:pt x="76" y="9"/>
                        </a:lnTo>
                        <a:lnTo>
                          <a:pt x="68" y="6"/>
                        </a:lnTo>
                        <a:lnTo>
                          <a:pt x="63" y="2"/>
                        </a:lnTo>
                        <a:lnTo>
                          <a:pt x="55" y="0"/>
                        </a:lnTo>
                        <a:lnTo>
                          <a:pt x="46" y="0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553" name="Freeform 327"/>
                  <p:cNvSpPr>
                    <a:spLocks/>
                  </p:cNvSpPr>
                  <p:nvPr/>
                </p:nvSpPr>
                <p:spPr bwMode="auto">
                  <a:xfrm>
                    <a:off x="2925" y="1160"/>
                    <a:ext cx="89" cy="128"/>
                  </a:xfrm>
                  <a:custGeom>
                    <a:avLst/>
                    <a:gdLst>
                      <a:gd name="T0" fmla="*/ 89 w 89"/>
                      <a:gd name="T1" fmla="*/ 110 h 130"/>
                      <a:gd name="T2" fmla="*/ 89 w 89"/>
                      <a:gd name="T3" fmla="*/ 32 h 130"/>
                      <a:gd name="T4" fmla="*/ 0 w 89"/>
                      <a:gd name="T5" fmla="*/ 0 h 130"/>
                      <a:gd name="T6" fmla="*/ 0 w 89"/>
                      <a:gd name="T7" fmla="*/ 79 h 130"/>
                      <a:gd name="T8" fmla="*/ 89 w 89"/>
                      <a:gd name="T9" fmla="*/ 110 h 13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89"/>
                      <a:gd name="T16" fmla="*/ 0 h 130"/>
                      <a:gd name="T17" fmla="*/ 89 w 89"/>
                      <a:gd name="T18" fmla="*/ 130 h 13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89" h="130">
                        <a:moveTo>
                          <a:pt x="89" y="130"/>
                        </a:moveTo>
                        <a:lnTo>
                          <a:pt x="89" y="41"/>
                        </a:lnTo>
                        <a:lnTo>
                          <a:pt x="0" y="0"/>
                        </a:lnTo>
                        <a:lnTo>
                          <a:pt x="0" y="89"/>
                        </a:lnTo>
                        <a:lnTo>
                          <a:pt x="89" y="130"/>
                        </a:lnTo>
                        <a:close/>
                      </a:path>
                    </a:pathLst>
                  </a:custGeom>
                  <a:solidFill>
                    <a:srgbClr val="0000FF"/>
                  </a:solidFill>
                  <a:ln w="0">
                    <a:solidFill>
                      <a:srgbClr val="0000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554" name="Freeform 328"/>
                  <p:cNvSpPr>
                    <a:spLocks/>
                  </p:cNvSpPr>
                  <p:nvPr/>
                </p:nvSpPr>
                <p:spPr bwMode="auto">
                  <a:xfrm>
                    <a:off x="2925" y="1160"/>
                    <a:ext cx="89" cy="128"/>
                  </a:xfrm>
                  <a:custGeom>
                    <a:avLst/>
                    <a:gdLst>
                      <a:gd name="T0" fmla="*/ 89 w 89"/>
                      <a:gd name="T1" fmla="*/ 110 h 130"/>
                      <a:gd name="T2" fmla="*/ 89 w 89"/>
                      <a:gd name="T3" fmla="*/ 32 h 130"/>
                      <a:gd name="T4" fmla="*/ 0 w 89"/>
                      <a:gd name="T5" fmla="*/ 0 h 130"/>
                      <a:gd name="T6" fmla="*/ 0 w 89"/>
                      <a:gd name="T7" fmla="*/ 79 h 130"/>
                      <a:gd name="T8" fmla="*/ 89 w 89"/>
                      <a:gd name="T9" fmla="*/ 110 h 13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89"/>
                      <a:gd name="T16" fmla="*/ 0 h 130"/>
                      <a:gd name="T17" fmla="*/ 89 w 89"/>
                      <a:gd name="T18" fmla="*/ 130 h 13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89" h="130">
                        <a:moveTo>
                          <a:pt x="89" y="130"/>
                        </a:moveTo>
                        <a:lnTo>
                          <a:pt x="89" y="41"/>
                        </a:lnTo>
                        <a:lnTo>
                          <a:pt x="0" y="0"/>
                        </a:lnTo>
                        <a:lnTo>
                          <a:pt x="0" y="89"/>
                        </a:lnTo>
                        <a:lnTo>
                          <a:pt x="89" y="130"/>
                        </a:lnTo>
                      </a:path>
                    </a:pathLst>
                  </a:custGeom>
                  <a:noFill/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555" name="Freeform 329"/>
                  <p:cNvSpPr>
                    <a:spLocks/>
                  </p:cNvSpPr>
                  <p:nvPr/>
                </p:nvSpPr>
                <p:spPr bwMode="auto">
                  <a:xfrm>
                    <a:off x="2925" y="1130"/>
                    <a:ext cx="176" cy="70"/>
                  </a:xfrm>
                  <a:custGeom>
                    <a:avLst/>
                    <a:gdLst>
                      <a:gd name="T0" fmla="*/ 176 w 176"/>
                      <a:gd name="T1" fmla="*/ 35 h 71"/>
                      <a:gd name="T2" fmla="*/ 89 w 176"/>
                      <a:gd name="T3" fmla="*/ 61 h 71"/>
                      <a:gd name="T4" fmla="*/ 0 w 176"/>
                      <a:gd name="T5" fmla="*/ 30 h 71"/>
                      <a:gd name="T6" fmla="*/ 87 w 176"/>
                      <a:gd name="T7" fmla="*/ 0 h 71"/>
                      <a:gd name="T8" fmla="*/ 176 w 176"/>
                      <a:gd name="T9" fmla="*/ 35 h 7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76"/>
                      <a:gd name="T16" fmla="*/ 0 h 71"/>
                      <a:gd name="T17" fmla="*/ 176 w 176"/>
                      <a:gd name="T18" fmla="*/ 71 h 7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76" h="71">
                        <a:moveTo>
                          <a:pt x="176" y="39"/>
                        </a:moveTo>
                        <a:lnTo>
                          <a:pt x="89" y="71"/>
                        </a:lnTo>
                        <a:lnTo>
                          <a:pt x="0" y="30"/>
                        </a:lnTo>
                        <a:lnTo>
                          <a:pt x="87" y="0"/>
                        </a:lnTo>
                        <a:lnTo>
                          <a:pt x="176" y="39"/>
                        </a:lnTo>
                        <a:close/>
                      </a:path>
                    </a:pathLst>
                  </a:custGeom>
                  <a:solidFill>
                    <a:srgbClr val="6666FF"/>
                  </a:solidFill>
                  <a:ln w="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556" name="Freeform 330"/>
                  <p:cNvSpPr>
                    <a:spLocks/>
                  </p:cNvSpPr>
                  <p:nvPr/>
                </p:nvSpPr>
                <p:spPr bwMode="auto">
                  <a:xfrm>
                    <a:off x="3014" y="1169"/>
                    <a:ext cx="87" cy="119"/>
                  </a:xfrm>
                  <a:custGeom>
                    <a:avLst/>
                    <a:gdLst>
                      <a:gd name="T0" fmla="*/ 0 w 87"/>
                      <a:gd name="T1" fmla="*/ 101 h 121"/>
                      <a:gd name="T2" fmla="*/ 0 w 87"/>
                      <a:gd name="T3" fmla="*/ 30 h 121"/>
                      <a:gd name="T4" fmla="*/ 87 w 87"/>
                      <a:gd name="T5" fmla="*/ 0 h 121"/>
                      <a:gd name="T6" fmla="*/ 87 w 87"/>
                      <a:gd name="T7" fmla="*/ 76 h 121"/>
                      <a:gd name="T8" fmla="*/ 0 w 87"/>
                      <a:gd name="T9" fmla="*/ 101 h 12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87"/>
                      <a:gd name="T16" fmla="*/ 0 h 121"/>
                      <a:gd name="T17" fmla="*/ 87 w 87"/>
                      <a:gd name="T18" fmla="*/ 121 h 12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87" h="121">
                        <a:moveTo>
                          <a:pt x="0" y="121"/>
                        </a:moveTo>
                        <a:lnTo>
                          <a:pt x="0" y="32"/>
                        </a:lnTo>
                        <a:lnTo>
                          <a:pt x="87" y="0"/>
                        </a:lnTo>
                        <a:lnTo>
                          <a:pt x="87" y="86"/>
                        </a:lnTo>
                        <a:lnTo>
                          <a:pt x="0" y="121"/>
                        </a:lnTo>
                        <a:close/>
                      </a:path>
                    </a:pathLst>
                  </a:custGeom>
                  <a:solidFill>
                    <a:srgbClr val="6666FF"/>
                  </a:solidFill>
                  <a:ln w="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557" name="Freeform 332"/>
                  <p:cNvSpPr>
                    <a:spLocks/>
                  </p:cNvSpPr>
                  <p:nvPr/>
                </p:nvSpPr>
                <p:spPr bwMode="auto">
                  <a:xfrm>
                    <a:off x="3099" y="1110"/>
                    <a:ext cx="238" cy="105"/>
                  </a:xfrm>
                  <a:custGeom>
                    <a:avLst/>
                    <a:gdLst>
                      <a:gd name="T0" fmla="*/ 238 w 238"/>
                      <a:gd name="T1" fmla="*/ 0 h 106"/>
                      <a:gd name="T2" fmla="*/ 206 w 238"/>
                      <a:gd name="T3" fmla="*/ 30 h 106"/>
                      <a:gd name="T4" fmla="*/ 184 w 238"/>
                      <a:gd name="T5" fmla="*/ 15 h 106"/>
                      <a:gd name="T6" fmla="*/ 165 w 238"/>
                      <a:gd name="T7" fmla="*/ 41 h 106"/>
                      <a:gd name="T8" fmla="*/ 145 w 238"/>
                      <a:gd name="T9" fmla="*/ 26 h 106"/>
                      <a:gd name="T10" fmla="*/ 132 w 238"/>
                      <a:gd name="T11" fmla="*/ 53 h 106"/>
                      <a:gd name="T12" fmla="*/ 112 w 238"/>
                      <a:gd name="T13" fmla="*/ 43 h 106"/>
                      <a:gd name="T14" fmla="*/ 100 w 238"/>
                      <a:gd name="T15" fmla="*/ 61 h 106"/>
                      <a:gd name="T16" fmla="*/ 78 w 238"/>
                      <a:gd name="T17" fmla="*/ 53 h 106"/>
                      <a:gd name="T18" fmla="*/ 67 w 238"/>
                      <a:gd name="T19" fmla="*/ 73 h 106"/>
                      <a:gd name="T20" fmla="*/ 45 w 238"/>
                      <a:gd name="T21" fmla="*/ 59 h 106"/>
                      <a:gd name="T22" fmla="*/ 32 w 238"/>
                      <a:gd name="T23" fmla="*/ 86 h 106"/>
                      <a:gd name="T24" fmla="*/ 15 w 238"/>
                      <a:gd name="T25" fmla="*/ 68 h 106"/>
                      <a:gd name="T26" fmla="*/ 0 w 238"/>
                      <a:gd name="T27" fmla="*/ 96 h 10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w 238"/>
                      <a:gd name="T43" fmla="*/ 0 h 106"/>
                      <a:gd name="T44" fmla="*/ 238 w 238"/>
                      <a:gd name="T45" fmla="*/ 106 h 106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T42" t="T43" r="T44" b="T45"/>
                    <a:pathLst>
                      <a:path w="238" h="106">
                        <a:moveTo>
                          <a:pt x="238" y="0"/>
                        </a:moveTo>
                        <a:lnTo>
                          <a:pt x="206" y="30"/>
                        </a:lnTo>
                        <a:lnTo>
                          <a:pt x="184" y="15"/>
                        </a:lnTo>
                        <a:lnTo>
                          <a:pt x="165" y="41"/>
                        </a:lnTo>
                        <a:lnTo>
                          <a:pt x="145" y="26"/>
                        </a:lnTo>
                        <a:lnTo>
                          <a:pt x="132" y="54"/>
                        </a:lnTo>
                        <a:lnTo>
                          <a:pt x="112" y="43"/>
                        </a:lnTo>
                        <a:lnTo>
                          <a:pt x="100" y="71"/>
                        </a:lnTo>
                        <a:lnTo>
                          <a:pt x="78" y="56"/>
                        </a:lnTo>
                        <a:lnTo>
                          <a:pt x="67" y="83"/>
                        </a:lnTo>
                        <a:lnTo>
                          <a:pt x="45" y="69"/>
                        </a:lnTo>
                        <a:lnTo>
                          <a:pt x="32" y="96"/>
                        </a:lnTo>
                        <a:lnTo>
                          <a:pt x="15" y="78"/>
                        </a:lnTo>
                        <a:lnTo>
                          <a:pt x="0" y="106"/>
                        </a:lnTo>
                      </a:path>
                    </a:pathLst>
                  </a:custGeom>
                  <a:noFill/>
                  <a:ln w="11113">
                    <a:solidFill>
                      <a:srgbClr val="0000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558" name="Line 33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77" y="1234"/>
                    <a:ext cx="92" cy="40"/>
                  </a:xfrm>
                  <a:prstGeom prst="line">
                    <a:avLst/>
                  </a:prstGeom>
                  <a:noFill/>
                  <a:ln w="11113">
                    <a:solidFill>
                      <a:srgbClr val="0000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41" name="Freeform 331"/>
                <p:cNvSpPr>
                  <a:spLocks/>
                </p:cNvSpPr>
                <p:nvPr/>
              </p:nvSpPr>
              <p:spPr bwMode="auto">
                <a:xfrm>
                  <a:off x="2400" y="1275"/>
                  <a:ext cx="477" cy="636"/>
                </a:xfrm>
                <a:custGeom>
                  <a:avLst/>
                  <a:gdLst>
                    <a:gd name="T0" fmla="*/ 0 w 477"/>
                    <a:gd name="T1" fmla="*/ 636 h 636"/>
                    <a:gd name="T2" fmla="*/ 247 w 477"/>
                    <a:gd name="T3" fmla="*/ 493 h 636"/>
                    <a:gd name="T4" fmla="*/ 477 w 477"/>
                    <a:gd name="T5" fmla="*/ 0 h 636"/>
                    <a:gd name="T6" fmla="*/ 0 60000 65536"/>
                    <a:gd name="T7" fmla="*/ 0 60000 65536"/>
                    <a:gd name="T8" fmla="*/ 0 60000 65536"/>
                    <a:gd name="T9" fmla="*/ 0 w 477"/>
                    <a:gd name="T10" fmla="*/ 0 h 636"/>
                    <a:gd name="T11" fmla="*/ 477 w 477"/>
                    <a:gd name="T12" fmla="*/ 636 h 6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77" h="636">
                      <a:moveTo>
                        <a:pt x="0" y="636"/>
                      </a:moveTo>
                      <a:lnTo>
                        <a:pt x="247" y="493"/>
                      </a:lnTo>
                      <a:lnTo>
                        <a:pt x="477" y="0"/>
                      </a:lnTo>
                    </a:path>
                  </a:pathLst>
                </a:custGeom>
                <a:noFill/>
                <a:ln w="11113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" name="Group 429"/>
              <p:cNvGrpSpPr>
                <a:grpSpLocks/>
              </p:cNvGrpSpPr>
              <p:nvPr/>
            </p:nvGrpSpPr>
            <p:grpSpPr bwMode="auto">
              <a:xfrm>
                <a:off x="962025" y="2286001"/>
                <a:ext cx="4654551" cy="2616201"/>
                <a:chOff x="558" y="1440"/>
                <a:chExt cx="2932" cy="1648"/>
              </a:xfrm>
            </p:grpSpPr>
            <p:sp>
              <p:nvSpPr>
                <p:cNvPr id="9348" name="Freeform 135"/>
                <p:cNvSpPr>
                  <a:spLocks/>
                </p:cNvSpPr>
                <p:nvPr/>
              </p:nvSpPr>
              <p:spPr bwMode="auto">
                <a:xfrm>
                  <a:off x="672" y="2400"/>
                  <a:ext cx="1687" cy="688"/>
                </a:xfrm>
                <a:custGeom>
                  <a:avLst/>
                  <a:gdLst>
                    <a:gd name="T0" fmla="*/ 934 w 1687"/>
                    <a:gd name="T1" fmla="*/ 0 h 688"/>
                    <a:gd name="T2" fmla="*/ 794 w 1687"/>
                    <a:gd name="T3" fmla="*/ 17 h 688"/>
                    <a:gd name="T4" fmla="*/ 756 w 1687"/>
                    <a:gd name="T5" fmla="*/ 39 h 688"/>
                    <a:gd name="T6" fmla="*/ 727 w 1687"/>
                    <a:gd name="T7" fmla="*/ 60 h 688"/>
                    <a:gd name="T8" fmla="*/ 705 w 1687"/>
                    <a:gd name="T9" fmla="*/ 76 h 688"/>
                    <a:gd name="T10" fmla="*/ 692 w 1687"/>
                    <a:gd name="T11" fmla="*/ 89 h 688"/>
                    <a:gd name="T12" fmla="*/ 682 w 1687"/>
                    <a:gd name="T13" fmla="*/ 99 h 688"/>
                    <a:gd name="T14" fmla="*/ 680 w 1687"/>
                    <a:gd name="T15" fmla="*/ 101 h 688"/>
                    <a:gd name="T16" fmla="*/ 649 w 1687"/>
                    <a:gd name="T17" fmla="*/ 136 h 688"/>
                    <a:gd name="T18" fmla="*/ 628 w 1687"/>
                    <a:gd name="T19" fmla="*/ 169 h 688"/>
                    <a:gd name="T20" fmla="*/ 616 w 1687"/>
                    <a:gd name="T21" fmla="*/ 202 h 688"/>
                    <a:gd name="T22" fmla="*/ 612 w 1687"/>
                    <a:gd name="T23" fmla="*/ 232 h 688"/>
                    <a:gd name="T24" fmla="*/ 614 w 1687"/>
                    <a:gd name="T25" fmla="*/ 260 h 688"/>
                    <a:gd name="T26" fmla="*/ 617 w 1687"/>
                    <a:gd name="T27" fmla="*/ 286 h 688"/>
                    <a:gd name="T28" fmla="*/ 627 w 1687"/>
                    <a:gd name="T29" fmla="*/ 308 h 688"/>
                    <a:gd name="T30" fmla="*/ 634 w 1687"/>
                    <a:gd name="T31" fmla="*/ 325 h 688"/>
                    <a:gd name="T32" fmla="*/ 643 w 1687"/>
                    <a:gd name="T33" fmla="*/ 338 h 688"/>
                    <a:gd name="T34" fmla="*/ 649 w 1687"/>
                    <a:gd name="T35" fmla="*/ 347 h 688"/>
                    <a:gd name="T36" fmla="*/ 651 w 1687"/>
                    <a:gd name="T37" fmla="*/ 349 h 688"/>
                    <a:gd name="T38" fmla="*/ 682 w 1687"/>
                    <a:gd name="T39" fmla="*/ 384 h 688"/>
                    <a:gd name="T40" fmla="*/ 719 w 1687"/>
                    <a:gd name="T41" fmla="*/ 412 h 688"/>
                    <a:gd name="T42" fmla="*/ 758 w 1687"/>
                    <a:gd name="T43" fmla="*/ 434 h 688"/>
                    <a:gd name="T44" fmla="*/ 797 w 1687"/>
                    <a:gd name="T45" fmla="*/ 451 h 688"/>
                    <a:gd name="T46" fmla="*/ 834 w 1687"/>
                    <a:gd name="T47" fmla="*/ 462 h 688"/>
                    <a:gd name="T48" fmla="*/ 866 w 1687"/>
                    <a:gd name="T49" fmla="*/ 471 h 688"/>
                    <a:gd name="T50" fmla="*/ 892 w 1687"/>
                    <a:gd name="T51" fmla="*/ 477 h 688"/>
                    <a:gd name="T52" fmla="*/ 910 w 1687"/>
                    <a:gd name="T53" fmla="*/ 479 h 688"/>
                    <a:gd name="T54" fmla="*/ 916 w 1687"/>
                    <a:gd name="T55" fmla="*/ 481 h 688"/>
                    <a:gd name="T56" fmla="*/ 992 w 1687"/>
                    <a:gd name="T57" fmla="*/ 486 h 688"/>
                    <a:gd name="T58" fmla="*/ 1059 w 1687"/>
                    <a:gd name="T59" fmla="*/ 488 h 688"/>
                    <a:gd name="T60" fmla="*/ 1114 w 1687"/>
                    <a:gd name="T61" fmla="*/ 488 h 688"/>
                    <a:gd name="T62" fmla="*/ 1161 w 1687"/>
                    <a:gd name="T63" fmla="*/ 486 h 688"/>
                    <a:gd name="T64" fmla="*/ 1198 w 1687"/>
                    <a:gd name="T65" fmla="*/ 482 h 688"/>
                    <a:gd name="T66" fmla="*/ 1227 w 1687"/>
                    <a:gd name="T67" fmla="*/ 479 h 688"/>
                    <a:gd name="T68" fmla="*/ 1250 w 1687"/>
                    <a:gd name="T69" fmla="*/ 473 h 688"/>
                    <a:gd name="T70" fmla="*/ 1265 w 1687"/>
                    <a:gd name="T71" fmla="*/ 470 h 688"/>
                    <a:gd name="T72" fmla="*/ 1274 w 1687"/>
                    <a:gd name="T73" fmla="*/ 468 h 688"/>
                    <a:gd name="T74" fmla="*/ 1277 w 1687"/>
                    <a:gd name="T75" fmla="*/ 466 h 688"/>
                    <a:gd name="T76" fmla="*/ 1320 w 1687"/>
                    <a:gd name="T77" fmla="*/ 453 h 688"/>
                    <a:gd name="T78" fmla="*/ 1361 w 1687"/>
                    <a:gd name="T79" fmla="*/ 436 h 688"/>
                    <a:gd name="T80" fmla="*/ 1402 w 1687"/>
                    <a:gd name="T81" fmla="*/ 419 h 688"/>
                    <a:gd name="T82" fmla="*/ 1441 w 1687"/>
                    <a:gd name="T83" fmla="*/ 401 h 688"/>
                    <a:gd name="T84" fmla="*/ 1478 w 1687"/>
                    <a:gd name="T85" fmla="*/ 382 h 688"/>
                    <a:gd name="T86" fmla="*/ 1509 w 1687"/>
                    <a:gd name="T87" fmla="*/ 364 h 688"/>
                    <a:gd name="T88" fmla="*/ 1537 w 1687"/>
                    <a:gd name="T89" fmla="*/ 347 h 688"/>
                    <a:gd name="T90" fmla="*/ 1561 w 1687"/>
                    <a:gd name="T91" fmla="*/ 332 h 688"/>
                    <a:gd name="T92" fmla="*/ 1578 w 1687"/>
                    <a:gd name="T93" fmla="*/ 321 h 688"/>
                    <a:gd name="T94" fmla="*/ 1589 w 1687"/>
                    <a:gd name="T95" fmla="*/ 314 h 688"/>
                    <a:gd name="T96" fmla="*/ 1593 w 1687"/>
                    <a:gd name="T97" fmla="*/ 312 h 688"/>
                    <a:gd name="T98" fmla="*/ 1687 w 1687"/>
                    <a:gd name="T99" fmla="*/ 317 h 688"/>
                    <a:gd name="T100" fmla="*/ 1096 w 1687"/>
                    <a:gd name="T101" fmla="*/ 651 h 688"/>
                    <a:gd name="T102" fmla="*/ 1092 w 1687"/>
                    <a:gd name="T103" fmla="*/ 653 h 688"/>
                    <a:gd name="T104" fmla="*/ 1079 w 1687"/>
                    <a:gd name="T105" fmla="*/ 657 h 688"/>
                    <a:gd name="T106" fmla="*/ 1059 w 1687"/>
                    <a:gd name="T107" fmla="*/ 664 h 688"/>
                    <a:gd name="T108" fmla="*/ 1033 w 1687"/>
                    <a:gd name="T109" fmla="*/ 672 h 688"/>
                    <a:gd name="T110" fmla="*/ 999 w 1687"/>
                    <a:gd name="T111" fmla="*/ 679 h 688"/>
                    <a:gd name="T112" fmla="*/ 960 w 1687"/>
                    <a:gd name="T113" fmla="*/ 685 h 688"/>
                    <a:gd name="T114" fmla="*/ 916 w 1687"/>
                    <a:gd name="T115" fmla="*/ 688 h 688"/>
                    <a:gd name="T116" fmla="*/ 868 w 1687"/>
                    <a:gd name="T117" fmla="*/ 688 h 688"/>
                    <a:gd name="T118" fmla="*/ 0 w 1687"/>
                    <a:gd name="T119" fmla="*/ 668 h 688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1687"/>
                    <a:gd name="T181" fmla="*/ 0 h 688"/>
                    <a:gd name="T182" fmla="*/ 1687 w 1687"/>
                    <a:gd name="T183" fmla="*/ 688 h 688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1687" h="688">
                      <a:moveTo>
                        <a:pt x="934" y="0"/>
                      </a:moveTo>
                      <a:lnTo>
                        <a:pt x="794" y="17"/>
                      </a:lnTo>
                      <a:lnTo>
                        <a:pt x="756" y="39"/>
                      </a:lnTo>
                      <a:lnTo>
                        <a:pt x="727" y="60"/>
                      </a:lnTo>
                      <a:lnTo>
                        <a:pt x="705" y="76"/>
                      </a:lnTo>
                      <a:lnTo>
                        <a:pt x="692" y="89"/>
                      </a:lnTo>
                      <a:lnTo>
                        <a:pt x="682" y="99"/>
                      </a:lnTo>
                      <a:lnTo>
                        <a:pt x="680" y="101"/>
                      </a:lnTo>
                      <a:lnTo>
                        <a:pt x="649" y="136"/>
                      </a:lnTo>
                      <a:lnTo>
                        <a:pt x="628" y="169"/>
                      </a:lnTo>
                      <a:lnTo>
                        <a:pt x="616" y="202"/>
                      </a:lnTo>
                      <a:lnTo>
                        <a:pt x="612" y="232"/>
                      </a:lnTo>
                      <a:lnTo>
                        <a:pt x="614" y="260"/>
                      </a:lnTo>
                      <a:lnTo>
                        <a:pt x="617" y="286"/>
                      </a:lnTo>
                      <a:lnTo>
                        <a:pt x="627" y="308"/>
                      </a:lnTo>
                      <a:lnTo>
                        <a:pt x="634" y="325"/>
                      </a:lnTo>
                      <a:lnTo>
                        <a:pt x="643" y="338"/>
                      </a:lnTo>
                      <a:lnTo>
                        <a:pt x="649" y="347"/>
                      </a:lnTo>
                      <a:lnTo>
                        <a:pt x="651" y="349"/>
                      </a:lnTo>
                      <a:lnTo>
                        <a:pt x="682" y="384"/>
                      </a:lnTo>
                      <a:lnTo>
                        <a:pt x="719" y="412"/>
                      </a:lnTo>
                      <a:lnTo>
                        <a:pt x="758" y="434"/>
                      </a:lnTo>
                      <a:lnTo>
                        <a:pt x="797" y="451"/>
                      </a:lnTo>
                      <a:lnTo>
                        <a:pt x="834" y="462"/>
                      </a:lnTo>
                      <a:lnTo>
                        <a:pt x="866" y="471"/>
                      </a:lnTo>
                      <a:lnTo>
                        <a:pt x="892" y="477"/>
                      </a:lnTo>
                      <a:lnTo>
                        <a:pt x="910" y="479"/>
                      </a:lnTo>
                      <a:lnTo>
                        <a:pt x="916" y="481"/>
                      </a:lnTo>
                      <a:lnTo>
                        <a:pt x="992" y="486"/>
                      </a:lnTo>
                      <a:lnTo>
                        <a:pt x="1059" y="488"/>
                      </a:lnTo>
                      <a:lnTo>
                        <a:pt x="1114" y="488"/>
                      </a:lnTo>
                      <a:lnTo>
                        <a:pt x="1161" y="486"/>
                      </a:lnTo>
                      <a:lnTo>
                        <a:pt x="1198" y="482"/>
                      </a:lnTo>
                      <a:lnTo>
                        <a:pt x="1227" y="479"/>
                      </a:lnTo>
                      <a:lnTo>
                        <a:pt x="1250" y="473"/>
                      </a:lnTo>
                      <a:lnTo>
                        <a:pt x="1265" y="470"/>
                      </a:lnTo>
                      <a:lnTo>
                        <a:pt x="1274" y="468"/>
                      </a:lnTo>
                      <a:lnTo>
                        <a:pt x="1277" y="466"/>
                      </a:lnTo>
                      <a:lnTo>
                        <a:pt x="1320" y="453"/>
                      </a:lnTo>
                      <a:lnTo>
                        <a:pt x="1361" y="436"/>
                      </a:lnTo>
                      <a:lnTo>
                        <a:pt x="1402" y="419"/>
                      </a:lnTo>
                      <a:lnTo>
                        <a:pt x="1441" y="401"/>
                      </a:lnTo>
                      <a:lnTo>
                        <a:pt x="1478" y="382"/>
                      </a:lnTo>
                      <a:lnTo>
                        <a:pt x="1509" y="364"/>
                      </a:lnTo>
                      <a:lnTo>
                        <a:pt x="1537" y="347"/>
                      </a:lnTo>
                      <a:lnTo>
                        <a:pt x="1561" y="332"/>
                      </a:lnTo>
                      <a:lnTo>
                        <a:pt x="1578" y="321"/>
                      </a:lnTo>
                      <a:lnTo>
                        <a:pt x="1589" y="314"/>
                      </a:lnTo>
                      <a:lnTo>
                        <a:pt x="1593" y="312"/>
                      </a:lnTo>
                      <a:lnTo>
                        <a:pt x="1687" y="317"/>
                      </a:lnTo>
                      <a:lnTo>
                        <a:pt x="1096" y="651"/>
                      </a:lnTo>
                      <a:lnTo>
                        <a:pt x="1092" y="653"/>
                      </a:lnTo>
                      <a:lnTo>
                        <a:pt x="1079" y="657"/>
                      </a:lnTo>
                      <a:lnTo>
                        <a:pt x="1059" y="664"/>
                      </a:lnTo>
                      <a:lnTo>
                        <a:pt x="1033" y="672"/>
                      </a:lnTo>
                      <a:lnTo>
                        <a:pt x="999" y="679"/>
                      </a:lnTo>
                      <a:lnTo>
                        <a:pt x="960" y="685"/>
                      </a:lnTo>
                      <a:lnTo>
                        <a:pt x="916" y="688"/>
                      </a:lnTo>
                      <a:lnTo>
                        <a:pt x="868" y="688"/>
                      </a:lnTo>
                      <a:lnTo>
                        <a:pt x="0" y="668"/>
                      </a:lnTo>
                    </a:path>
                  </a:pathLst>
                </a:custGeom>
                <a:noFill/>
                <a:ln w="11113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7" name="Group 428"/>
                <p:cNvGrpSpPr>
                  <a:grpSpLocks/>
                </p:cNvGrpSpPr>
                <p:nvPr/>
              </p:nvGrpSpPr>
              <p:grpSpPr bwMode="auto">
                <a:xfrm>
                  <a:off x="558" y="1440"/>
                  <a:ext cx="2932" cy="1485"/>
                  <a:chOff x="558" y="1440"/>
                  <a:chExt cx="2932" cy="1485"/>
                </a:xfrm>
              </p:grpSpPr>
              <p:grpSp>
                <p:nvGrpSpPr>
                  <p:cNvPr id="8" name="Group 425"/>
                  <p:cNvGrpSpPr>
                    <a:grpSpLocks/>
                  </p:cNvGrpSpPr>
                  <p:nvPr/>
                </p:nvGrpSpPr>
                <p:grpSpPr bwMode="auto">
                  <a:xfrm>
                    <a:off x="944" y="1440"/>
                    <a:ext cx="2546" cy="1485"/>
                    <a:chOff x="944" y="1440"/>
                    <a:chExt cx="2546" cy="1485"/>
                  </a:xfrm>
                </p:grpSpPr>
                <p:sp>
                  <p:nvSpPr>
                    <p:cNvPr id="9352" name="Freeform 118"/>
                    <p:cNvSpPr>
                      <a:spLocks/>
                    </p:cNvSpPr>
                    <p:nvPr/>
                  </p:nvSpPr>
                  <p:spPr bwMode="auto">
                    <a:xfrm>
                      <a:off x="1603" y="1964"/>
                      <a:ext cx="665" cy="401"/>
                    </a:xfrm>
                    <a:custGeom>
                      <a:avLst/>
                      <a:gdLst>
                        <a:gd name="T0" fmla="*/ 647 w 665"/>
                        <a:gd name="T1" fmla="*/ 0 h 401"/>
                        <a:gd name="T2" fmla="*/ 647 w 665"/>
                        <a:gd name="T3" fmla="*/ 2 h 401"/>
                        <a:gd name="T4" fmla="*/ 651 w 665"/>
                        <a:gd name="T5" fmla="*/ 4 h 401"/>
                        <a:gd name="T6" fmla="*/ 654 w 665"/>
                        <a:gd name="T7" fmla="*/ 6 h 401"/>
                        <a:gd name="T8" fmla="*/ 658 w 665"/>
                        <a:gd name="T9" fmla="*/ 10 h 401"/>
                        <a:gd name="T10" fmla="*/ 662 w 665"/>
                        <a:gd name="T11" fmla="*/ 13 h 401"/>
                        <a:gd name="T12" fmla="*/ 664 w 665"/>
                        <a:gd name="T13" fmla="*/ 19 h 401"/>
                        <a:gd name="T14" fmla="*/ 665 w 665"/>
                        <a:gd name="T15" fmla="*/ 23 h 401"/>
                        <a:gd name="T16" fmla="*/ 15 w 665"/>
                        <a:gd name="T17" fmla="*/ 401 h 401"/>
                        <a:gd name="T18" fmla="*/ 0 w 665"/>
                        <a:gd name="T19" fmla="*/ 379 h 401"/>
                        <a:gd name="T20" fmla="*/ 647 w 665"/>
                        <a:gd name="T21" fmla="*/ 0 h 401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w 665"/>
                        <a:gd name="T34" fmla="*/ 0 h 401"/>
                        <a:gd name="T35" fmla="*/ 665 w 665"/>
                        <a:gd name="T36" fmla="*/ 401 h 401"/>
                      </a:gdLst>
                      <a:ahLst/>
                      <a:cxnLst>
                        <a:cxn ang="T22">
                          <a:pos x="T0" y="T1"/>
                        </a:cxn>
                        <a:cxn ang="T23">
                          <a:pos x="T2" y="T3"/>
                        </a:cxn>
                        <a:cxn ang="T24">
                          <a:pos x="T4" y="T5"/>
                        </a:cxn>
                        <a:cxn ang="T25">
                          <a:pos x="T6" y="T7"/>
                        </a:cxn>
                        <a:cxn ang="T26">
                          <a:pos x="T8" y="T9"/>
                        </a:cxn>
                        <a:cxn ang="T27">
                          <a:pos x="T10" y="T11"/>
                        </a:cxn>
                        <a:cxn ang="T28">
                          <a:pos x="T12" y="T13"/>
                        </a:cxn>
                        <a:cxn ang="T29">
                          <a:pos x="T14" y="T15"/>
                        </a:cxn>
                        <a:cxn ang="T30">
                          <a:pos x="T16" y="T17"/>
                        </a:cxn>
                        <a:cxn ang="T31">
                          <a:pos x="T18" y="T19"/>
                        </a:cxn>
                        <a:cxn ang="T32">
                          <a:pos x="T20" y="T21"/>
                        </a:cxn>
                      </a:cxnLst>
                      <a:rect l="T33" t="T34" r="T35" b="T36"/>
                      <a:pathLst>
                        <a:path w="665" h="401">
                          <a:moveTo>
                            <a:pt x="647" y="0"/>
                          </a:moveTo>
                          <a:lnTo>
                            <a:pt x="647" y="2"/>
                          </a:lnTo>
                          <a:lnTo>
                            <a:pt x="651" y="4"/>
                          </a:lnTo>
                          <a:lnTo>
                            <a:pt x="654" y="6"/>
                          </a:lnTo>
                          <a:lnTo>
                            <a:pt x="658" y="10"/>
                          </a:lnTo>
                          <a:lnTo>
                            <a:pt x="662" y="13"/>
                          </a:lnTo>
                          <a:lnTo>
                            <a:pt x="664" y="19"/>
                          </a:lnTo>
                          <a:lnTo>
                            <a:pt x="665" y="23"/>
                          </a:lnTo>
                          <a:lnTo>
                            <a:pt x="15" y="401"/>
                          </a:lnTo>
                          <a:lnTo>
                            <a:pt x="0" y="379"/>
                          </a:lnTo>
                          <a:lnTo>
                            <a:pt x="647" y="0"/>
                          </a:lnTo>
                          <a:close/>
                        </a:path>
                      </a:pathLst>
                    </a:custGeom>
                    <a:solidFill>
                      <a:srgbClr val="FFD5D5"/>
                    </a:solidFill>
                    <a:ln w="0">
                      <a:solidFill>
                        <a:srgbClr val="FFD5D5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53" name="Line 153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5" y="2649"/>
                      <a:ext cx="95" cy="276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0000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54" name="Line 154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5" y="2706"/>
                      <a:ext cx="95" cy="219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0000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55" name="Line 155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5" y="2754"/>
                      <a:ext cx="95" cy="171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0000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56" name="Line 156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925" y="2808"/>
                      <a:ext cx="95" cy="117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0000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57" name="Freeform 171"/>
                    <p:cNvSpPr>
                      <a:spLocks/>
                    </p:cNvSpPr>
                    <p:nvPr/>
                  </p:nvSpPr>
                  <p:spPr bwMode="auto">
                    <a:xfrm>
                      <a:off x="2022" y="2808"/>
                      <a:ext cx="68" cy="89"/>
                    </a:xfrm>
                    <a:custGeom>
                      <a:avLst/>
                      <a:gdLst>
                        <a:gd name="T0" fmla="*/ 68 w 68"/>
                        <a:gd name="T1" fmla="*/ 0 h 89"/>
                        <a:gd name="T2" fmla="*/ 0 w 68"/>
                        <a:gd name="T3" fmla="*/ 39 h 89"/>
                        <a:gd name="T4" fmla="*/ 0 w 68"/>
                        <a:gd name="T5" fmla="*/ 89 h 89"/>
                        <a:gd name="T6" fmla="*/ 68 w 68"/>
                        <a:gd name="T7" fmla="*/ 52 h 89"/>
                        <a:gd name="T8" fmla="*/ 68 w 68"/>
                        <a:gd name="T9" fmla="*/ 0 h 8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68"/>
                        <a:gd name="T16" fmla="*/ 0 h 89"/>
                        <a:gd name="T17" fmla="*/ 68 w 68"/>
                        <a:gd name="T18" fmla="*/ 89 h 89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68" h="89">
                          <a:moveTo>
                            <a:pt x="68" y="0"/>
                          </a:moveTo>
                          <a:lnTo>
                            <a:pt x="0" y="39"/>
                          </a:lnTo>
                          <a:lnTo>
                            <a:pt x="0" y="89"/>
                          </a:lnTo>
                          <a:lnTo>
                            <a:pt x="68" y="52"/>
                          </a:lnTo>
                          <a:lnTo>
                            <a:pt x="68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58" name="Freeform 172"/>
                    <p:cNvSpPr>
                      <a:spLocks/>
                    </p:cNvSpPr>
                    <p:nvPr/>
                  </p:nvSpPr>
                  <p:spPr bwMode="auto">
                    <a:xfrm>
                      <a:off x="2022" y="2808"/>
                      <a:ext cx="68" cy="89"/>
                    </a:xfrm>
                    <a:custGeom>
                      <a:avLst/>
                      <a:gdLst>
                        <a:gd name="T0" fmla="*/ 68 w 68"/>
                        <a:gd name="T1" fmla="*/ 0 h 89"/>
                        <a:gd name="T2" fmla="*/ 0 w 68"/>
                        <a:gd name="T3" fmla="*/ 39 h 89"/>
                        <a:gd name="T4" fmla="*/ 0 w 68"/>
                        <a:gd name="T5" fmla="*/ 89 h 89"/>
                        <a:gd name="T6" fmla="*/ 68 w 68"/>
                        <a:gd name="T7" fmla="*/ 52 h 89"/>
                        <a:gd name="T8" fmla="*/ 68 w 68"/>
                        <a:gd name="T9" fmla="*/ 0 h 8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68"/>
                        <a:gd name="T16" fmla="*/ 0 h 89"/>
                        <a:gd name="T17" fmla="*/ 68 w 68"/>
                        <a:gd name="T18" fmla="*/ 89 h 89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68" h="89">
                          <a:moveTo>
                            <a:pt x="68" y="0"/>
                          </a:moveTo>
                          <a:lnTo>
                            <a:pt x="0" y="39"/>
                          </a:lnTo>
                          <a:lnTo>
                            <a:pt x="0" y="89"/>
                          </a:lnTo>
                          <a:lnTo>
                            <a:pt x="68" y="52"/>
                          </a:lnTo>
                          <a:lnTo>
                            <a:pt x="68" y="0"/>
                          </a:lnTo>
                        </a:path>
                      </a:pathLst>
                    </a:custGeom>
                    <a:noFill/>
                    <a:ln w="63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59" name="Freeform 173"/>
                    <p:cNvSpPr>
                      <a:spLocks/>
                    </p:cNvSpPr>
                    <p:nvPr/>
                  </p:nvSpPr>
                  <p:spPr bwMode="auto">
                    <a:xfrm>
                      <a:off x="2027" y="2797"/>
                      <a:ext cx="69" cy="91"/>
                    </a:xfrm>
                    <a:custGeom>
                      <a:avLst/>
                      <a:gdLst>
                        <a:gd name="T0" fmla="*/ 69 w 69"/>
                        <a:gd name="T1" fmla="*/ 0 h 91"/>
                        <a:gd name="T2" fmla="*/ 0 w 69"/>
                        <a:gd name="T3" fmla="*/ 39 h 91"/>
                        <a:gd name="T4" fmla="*/ 0 w 69"/>
                        <a:gd name="T5" fmla="*/ 91 h 91"/>
                        <a:gd name="T6" fmla="*/ 69 w 69"/>
                        <a:gd name="T7" fmla="*/ 52 h 91"/>
                        <a:gd name="T8" fmla="*/ 69 w 69"/>
                        <a:gd name="T9" fmla="*/ 0 h 9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69"/>
                        <a:gd name="T16" fmla="*/ 0 h 91"/>
                        <a:gd name="T17" fmla="*/ 69 w 69"/>
                        <a:gd name="T18" fmla="*/ 91 h 9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69" h="91">
                          <a:moveTo>
                            <a:pt x="69" y="0"/>
                          </a:moveTo>
                          <a:lnTo>
                            <a:pt x="0" y="39"/>
                          </a:lnTo>
                          <a:lnTo>
                            <a:pt x="0" y="91"/>
                          </a:lnTo>
                          <a:lnTo>
                            <a:pt x="69" y="52"/>
                          </a:lnTo>
                          <a:lnTo>
                            <a:pt x="69" y="0"/>
                          </a:lnTo>
                          <a:close/>
                        </a:path>
                      </a:pathLst>
                    </a:custGeom>
                    <a:solidFill>
                      <a:srgbClr val="FFFF00"/>
                    </a:solidFill>
                    <a:ln w="0">
                      <a:solidFill>
                        <a:srgbClr val="FFFF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60" name="Freeform 174"/>
                    <p:cNvSpPr>
                      <a:spLocks/>
                    </p:cNvSpPr>
                    <p:nvPr/>
                  </p:nvSpPr>
                  <p:spPr bwMode="auto">
                    <a:xfrm>
                      <a:off x="2027" y="2797"/>
                      <a:ext cx="69" cy="91"/>
                    </a:xfrm>
                    <a:custGeom>
                      <a:avLst/>
                      <a:gdLst>
                        <a:gd name="T0" fmla="*/ 69 w 69"/>
                        <a:gd name="T1" fmla="*/ 0 h 91"/>
                        <a:gd name="T2" fmla="*/ 0 w 69"/>
                        <a:gd name="T3" fmla="*/ 39 h 91"/>
                        <a:gd name="T4" fmla="*/ 0 w 69"/>
                        <a:gd name="T5" fmla="*/ 91 h 91"/>
                        <a:gd name="T6" fmla="*/ 69 w 69"/>
                        <a:gd name="T7" fmla="*/ 52 h 91"/>
                        <a:gd name="T8" fmla="*/ 69 w 69"/>
                        <a:gd name="T9" fmla="*/ 0 h 9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69"/>
                        <a:gd name="T16" fmla="*/ 0 h 91"/>
                        <a:gd name="T17" fmla="*/ 69 w 69"/>
                        <a:gd name="T18" fmla="*/ 91 h 9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69" h="91">
                          <a:moveTo>
                            <a:pt x="69" y="0"/>
                          </a:moveTo>
                          <a:lnTo>
                            <a:pt x="0" y="39"/>
                          </a:lnTo>
                          <a:lnTo>
                            <a:pt x="0" y="91"/>
                          </a:lnTo>
                          <a:lnTo>
                            <a:pt x="69" y="52"/>
                          </a:lnTo>
                          <a:lnTo>
                            <a:pt x="69" y="0"/>
                          </a:lnTo>
                        </a:path>
                      </a:pathLst>
                    </a:custGeom>
                    <a:noFill/>
                    <a:ln w="63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61" name="Freeform 334"/>
                    <p:cNvSpPr>
                      <a:spLocks/>
                    </p:cNvSpPr>
                    <p:nvPr/>
                  </p:nvSpPr>
                  <p:spPr bwMode="auto">
                    <a:xfrm>
                      <a:off x="1269" y="2389"/>
                      <a:ext cx="1075" cy="510"/>
                    </a:xfrm>
                    <a:custGeom>
                      <a:avLst/>
                      <a:gdLst>
                        <a:gd name="T0" fmla="*/ 323 w 1075"/>
                        <a:gd name="T1" fmla="*/ 0 h 510"/>
                        <a:gd name="T2" fmla="*/ 184 w 1075"/>
                        <a:gd name="T3" fmla="*/ 39 h 510"/>
                        <a:gd name="T4" fmla="*/ 145 w 1075"/>
                        <a:gd name="T5" fmla="*/ 61 h 510"/>
                        <a:gd name="T6" fmla="*/ 117 w 1075"/>
                        <a:gd name="T7" fmla="*/ 82 h 510"/>
                        <a:gd name="T8" fmla="*/ 95 w 1075"/>
                        <a:gd name="T9" fmla="*/ 98 h 510"/>
                        <a:gd name="T10" fmla="*/ 80 w 1075"/>
                        <a:gd name="T11" fmla="*/ 111 h 510"/>
                        <a:gd name="T12" fmla="*/ 70 w 1075"/>
                        <a:gd name="T13" fmla="*/ 120 h 510"/>
                        <a:gd name="T14" fmla="*/ 69 w 1075"/>
                        <a:gd name="T15" fmla="*/ 122 h 510"/>
                        <a:gd name="T16" fmla="*/ 37 w 1075"/>
                        <a:gd name="T17" fmla="*/ 158 h 510"/>
                        <a:gd name="T18" fmla="*/ 17 w 1075"/>
                        <a:gd name="T19" fmla="*/ 191 h 510"/>
                        <a:gd name="T20" fmla="*/ 6 w 1075"/>
                        <a:gd name="T21" fmla="*/ 224 h 510"/>
                        <a:gd name="T22" fmla="*/ 0 w 1075"/>
                        <a:gd name="T23" fmla="*/ 254 h 510"/>
                        <a:gd name="T24" fmla="*/ 2 w 1075"/>
                        <a:gd name="T25" fmla="*/ 282 h 510"/>
                        <a:gd name="T26" fmla="*/ 7 w 1075"/>
                        <a:gd name="T27" fmla="*/ 308 h 510"/>
                        <a:gd name="T28" fmla="*/ 15 w 1075"/>
                        <a:gd name="T29" fmla="*/ 328 h 510"/>
                        <a:gd name="T30" fmla="*/ 24 w 1075"/>
                        <a:gd name="T31" fmla="*/ 347 h 510"/>
                        <a:gd name="T32" fmla="*/ 31 w 1075"/>
                        <a:gd name="T33" fmla="*/ 360 h 510"/>
                        <a:gd name="T34" fmla="*/ 37 w 1075"/>
                        <a:gd name="T35" fmla="*/ 369 h 510"/>
                        <a:gd name="T36" fmla="*/ 41 w 1075"/>
                        <a:gd name="T37" fmla="*/ 371 h 510"/>
                        <a:gd name="T38" fmla="*/ 67 w 1075"/>
                        <a:gd name="T39" fmla="*/ 402 h 510"/>
                        <a:gd name="T40" fmla="*/ 98 w 1075"/>
                        <a:gd name="T41" fmla="*/ 428 h 510"/>
                        <a:gd name="T42" fmla="*/ 133 w 1075"/>
                        <a:gd name="T43" fmla="*/ 449 h 510"/>
                        <a:gd name="T44" fmla="*/ 172 w 1075"/>
                        <a:gd name="T45" fmla="*/ 467 h 510"/>
                        <a:gd name="T46" fmla="*/ 213 w 1075"/>
                        <a:gd name="T47" fmla="*/ 480 h 510"/>
                        <a:gd name="T48" fmla="*/ 250 w 1075"/>
                        <a:gd name="T49" fmla="*/ 489 h 510"/>
                        <a:gd name="T50" fmla="*/ 286 w 1075"/>
                        <a:gd name="T51" fmla="*/ 497 h 510"/>
                        <a:gd name="T52" fmla="*/ 317 w 1075"/>
                        <a:gd name="T53" fmla="*/ 502 h 510"/>
                        <a:gd name="T54" fmla="*/ 341 w 1075"/>
                        <a:gd name="T55" fmla="*/ 504 h 510"/>
                        <a:gd name="T56" fmla="*/ 356 w 1075"/>
                        <a:gd name="T57" fmla="*/ 506 h 510"/>
                        <a:gd name="T58" fmla="*/ 362 w 1075"/>
                        <a:gd name="T59" fmla="*/ 506 h 510"/>
                        <a:gd name="T60" fmla="*/ 395 w 1075"/>
                        <a:gd name="T61" fmla="*/ 510 h 510"/>
                        <a:gd name="T62" fmla="*/ 432 w 1075"/>
                        <a:gd name="T63" fmla="*/ 510 h 510"/>
                        <a:gd name="T64" fmla="*/ 473 w 1075"/>
                        <a:gd name="T65" fmla="*/ 508 h 510"/>
                        <a:gd name="T66" fmla="*/ 514 w 1075"/>
                        <a:gd name="T67" fmla="*/ 504 h 510"/>
                        <a:gd name="T68" fmla="*/ 553 w 1075"/>
                        <a:gd name="T69" fmla="*/ 501 h 510"/>
                        <a:gd name="T70" fmla="*/ 588 w 1075"/>
                        <a:gd name="T71" fmla="*/ 497 h 510"/>
                        <a:gd name="T72" fmla="*/ 619 w 1075"/>
                        <a:gd name="T73" fmla="*/ 493 h 510"/>
                        <a:gd name="T74" fmla="*/ 643 w 1075"/>
                        <a:gd name="T75" fmla="*/ 491 h 510"/>
                        <a:gd name="T76" fmla="*/ 660 w 1075"/>
                        <a:gd name="T77" fmla="*/ 488 h 510"/>
                        <a:gd name="T78" fmla="*/ 666 w 1075"/>
                        <a:gd name="T79" fmla="*/ 488 h 510"/>
                        <a:gd name="T80" fmla="*/ 708 w 1075"/>
                        <a:gd name="T81" fmla="*/ 475 h 510"/>
                        <a:gd name="T82" fmla="*/ 751 w 1075"/>
                        <a:gd name="T83" fmla="*/ 458 h 510"/>
                        <a:gd name="T84" fmla="*/ 792 w 1075"/>
                        <a:gd name="T85" fmla="*/ 441 h 510"/>
                        <a:gd name="T86" fmla="*/ 831 w 1075"/>
                        <a:gd name="T87" fmla="*/ 423 h 510"/>
                        <a:gd name="T88" fmla="*/ 866 w 1075"/>
                        <a:gd name="T89" fmla="*/ 404 h 510"/>
                        <a:gd name="T90" fmla="*/ 897 w 1075"/>
                        <a:gd name="T91" fmla="*/ 386 h 510"/>
                        <a:gd name="T92" fmla="*/ 927 w 1075"/>
                        <a:gd name="T93" fmla="*/ 369 h 510"/>
                        <a:gd name="T94" fmla="*/ 949 w 1075"/>
                        <a:gd name="T95" fmla="*/ 354 h 510"/>
                        <a:gd name="T96" fmla="*/ 966 w 1075"/>
                        <a:gd name="T97" fmla="*/ 343 h 510"/>
                        <a:gd name="T98" fmla="*/ 977 w 1075"/>
                        <a:gd name="T99" fmla="*/ 336 h 510"/>
                        <a:gd name="T100" fmla="*/ 981 w 1075"/>
                        <a:gd name="T101" fmla="*/ 332 h 510"/>
                        <a:gd name="T102" fmla="*/ 1075 w 1075"/>
                        <a:gd name="T103" fmla="*/ 317 h 510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w 1075"/>
                        <a:gd name="T157" fmla="*/ 0 h 510"/>
                        <a:gd name="T158" fmla="*/ 1075 w 1075"/>
                        <a:gd name="T159" fmla="*/ 510 h 510"/>
                      </a:gdLst>
                      <a:ahLst/>
                      <a:cxnLst>
                        <a:cxn ang="T104">
                          <a:pos x="T0" y="T1"/>
                        </a:cxn>
                        <a:cxn ang="T105">
                          <a:pos x="T2" y="T3"/>
                        </a:cxn>
                        <a:cxn ang="T106">
                          <a:pos x="T4" y="T5"/>
                        </a:cxn>
                        <a:cxn ang="T107">
                          <a:pos x="T6" y="T7"/>
                        </a:cxn>
                        <a:cxn ang="T108">
                          <a:pos x="T8" y="T9"/>
                        </a:cxn>
                        <a:cxn ang="T109">
                          <a:pos x="T10" y="T11"/>
                        </a:cxn>
                        <a:cxn ang="T110">
                          <a:pos x="T12" y="T13"/>
                        </a:cxn>
                        <a:cxn ang="T111">
                          <a:pos x="T14" y="T15"/>
                        </a:cxn>
                        <a:cxn ang="T112">
                          <a:pos x="T16" y="T17"/>
                        </a:cxn>
                        <a:cxn ang="T113">
                          <a:pos x="T18" y="T19"/>
                        </a:cxn>
                        <a:cxn ang="T114">
                          <a:pos x="T20" y="T21"/>
                        </a:cxn>
                        <a:cxn ang="T115">
                          <a:pos x="T22" y="T23"/>
                        </a:cxn>
                        <a:cxn ang="T116">
                          <a:pos x="T24" y="T25"/>
                        </a:cxn>
                        <a:cxn ang="T117">
                          <a:pos x="T26" y="T27"/>
                        </a:cxn>
                        <a:cxn ang="T118">
                          <a:pos x="T28" y="T29"/>
                        </a:cxn>
                        <a:cxn ang="T119">
                          <a:pos x="T30" y="T31"/>
                        </a:cxn>
                        <a:cxn ang="T120">
                          <a:pos x="T32" y="T33"/>
                        </a:cxn>
                        <a:cxn ang="T121">
                          <a:pos x="T34" y="T35"/>
                        </a:cxn>
                        <a:cxn ang="T122">
                          <a:pos x="T36" y="T37"/>
                        </a:cxn>
                        <a:cxn ang="T123">
                          <a:pos x="T38" y="T39"/>
                        </a:cxn>
                        <a:cxn ang="T124">
                          <a:pos x="T40" y="T41"/>
                        </a:cxn>
                        <a:cxn ang="T125">
                          <a:pos x="T42" y="T43"/>
                        </a:cxn>
                        <a:cxn ang="T126">
                          <a:pos x="T44" y="T45"/>
                        </a:cxn>
                        <a:cxn ang="T127">
                          <a:pos x="T46" y="T47"/>
                        </a:cxn>
                        <a:cxn ang="T128">
                          <a:pos x="T48" y="T49"/>
                        </a:cxn>
                        <a:cxn ang="T129">
                          <a:pos x="T50" y="T51"/>
                        </a:cxn>
                        <a:cxn ang="T130">
                          <a:pos x="T52" y="T53"/>
                        </a:cxn>
                        <a:cxn ang="T131">
                          <a:pos x="T54" y="T55"/>
                        </a:cxn>
                        <a:cxn ang="T132">
                          <a:pos x="T56" y="T57"/>
                        </a:cxn>
                        <a:cxn ang="T133">
                          <a:pos x="T58" y="T59"/>
                        </a:cxn>
                        <a:cxn ang="T134">
                          <a:pos x="T60" y="T61"/>
                        </a:cxn>
                        <a:cxn ang="T135">
                          <a:pos x="T62" y="T63"/>
                        </a:cxn>
                        <a:cxn ang="T136">
                          <a:pos x="T64" y="T65"/>
                        </a:cxn>
                        <a:cxn ang="T137">
                          <a:pos x="T66" y="T67"/>
                        </a:cxn>
                        <a:cxn ang="T138">
                          <a:pos x="T68" y="T69"/>
                        </a:cxn>
                        <a:cxn ang="T139">
                          <a:pos x="T70" y="T71"/>
                        </a:cxn>
                        <a:cxn ang="T140">
                          <a:pos x="T72" y="T73"/>
                        </a:cxn>
                        <a:cxn ang="T141">
                          <a:pos x="T74" y="T75"/>
                        </a:cxn>
                        <a:cxn ang="T142">
                          <a:pos x="T76" y="T77"/>
                        </a:cxn>
                        <a:cxn ang="T143">
                          <a:pos x="T78" y="T79"/>
                        </a:cxn>
                        <a:cxn ang="T144">
                          <a:pos x="T80" y="T81"/>
                        </a:cxn>
                        <a:cxn ang="T145">
                          <a:pos x="T82" y="T83"/>
                        </a:cxn>
                        <a:cxn ang="T146">
                          <a:pos x="T84" y="T85"/>
                        </a:cxn>
                        <a:cxn ang="T147">
                          <a:pos x="T86" y="T87"/>
                        </a:cxn>
                        <a:cxn ang="T148">
                          <a:pos x="T88" y="T89"/>
                        </a:cxn>
                        <a:cxn ang="T149">
                          <a:pos x="T90" y="T91"/>
                        </a:cxn>
                        <a:cxn ang="T150">
                          <a:pos x="T92" y="T93"/>
                        </a:cxn>
                        <a:cxn ang="T151">
                          <a:pos x="T94" y="T95"/>
                        </a:cxn>
                        <a:cxn ang="T152">
                          <a:pos x="T96" y="T97"/>
                        </a:cxn>
                        <a:cxn ang="T153">
                          <a:pos x="T98" y="T99"/>
                        </a:cxn>
                        <a:cxn ang="T154">
                          <a:pos x="T100" y="T101"/>
                        </a:cxn>
                        <a:cxn ang="T155">
                          <a:pos x="T102" y="T103"/>
                        </a:cxn>
                      </a:cxnLst>
                      <a:rect l="T156" t="T157" r="T158" b="T159"/>
                      <a:pathLst>
                        <a:path w="1075" h="510">
                          <a:moveTo>
                            <a:pt x="323" y="0"/>
                          </a:moveTo>
                          <a:lnTo>
                            <a:pt x="184" y="39"/>
                          </a:lnTo>
                          <a:lnTo>
                            <a:pt x="145" y="61"/>
                          </a:lnTo>
                          <a:lnTo>
                            <a:pt x="117" y="82"/>
                          </a:lnTo>
                          <a:lnTo>
                            <a:pt x="95" y="98"/>
                          </a:lnTo>
                          <a:lnTo>
                            <a:pt x="80" y="111"/>
                          </a:lnTo>
                          <a:lnTo>
                            <a:pt x="70" y="120"/>
                          </a:lnTo>
                          <a:lnTo>
                            <a:pt x="69" y="122"/>
                          </a:lnTo>
                          <a:lnTo>
                            <a:pt x="37" y="158"/>
                          </a:lnTo>
                          <a:lnTo>
                            <a:pt x="17" y="191"/>
                          </a:lnTo>
                          <a:lnTo>
                            <a:pt x="6" y="224"/>
                          </a:lnTo>
                          <a:lnTo>
                            <a:pt x="0" y="254"/>
                          </a:lnTo>
                          <a:lnTo>
                            <a:pt x="2" y="282"/>
                          </a:lnTo>
                          <a:lnTo>
                            <a:pt x="7" y="308"/>
                          </a:lnTo>
                          <a:lnTo>
                            <a:pt x="15" y="328"/>
                          </a:lnTo>
                          <a:lnTo>
                            <a:pt x="24" y="347"/>
                          </a:lnTo>
                          <a:lnTo>
                            <a:pt x="31" y="360"/>
                          </a:lnTo>
                          <a:lnTo>
                            <a:pt x="37" y="369"/>
                          </a:lnTo>
                          <a:lnTo>
                            <a:pt x="41" y="371"/>
                          </a:lnTo>
                          <a:lnTo>
                            <a:pt x="67" y="402"/>
                          </a:lnTo>
                          <a:lnTo>
                            <a:pt x="98" y="428"/>
                          </a:lnTo>
                          <a:lnTo>
                            <a:pt x="133" y="449"/>
                          </a:lnTo>
                          <a:lnTo>
                            <a:pt x="172" y="467"/>
                          </a:lnTo>
                          <a:lnTo>
                            <a:pt x="213" y="480"/>
                          </a:lnTo>
                          <a:lnTo>
                            <a:pt x="250" y="489"/>
                          </a:lnTo>
                          <a:lnTo>
                            <a:pt x="286" y="497"/>
                          </a:lnTo>
                          <a:lnTo>
                            <a:pt x="317" y="502"/>
                          </a:lnTo>
                          <a:lnTo>
                            <a:pt x="341" y="504"/>
                          </a:lnTo>
                          <a:lnTo>
                            <a:pt x="356" y="506"/>
                          </a:lnTo>
                          <a:lnTo>
                            <a:pt x="362" y="506"/>
                          </a:lnTo>
                          <a:lnTo>
                            <a:pt x="395" y="510"/>
                          </a:lnTo>
                          <a:lnTo>
                            <a:pt x="432" y="510"/>
                          </a:lnTo>
                          <a:lnTo>
                            <a:pt x="473" y="508"/>
                          </a:lnTo>
                          <a:lnTo>
                            <a:pt x="514" y="504"/>
                          </a:lnTo>
                          <a:lnTo>
                            <a:pt x="553" y="501"/>
                          </a:lnTo>
                          <a:lnTo>
                            <a:pt x="588" y="497"/>
                          </a:lnTo>
                          <a:lnTo>
                            <a:pt x="619" y="493"/>
                          </a:lnTo>
                          <a:lnTo>
                            <a:pt x="643" y="491"/>
                          </a:lnTo>
                          <a:lnTo>
                            <a:pt x="660" y="488"/>
                          </a:lnTo>
                          <a:lnTo>
                            <a:pt x="666" y="488"/>
                          </a:lnTo>
                          <a:lnTo>
                            <a:pt x="708" y="475"/>
                          </a:lnTo>
                          <a:lnTo>
                            <a:pt x="751" y="458"/>
                          </a:lnTo>
                          <a:lnTo>
                            <a:pt x="792" y="441"/>
                          </a:lnTo>
                          <a:lnTo>
                            <a:pt x="831" y="423"/>
                          </a:lnTo>
                          <a:lnTo>
                            <a:pt x="866" y="404"/>
                          </a:lnTo>
                          <a:lnTo>
                            <a:pt x="897" y="386"/>
                          </a:lnTo>
                          <a:lnTo>
                            <a:pt x="927" y="369"/>
                          </a:lnTo>
                          <a:lnTo>
                            <a:pt x="949" y="354"/>
                          </a:lnTo>
                          <a:lnTo>
                            <a:pt x="966" y="343"/>
                          </a:lnTo>
                          <a:lnTo>
                            <a:pt x="977" y="336"/>
                          </a:lnTo>
                          <a:lnTo>
                            <a:pt x="981" y="332"/>
                          </a:lnTo>
                          <a:lnTo>
                            <a:pt x="1075" y="317"/>
                          </a:lnTo>
                        </a:path>
                      </a:pathLst>
                    </a:custGeom>
                    <a:noFill/>
                    <a:ln w="11113">
                      <a:solidFill>
                        <a:srgbClr val="0000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62" name="Freeform 13"/>
                    <p:cNvSpPr>
                      <a:spLocks/>
                    </p:cNvSpPr>
                    <p:nvPr/>
                  </p:nvSpPr>
                  <p:spPr bwMode="auto">
                    <a:xfrm>
                      <a:off x="1276" y="2469"/>
                      <a:ext cx="126" cy="103"/>
                    </a:xfrm>
                    <a:custGeom>
                      <a:avLst/>
                      <a:gdLst>
                        <a:gd name="T0" fmla="*/ 0 w 126"/>
                        <a:gd name="T1" fmla="*/ 50 h 103"/>
                        <a:gd name="T2" fmla="*/ 86 w 126"/>
                        <a:gd name="T3" fmla="*/ 0 h 103"/>
                        <a:gd name="T4" fmla="*/ 88 w 126"/>
                        <a:gd name="T5" fmla="*/ 0 h 103"/>
                        <a:gd name="T6" fmla="*/ 93 w 126"/>
                        <a:gd name="T7" fmla="*/ 0 h 103"/>
                        <a:gd name="T8" fmla="*/ 100 w 126"/>
                        <a:gd name="T9" fmla="*/ 0 h 103"/>
                        <a:gd name="T10" fmla="*/ 108 w 126"/>
                        <a:gd name="T11" fmla="*/ 3 h 103"/>
                        <a:gd name="T12" fmla="*/ 115 w 126"/>
                        <a:gd name="T13" fmla="*/ 9 h 103"/>
                        <a:gd name="T14" fmla="*/ 123 w 126"/>
                        <a:gd name="T15" fmla="*/ 18 h 103"/>
                        <a:gd name="T16" fmla="*/ 126 w 126"/>
                        <a:gd name="T17" fmla="*/ 33 h 103"/>
                        <a:gd name="T18" fmla="*/ 126 w 126"/>
                        <a:gd name="T19" fmla="*/ 53 h 103"/>
                        <a:gd name="T20" fmla="*/ 41 w 126"/>
                        <a:gd name="T21" fmla="*/ 103 h 103"/>
                        <a:gd name="T22" fmla="*/ 0 w 126"/>
                        <a:gd name="T23" fmla="*/ 50 h 103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w 126"/>
                        <a:gd name="T37" fmla="*/ 0 h 103"/>
                        <a:gd name="T38" fmla="*/ 126 w 126"/>
                        <a:gd name="T39" fmla="*/ 103 h 103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T36" t="T37" r="T38" b="T39"/>
                      <a:pathLst>
                        <a:path w="126" h="103">
                          <a:moveTo>
                            <a:pt x="0" y="50"/>
                          </a:moveTo>
                          <a:lnTo>
                            <a:pt x="86" y="0"/>
                          </a:lnTo>
                          <a:lnTo>
                            <a:pt x="88" y="0"/>
                          </a:lnTo>
                          <a:lnTo>
                            <a:pt x="93" y="0"/>
                          </a:lnTo>
                          <a:lnTo>
                            <a:pt x="100" y="0"/>
                          </a:lnTo>
                          <a:lnTo>
                            <a:pt x="108" y="3"/>
                          </a:lnTo>
                          <a:lnTo>
                            <a:pt x="115" y="9"/>
                          </a:lnTo>
                          <a:lnTo>
                            <a:pt x="123" y="18"/>
                          </a:lnTo>
                          <a:lnTo>
                            <a:pt x="126" y="33"/>
                          </a:lnTo>
                          <a:lnTo>
                            <a:pt x="126" y="53"/>
                          </a:lnTo>
                          <a:lnTo>
                            <a:pt x="41" y="103"/>
                          </a:lnTo>
                          <a:lnTo>
                            <a:pt x="0" y="50"/>
                          </a:ln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0">
                      <a:solidFill>
                        <a:srgbClr val="0000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63" name="Freeform 14"/>
                    <p:cNvSpPr>
                      <a:spLocks/>
                    </p:cNvSpPr>
                    <p:nvPr/>
                  </p:nvSpPr>
                  <p:spPr bwMode="auto">
                    <a:xfrm>
                      <a:off x="1276" y="2469"/>
                      <a:ext cx="126" cy="103"/>
                    </a:xfrm>
                    <a:custGeom>
                      <a:avLst/>
                      <a:gdLst>
                        <a:gd name="T0" fmla="*/ 0 w 126"/>
                        <a:gd name="T1" fmla="*/ 50 h 103"/>
                        <a:gd name="T2" fmla="*/ 86 w 126"/>
                        <a:gd name="T3" fmla="*/ 0 h 103"/>
                        <a:gd name="T4" fmla="*/ 88 w 126"/>
                        <a:gd name="T5" fmla="*/ 0 h 103"/>
                        <a:gd name="T6" fmla="*/ 93 w 126"/>
                        <a:gd name="T7" fmla="*/ 0 h 103"/>
                        <a:gd name="T8" fmla="*/ 100 w 126"/>
                        <a:gd name="T9" fmla="*/ 0 h 103"/>
                        <a:gd name="T10" fmla="*/ 108 w 126"/>
                        <a:gd name="T11" fmla="*/ 3 h 103"/>
                        <a:gd name="T12" fmla="*/ 115 w 126"/>
                        <a:gd name="T13" fmla="*/ 9 h 103"/>
                        <a:gd name="T14" fmla="*/ 123 w 126"/>
                        <a:gd name="T15" fmla="*/ 18 h 103"/>
                        <a:gd name="T16" fmla="*/ 126 w 126"/>
                        <a:gd name="T17" fmla="*/ 33 h 103"/>
                        <a:gd name="T18" fmla="*/ 126 w 126"/>
                        <a:gd name="T19" fmla="*/ 53 h 103"/>
                        <a:gd name="T20" fmla="*/ 41 w 126"/>
                        <a:gd name="T21" fmla="*/ 103 h 103"/>
                        <a:gd name="T22" fmla="*/ 0 w 126"/>
                        <a:gd name="T23" fmla="*/ 50 h 103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w 126"/>
                        <a:gd name="T37" fmla="*/ 0 h 103"/>
                        <a:gd name="T38" fmla="*/ 126 w 126"/>
                        <a:gd name="T39" fmla="*/ 103 h 103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T36" t="T37" r="T38" b="T39"/>
                      <a:pathLst>
                        <a:path w="126" h="103">
                          <a:moveTo>
                            <a:pt x="0" y="50"/>
                          </a:moveTo>
                          <a:lnTo>
                            <a:pt x="86" y="0"/>
                          </a:lnTo>
                          <a:lnTo>
                            <a:pt x="88" y="0"/>
                          </a:lnTo>
                          <a:lnTo>
                            <a:pt x="93" y="0"/>
                          </a:lnTo>
                          <a:lnTo>
                            <a:pt x="100" y="0"/>
                          </a:lnTo>
                          <a:lnTo>
                            <a:pt x="108" y="3"/>
                          </a:lnTo>
                          <a:lnTo>
                            <a:pt x="115" y="9"/>
                          </a:lnTo>
                          <a:lnTo>
                            <a:pt x="123" y="18"/>
                          </a:lnTo>
                          <a:lnTo>
                            <a:pt x="126" y="33"/>
                          </a:lnTo>
                          <a:lnTo>
                            <a:pt x="126" y="53"/>
                          </a:lnTo>
                          <a:lnTo>
                            <a:pt x="41" y="103"/>
                          </a:lnTo>
                          <a:lnTo>
                            <a:pt x="0" y="50"/>
                          </a:lnTo>
                        </a:path>
                      </a:pathLst>
                    </a:custGeom>
                    <a:noFill/>
                    <a:ln w="11113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64" name="Freeform 15"/>
                    <p:cNvSpPr>
                      <a:spLocks/>
                    </p:cNvSpPr>
                    <p:nvPr/>
                  </p:nvSpPr>
                  <p:spPr bwMode="auto">
                    <a:xfrm>
                      <a:off x="1282" y="2471"/>
                      <a:ext cx="120" cy="94"/>
                    </a:xfrm>
                    <a:custGeom>
                      <a:avLst/>
                      <a:gdLst>
                        <a:gd name="T0" fmla="*/ 35 w 120"/>
                        <a:gd name="T1" fmla="*/ 94 h 94"/>
                        <a:gd name="T2" fmla="*/ 0 w 120"/>
                        <a:gd name="T3" fmla="*/ 48 h 94"/>
                        <a:gd name="T4" fmla="*/ 83 w 120"/>
                        <a:gd name="T5" fmla="*/ 0 h 94"/>
                        <a:gd name="T6" fmla="*/ 85 w 120"/>
                        <a:gd name="T7" fmla="*/ 0 h 94"/>
                        <a:gd name="T8" fmla="*/ 91 w 120"/>
                        <a:gd name="T9" fmla="*/ 0 h 94"/>
                        <a:gd name="T10" fmla="*/ 98 w 120"/>
                        <a:gd name="T11" fmla="*/ 1 h 94"/>
                        <a:gd name="T12" fmla="*/ 107 w 120"/>
                        <a:gd name="T13" fmla="*/ 5 h 94"/>
                        <a:gd name="T14" fmla="*/ 115 w 120"/>
                        <a:gd name="T15" fmla="*/ 14 h 94"/>
                        <a:gd name="T16" fmla="*/ 119 w 120"/>
                        <a:gd name="T17" fmla="*/ 27 h 94"/>
                        <a:gd name="T18" fmla="*/ 120 w 120"/>
                        <a:gd name="T19" fmla="*/ 46 h 94"/>
                        <a:gd name="T20" fmla="*/ 35 w 120"/>
                        <a:gd name="T21" fmla="*/ 94 h 94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w 120"/>
                        <a:gd name="T34" fmla="*/ 0 h 94"/>
                        <a:gd name="T35" fmla="*/ 120 w 120"/>
                        <a:gd name="T36" fmla="*/ 94 h 94"/>
                      </a:gdLst>
                      <a:ahLst/>
                      <a:cxnLst>
                        <a:cxn ang="T22">
                          <a:pos x="T0" y="T1"/>
                        </a:cxn>
                        <a:cxn ang="T23">
                          <a:pos x="T2" y="T3"/>
                        </a:cxn>
                        <a:cxn ang="T24">
                          <a:pos x="T4" y="T5"/>
                        </a:cxn>
                        <a:cxn ang="T25">
                          <a:pos x="T6" y="T7"/>
                        </a:cxn>
                        <a:cxn ang="T26">
                          <a:pos x="T8" y="T9"/>
                        </a:cxn>
                        <a:cxn ang="T27">
                          <a:pos x="T10" y="T11"/>
                        </a:cxn>
                        <a:cxn ang="T28">
                          <a:pos x="T12" y="T13"/>
                        </a:cxn>
                        <a:cxn ang="T29">
                          <a:pos x="T14" y="T15"/>
                        </a:cxn>
                        <a:cxn ang="T30">
                          <a:pos x="T16" y="T17"/>
                        </a:cxn>
                        <a:cxn ang="T31">
                          <a:pos x="T18" y="T19"/>
                        </a:cxn>
                        <a:cxn ang="T32">
                          <a:pos x="T20" y="T21"/>
                        </a:cxn>
                      </a:cxnLst>
                      <a:rect l="T33" t="T34" r="T35" b="T36"/>
                      <a:pathLst>
                        <a:path w="120" h="94">
                          <a:moveTo>
                            <a:pt x="35" y="94"/>
                          </a:moveTo>
                          <a:lnTo>
                            <a:pt x="0" y="48"/>
                          </a:lnTo>
                          <a:lnTo>
                            <a:pt x="83" y="0"/>
                          </a:lnTo>
                          <a:lnTo>
                            <a:pt x="85" y="0"/>
                          </a:lnTo>
                          <a:lnTo>
                            <a:pt x="91" y="0"/>
                          </a:lnTo>
                          <a:lnTo>
                            <a:pt x="98" y="1"/>
                          </a:lnTo>
                          <a:lnTo>
                            <a:pt x="107" y="5"/>
                          </a:lnTo>
                          <a:lnTo>
                            <a:pt x="115" y="14"/>
                          </a:lnTo>
                          <a:lnTo>
                            <a:pt x="119" y="27"/>
                          </a:lnTo>
                          <a:lnTo>
                            <a:pt x="120" y="46"/>
                          </a:lnTo>
                          <a:lnTo>
                            <a:pt x="35" y="94"/>
                          </a:lnTo>
                          <a:close/>
                        </a:path>
                      </a:pathLst>
                    </a:custGeom>
                    <a:solidFill>
                      <a:srgbClr val="2B2BFF"/>
                    </a:solidFill>
                    <a:ln w="0">
                      <a:solidFill>
                        <a:srgbClr val="2B2B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65" name="Freeform 16"/>
                    <p:cNvSpPr>
                      <a:spLocks/>
                    </p:cNvSpPr>
                    <p:nvPr/>
                  </p:nvSpPr>
                  <p:spPr bwMode="auto">
                    <a:xfrm>
                      <a:off x="1287" y="2471"/>
                      <a:ext cx="114" cy="89"/>
                    </a:xfrm>
                    <a:custGeom>
                      <a:avLst/>
                      <a:gdLst>
                        <a:gd name="T0" fmla="*/ 30 w 114"/>
                        <a:gd name="T1" fmla="*/ 89 h 89"/>
                        <a:gd name="T2" fmla="*/ 0 w 114"/>
                        <a:gd name="T3" fmla="*/ 48 h 89"/>
                        <a:gd name="T4" fmla="*/ 82 w 114"/>
                        <a:gd name="T5" fmla="*/ 0 h 89"/>
                        <a:gd name="T6" fmla="*/ 84 w 114"/>
                        <a:gd name="T7" fmla="*/ 1 h 89"/>
                        <a:gd name="T8" fmla="*/ 91 w 114"/>
                        <a:gd name="T9" fmla="*/ 1 h 89"/>
                        <a:gd name="T10" fmla="*/ 99 w 114"/>
                        <a:gd name="T11" fmla="*/ 5 h 89"/>
                        <a:gd name="T12" fmla="*/ 108 w 114"/>
                        <a:gd name="T13" fmla="*/ 12 h 89"/>
                        <a:gd name="T14" fmla="*/ 114 w 114"/>
                        <a:gd name="T15" fmla="*/ 24 h 89"/>
                        <a:gd name="T16" fmla="*/ 114 w 114"/>
                        <a:gd name="T17" fmla="*/ 40 h 89"/>
                        <a:gd name="T18" fmla="*/ 30 w 114"/>
                        <a:gd name="T19" fmla="*/ 89 h 89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w 114"/>
                        <a:gd name="T31" fmla="*/ 0 h 89"/>
                        <a:gd name="T32" fmla="*/ 114 w 114"/>
                        <a:gd name="T33" fmla="*/ 89 h 89"/>
                      </a:gdLst>
                      <a:ahLst/>
                      <a:cxnLst>
                        <a:cxn ang="T20">
                          <a:pos x="T0" y="T1"/>
                        </a:cxn>
                        <a:cxn ang="T21">
                          <a:pos x="T2" y="T3"/>
                        </a:cxn>
                        <a:cxn ang="T22">
                          <a:pos x="T4" y="T5"/>
                        </a:cxn>
                        <a:cxn ang="T23">
                          <a:pos x="T6" y="T7"/>
                        </a:cxn>
                        <a:cxn ang="T24">
                          <a:pos x="T8" y="T9"/>
                        </a:cxn>
                        <a:cxn ang="T25">
                          <a:pos x="T10" y="T11"/>
                        </a:cxn>
                        <a:cxn ang="T26">
                          <a:pos x="T12" y="T13"/>
                        </a:cxn>
                        <a:cxn ang="T27">
                          <a:pos x="T14" y="T15"/>
                        </a:cxn>
                        <a:cxn ang="T28">
                          <a:pos x="T16" y="T17"/>
                        </a:cxn>
                        <a:cxn ang="T29">
                          <a:pos x="T18" y="T19"/>
                        </a:cxn>
                      </a:cxnLst>
                      <a:rect l="T30" t="T31" r="T32" b="T33"/>
                      <a:pathLst>
                        <a:path w="114" h="89">
                          <a:moveTo>
                            <a:pt x="30" y="89"/>
                          </a:moveTo>
                          <a:lnTo>
                            <a:pt x="0" y="48"/>
                          </a:lnTo>
                          <a:lnTo>
                            <a:pt x="82" y="0"/>
                          </a:lnTo>
                          <a:lnTo>
                            <a:pt x="84" y="1"/>
                          </a:lnTo>
                          <a:lnTo>
                            <a:pt x="91" y="1"/>
                          </a:lnTo>
                          <a:lnTo>
                            <a:pt x="99" y="5"/>
                          </a:lnTo>
                          <a:lnTo>
                            <a:pt x="108" y="12"/>
                          </a:lnTo>
                          <a:lnTo>
                            <a:pt x="114" y="24"/>
                          </a:lnTo>
                          <a:lnTo>
                            <a:pt x="114" y="40"/>
                          </a:lnTo>
                          <a:lnTo>
                            <a:pt x="30" y="89"/>
                          </a:lnTo>
                          <a:close/>
                        </a:path>
                      </a:pathLst>
                    </a:custGeom>
                    <a:solidFill>
                      <a:srgbClr val="5555FF"/>
                    </a:solidFill>
                    <a:ln w="0">
                      <a:solidFill>
                        <a:srgbClr val="5555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66" name="Freeform 17"/>
                    <p:cNvSpPr>
                      <a:spLocks/>
                    </p:cNvSpPr>
                    <p:nvPr/>
                  </p:nvSpPr>
                  <p:spPr bwMode="auto">
                    <a:xfrm>
                      <a:off x="1293" y="2472"/>
                      <a:ext cx="108" cy="82"/>
                    </a:xfrm>
                    <a:custGeom>
                      <a:avLst/>
                      <a:gdLst>
                        <a:gd name="T0" fmla="*/ 24 w 108"/>
                        <a:gd name="T1" fmla="*/ 82 h 82"/>
                        <a:gd name="T2" fmla="*/ 0 w 108"/>
                        <a:gd name="T3" fmla="*/ 49 h 82"/>
                        <a:gd name="T4" fmla="*/ 80 w 108"/>
                        <a:gd name="T5" fmla="*/ 0 h 82"/>
                        <a:gd name="T6" fmla="*/ 82 w 108"/>
                        <a:gd name="T7" fmla="*/ 0 h 82"/>
                        <a:gd name="T8" fmla="*/ 87 w 108"/>
                        <a:gd name="T9" fmla="*/ 2 h 82"/>
                        <a:gd name="T10" fmla="*/ 95 w 108"/>
                        <a:gd name="T11" fmla="*/ 6 h 82"/>
                        <a:gd name="T12" fmla="*/ 102 w 108"/>
                        <a:gd name="T13" fmla="*/ 11 h 82"/>
                        <a:gd name="T14" fmla="*/ 106 w 108"/>
                        <a:gd name="T15" fmla="*/ 21 h 82"/>
                        <a:gd name="T16" fmla="*/ 108 w 108"/>
                        <a:gd name="T17" fmla="*/ 36 h 82"/>
                        <a:gd name="T18" fmla="*/ 24 w 108"/>
                        <a:gd name="T19" fmla="*/ 82 h 82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w 108"/>
                        <a:gd name="T31" fmla="*/ 0 h 82"/>
                        <a:gd name="T32" fmla="*/ 108 w 108"/>
                        <a:gd name="T33" fmla="*/ 82 h 82"/>
                      </a:gdLst>
                      <a:ahLst/>
                      <a:cxnLst>
                        <a:cxn ang="T20">
                          <a:pos x="T0" y="T1"/>
                        </a:cxn>
                        <a:cxn ang="T21">
                          <a:pos x="T2" y="T3"/>
                        </a:cxn>
                        <a:cxn ang="T22">
                          <a:pos x="T4" y="T5"/>
                        </a:cxn>
                        <a:cxn ang="T23">
                          <a:pos x="T6" y="T7"/>
                        </a:cxn>
                        <a:cxn ang="T24">
                          <a:pos x="T8" y="T9"/>
                        </a:cxn>
                        <a:cxn ang="T25">
                          <a:pos x="T10" y="T11"/>
                        </a:cxn>
                        <a:cxn ang="T26">
                          <a:pos x="T12" y="T13"/>
                        </a:cxn>
                        <a:cxn ang="T27">
                          <a:pos x="T14" y="T15"/>
                        </a:cxn>
                        <a:cxn ang="T28">
                          <a:pos x="T16" y="T17"/>
                        </a:cxn>
                        <a:cxn ang="T29">
                          <a:pos x="T18" y="T19"/>
                        </a:cxn>
                      </a:cxnLst>
                      <a:rect l="T30" t="T31" r="T32" b="T33"/>
                      <a:pathLst>
                        <a:path w="108" h="82">
                          <a:moveTo>
                            <a:pt x="24" y="82"/>
                          </a:moveTo>
                          <a:lnTo>
                            <a:pt x="0" y="49"/>
                          </a:lnTo>
                          <a:lnTo>
                            <a:pt x="80" y="0"/>
                          </a:lnTo>
                          <a:lnTo>
                            <a:pt x="82" y="0"/>
                          </a:lnTo>
                          <a:lnTo>
                            <a:pt x="87" y="2"/>
                          </a:lnTo>
                          <a:lnTo>
                            <a:pt x="95" y="6"/>
                          </a:lnTo>
                          <a:lnTo>
                            <a:pt x="102" y="11"/>
                          </a:lnTo>
                          <a:lnTo>
                            <a:pt x="106" y="21"/>
                          </a:lnTo>
                          <a:lnTo>
                            <a:pt x="108" y="36"/>
                          </a:lnTo>
                          <a:lnTo>
                            <a:pt x="24" y="82"/>
                          </a:lnTo>
                          <a:close/>
                        </a:path>
                      </a:pathLst>
                    </a:custGeom>
                    <a:solidFill>
                      <a:srgbClr val="8080FF"/>
                    </a:solidFill>
                    <a:ln w="0">
                      <a:solidFill>
                        <a:srgbClr val="8080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67" name="Freeform 18"/>
                    <p:cNvSpPr>
                      <a:spLocks/>
                    </p:cNvSpPr>
                    <p:nvPr/>
                  </p:nvSpPr>
                  <p:spPr bwMode="auto">
                    <a:xfrm>
                      <a:off x="1299" y="2474"/>
                      <a:ext cx="100" cy="74"/>
                    </a:xfrm>
                    <a:custGeom>
                      <a:avLst/>
                      <a:gdLst>
                        <a:gd name="T0" fmla="*/ 18 w 100"/>
                        <a:gd name="T1" fmla="*/ 74 h 74"/>
                        <a:gd name="T2" fmla="*/ 0 w 100"/>
                        <a:gd name="T3" fmla="*/ 47 h 74"/>
                        <a:gd name="T4" fmla="*/ 77 w 100"/>
                        <a:gd name="T5" fmla="*/ 0 h 74"/>
                        <a:gd name="T6" fmla="*/ 79 w 100"/>
                        <a:gd name="T7" fmla="*/ 0 h 74"/>
                        <a:gd name="T8" fmla="*/ 81 w 100"/>
                        <a:gd name="T9" fmla="*/ 0 h 74"/>
                        <a:gd name="T10" fmla="*/ 85 w 100"/>
                        <a:gd name="T11" fmla="*/ 2 h 74"/>
                        <a:gd name="T12" fmla="*/ 89 w 100"/>
                        <a:gd name="T13" fmla="*/ 4 h 74"/>
                        <a:gd name="T14" fmla="*/ 92 w 100"/>
                        <a:gd name="T15" fmla="*/ 8 h 74"/>
                        <a:gd name="T16" fmla="*/ 96 w 100"/>
                        <a:gd name="T17" fmla="*/ 11 h 74"/>
                        <a:gd name="T18" fmla="*/ 98 w 100"/>
                        <a:gd name="T19" fmla="*/ 15 h 74"/>
                        <a:gd name="T20" fmla="*/ 100 w 100"/>
                        <a:gd name="T21" fmla="*/ 21 h 74"/>
                        <a:gd name="T22" fmla="*/ 100 w 100"/>
                        <a:gd name="T23" fmla="*/ 28 h 74"/>
                        <a:gd name="T24" fmla="*/ 18 w 100"/>
                        <a:gd name="T25" fmla="*/ 74 h 74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w 100"/>
                        <a:gd name="T40" fmla="*/ 0 h 74"/>
                        <a:gd name="T41" fmla="*/ 100 w 100"/>
                        <a:gd name="T42" fmla="*/ 74 h 74"/>
                      </a:gdLst>
                      <a:ahLst/>
                      <a:cxnLst>
                        <a:cxn ang="T26">
                          <a:pos x="T0" y="T1"/>
                        </a:cxn>
                        <a:cxn ang="T27">
                          <a:pos x="T2" y="T3"/>
                        </a:cxn>
                        <a:cxn ang="T28">
                          <a:pos x="T4" y="T5"/>
                        </a:cxn>
                        <a:cxn ang="T29">
                          <a:pos x="T6" y="T7"/>
                        </a:cxn>
                        <a:cxn ang="T30">
                          <a:pos x="T8" y="T9"/>
                        </a:cxn>
                        <a:cxn ang="T31">
                          <a:pos x="T10" y="T11"/>
                        </a:cxn>
                        <a:cxn ang="T32">
                          <a:pos x="T12" y="T13"/>
                        </a:cxn>
                        <a:cxn ang="T33">
                          <a:pos x="T14" y="T15"/>
                        </a:cxn>
                        <a:cxn ang="T34">
                          <a:pos x="T16" y="T17"/>
                        </a:cxn>
                        <a:cxn ang="T35">
                          <a:pos x="T18" y="T19"/>
                        </a:cxn>
                        <a:cxn ang="T36">
                          <a:pos x="T20" y="T21"/>
                        </a:cxn>
                        <a:cxn ang="T37">
                          <a:pos x="T22" y="T23"/>
                        </a:cxn>
                        <a:cxn ang="T38">
                          <a:pos x="T24" y="T25"/>
                        </a:cxn>
                      </a:cxnLst>
                      <a:rect l="T39" t="T40" r="T41" b="T42"/>
                      <a:pathLst>
                        <a:path w="100" h="74">
                          <a:moveTo>
                            <a:pt x="18" y="74"/>
                          </a:moveTo>
                          <a:lnTo>
                            <a:pt x="0" y="47"/>
                          </a:lnTo>
                          <a:lnTo>
                            <a:pt x="77" y="0"/>
                          </a:lnTo>
                          <a:lnTo>
                            <a:pt x="79" y="0"/>
                          </a:lnTo>
                          <a:lnTo>
                            <a:pt x="81" y="0"/>
                          </a:lnTo>
                          <a:lnTo>
                            <a:pt x="85" y="2"/>
                          </a:lnTo>
                          <a:lnTo>
                            <a:pt x="89" y="4"/>
                          </a:lnTo>
                          <a:lnTo>
                            <a:pt x="92" y="8"/>
                          </a:lnTo>
                          <a:lnTo>
                            <a:pt x="96" y="11"/>
                          </a:lnTo>
                          <a:lnTo>
                            <a:pt x="98" y="15"/>
                          </a:lnTo>
                          <a:lnTo>
                            <a:pt x="100" y="21"/>
                          </a:lnTo>
                          <a:lnTo>
                            <a:pt x="100" y="28"/>
                          </a:lnTo>
                          <a:lnTo>
                            <a:pt x="18" y="74"/>
                          </a:lnTo>
                          <a:close/>
                        </a:path>
                      </a:pathLst>
                    </a:custGeom>
                    <a:solidFill>
                      <a:srgbClr val="AAAAFF"/>
                    </a:solidFill>
                    <a:ln w="0">
                      <a:solidFill>
                        <a:srgbClr val="AAAA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68" name="Freeform 19"/>
                    <p:cNvSpPr>
                      <a:spLocks/>
                    </p:cNvSpPr>
                    <p:nvPr/>
                  </p:nvSpPr>
                  <p:spPr bwMode="auto">
                    <a:xfrm>
                      <a:off x="1304" y="2474"/>
                      <a:ext cx="95" cy="67"/>
                    </a:xfrm>
                    <a:custGeom>
                      <a:avLst/>
                      <a:gdLst>
                        <a:gd name="T0" fmla="*/ 13 w 95"/>
                        <a:gd name="T1" fmla="*/ 67 h 67"/>
                        <a:gd name="T2" fmla="*/ 0 w 95"/>
                        <a:gd name="T3" fmla="*/ 47 h 67"/>
                        <a:gd name="T4" fmla="*/ 76 w 95"/>
                        <a:gd name="T5" fmla="*/ 0 h 67"/>
                        <a:gd name="T6" fmla="*/ 78 w 95"/>
                        <a:gd name="T7" fmla="*/ 2 h 67"/>
                        <a:gd name="T8" fmla="*/ 80 w 95"/>
                        <a:gd name="T9" fmla="*/ 4 h 67"/>
                        <a:gd name="T10" fmla="*/ 84 w 95"/>
                        <a:gd name="T11" fmla="*/ 6 h 67"/>
                        <a:gd name="T12" fmla="*/ 87 w 95"/>
                        <a:gd name="T13" fmla="*/ 9 h 67"/>
                        <a:gd name="T14" fmla="*/ 91 w 95"/>
                        <a:gd name="T15" fmla="*/ 13 h 67"/>
                        <a:gd name="T16" fmla="*/ 95 w 95"/>
                        <a:gd name="T17" fmla="*/ 19 h 67"/>
                        <a:gd name="T18" fmla="*/ 95 w 95"/>
                        <a:gd name="T19" fmla="*/ 22 h 67"/>
                        <a:gd name="T20" fmla="*/ 13 w 95"/>
                        <a:gd name="T21" fmla="*/ 67 h 67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w 95"/>
                        <a:gd name="T34" fmla="*/ 0 h 67"/>
                        <a:gd name="T35" fmla="*/ 95 w 95"/>
                        <a:gd name="T36" fmla="*/ 67 h 67"/>
                      </a:gdLst>
                      <a:ahLst/>
                      <a:cxnLst>
                        <a:cxn ang="T22">
                          <a:pos x="T0" y="T1"/>
                        </a:cxn>
                        <a:cxn ang="T23">
                          <a:pos x="T2" y="T3"/>
                        </a:cxn>
                        <a:cxn ang="T24">
                          <a:pos x="T4" y="T5"/>
                        </a:cxn>
                        <a:cxn ang="T25">
                          <a:pos x="T6" y="T7"/>
                        </a:cxn>
                        <a:cxn ang="T26">
                          <a:pos x="T8" y="T9"/>
                        </a:cxn>
                        <a:cxn ang="T27">
                          <a:pos x="T10" y="T11"/>
                        </a:cxn>
                        <a:cxn ang="T28">
                          <a:pos x="T12" y="T13"/>
                        </a:cxn>
                        <a:cxn ang="T29">
                          <a:pos x="T14" y="T15"/>
                        </a:cxn>
                        <a:cxn ang="T30">
                          <a:pos x="T16" y="T17"/>
                        </a:cxn>
                        <a:cxn ang="T31">
                          <a:pos x="T18" y="T19"/>
                        </a:cxn>
                        <a:cxn ang="T32">
                          <a:pos x="T20" y="T21"/>
                        </a:cxn>
                      </a:cxnLst>
                      <a:rect l="T33" t="T34" r="T35" b="T36"/>
                      <a:pathLst>
                        <a:path w="95" h="67">
                          <a:moveTo>
                            <a:pt x="13" y="67"/>
                          </a:moveTo>
                          <a:lnTo>
                            <a:pt x="0" y="47"/>
                          </a:lnTo>
                          <a:lnTo>
                            <a:pt x="76" y="0"/>
                          </a:lnTo>
                          <a:lnTo>
                            <a:pt x="78" y="2"/>
                          </a:lnTo>
                          <a:lnTo>
                            <a:pt x="80" y="4"/>
                          </a:lnTo>
                          <a:lnTo>
                            <a:pt x="84" y="6"/>
                          </a:lnTo>
                          <a:lnTo>
                            <a:pt x="87" y="9"/>
                          </a:lnTo>
                          <a:lnTo>
                            <a:pt x="91" y="13"/>
                          </a:lnTo>
                          <a:lnTo>
                            <a:pt x="95" y="19"/>
                          </a:lnTo>
                          <a:lnTo>
                            <a:pt x="95" y="22"/>
                          </a:lnTo>
                          <a:lnTo>
                            <a:pt x="13" y="67"/>
                          </a:lnTo>
                          <a:close/>
                        </a:path>
                      </a:pathLst>
                    </a:custGeom>
                    <a:solidFill>
                      <a:srgbClr val="D5D5FF"/>
                    </a:solidFill>
                    <a:ln w="0">
                      <a:solidFill>
                        <a:srgbClr val="D5D5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69" name="Freeform 20"/>
                    <p:cNvSpPr>
                      <a:spLocks/>
                    </p:cNvSpPr>
                    <p:nvPr/>
                  </p:nvSpPr>
                  <p:spPr bwMode="auto">
                    <a:xfrm>
                      <a:off x="1310" y="2476"/>
                      <a:ext cx="89" cy="59"/>
                    </a:xfrm>
                    <a:custGeom>
                      <a:avLst/>
                      <a:gdLst>
                        <a:gd name="T0" fmla="*/ 89 w 89"/>
                        <a:gd name="T1" fmla="*/ 15 h 59"/>
                        <a:gd name="T2" fmla="*/ 7 w 89"/>
                        <a:gd name="T3" fmla="*/ 59 h 59"/>
                        <a:gd name="T4" fmla="*/ 0 w 89"/>
                        <a:gd name="T5" fmla="*/ 45 h 59"/>
                        <a:gd name="T6" fmla="*/ 74 w 89"/>
                        <a:gd name="T7" fmla="*/ 0 h 59"/>
                        <a:gd name="T8" fmla="*/ 89 w 89"/>
                        <a:gd name="T9" fmla="*/ 15 h 5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89"/>
                        <a:gd name="T16" fmla="*/ 0 h 59"/>
                        <a:gd name="T17" fmla="*/ 89 w 89"/>
                        <a:gd name="T18" fmla="*/ 59 h 59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89" h="59">
                          <a:moveTo>
                            <a:pt x="89" y="15"/>
                          </a:moveTo>
                          <a:lnTo>
                            <a:pt x="7" y="59"/>
                          </a:lnTo>
                          <a:lnTo>
                            <a:pt x="0" y="45"/>
                          </a:lnTo>
                          <a:lnTo>
                            <a:pt x="74" y="0"/>
                          </a:lnTo>
                          <a:lnTo>
                            <a:pt x="89" y="15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>
                      <a:solidFill>
                        <a:srgbClr val="FFFF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70" name="Freeform 21"/>
                    <p:cNvSpPr>
                      <a:spLocks/>
                    </p:cNvSpPr>
                    <p:nvPr/>
                  </p:nvSpPr>
                  <p:spPr bwMode="auto">
                    <a:xfrm>
                      <a:off x="1262" y="2517"/>
                      <a:ext cx="63" cy="68"/>
                    </a:xfrm>
                    <a:custGeom>
                      <a:avLst/>
                      <a:gdLst>
                        <a:gd name="T0" fmla="*/ 46 w 63"/>
                        <a:gd name="T1" fmla="*/ 67 h 68"/>
                        <a:gd name="T2" fmla="*/ 57 w 63"/>
                        <a:gd name="T3" fmla="*/ 55 h 68"/>
                        <a:gd name="T4" fmla="*/ 63 w 63"/>
                        <a:gd name="T5" fmla="*/ 39 h 68"/>
                        <a:gd name="T6" fmla="*/ 59 w 63"/>
                        <a:gd name="T7" fmla="*/ 22 h 68"/>
                        <a:gd name="T8" fmla="*/ 48 w 63"/>
                        <a:gd name="T9" fmla="*/ 7 h 68"/>
                        <a:gd name="T10" fmla="*/ 33 w 63"/>
                        <a:gd name="T11" fmla="*/ 0 h 68"/>
                        <a:gd name="T12" fmla="*/ 16 w 63"/>
                        <a:gd name="T13" fmla="*/ 4 h 68"/>
                        <a:gd name="T14" fmla="*/ 3 w 63"/>
                        <a:gd name="T15" fmla="*/ 15 h 68"/>
                        <a:gd name="T16" fmla="*/ 0 w 63"/>
                        <a:gd name="T17" fmla="*/ 30 h 68"/>
                        <a:gd name="T18" fmla="*/ 1 w 63"/>
                        <a:gd name="T19" fmla="*/ 48 h 68"/>
                        <a:gd name="T20" fmla="*/ 13 w 63"/>
                        <a:gd name="T21" fmla="*/ 61 h 68"/>
                        <a:gd name="T22" fmla="*/ 29 w 63"/>
                        <a:gd name="T23" fmla="*/ 68 h 68"/>
                        <a:gd name="T24" fmla="*/ 46 w 63"/>
                        <a:gd name="T25" fmla="*/ 67 h 68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w 63"/>
                        <a:gd name="T40" fmla="*/ 0 h 68"/>
                        <a:gd name="T41" fmla="*/ 63 w 63"/>
                        <a:gd name="T42" fmla="*/ 68 h 68"/>
                      </a:gdLst>
                      <a:ahLst/>
                      <a:cxnLst>
                        <a:cxn ang="T26">
                          <a:pos x="T0" y="T1"/>
                        </a:cxn>
                        <a:cxn ang="T27">
                          <a:pos x="T2" y="T3"/>
                        </a:cxn>
                        <a:cxn ang="T28">
                          <a:pos x="T4" y="T5"/>
                        </a:cxn>
                        <a:cxn ang="T29">
                          <a:pos x="T6" y="T7"/>
                        </a:cxn>
                        <a:cxn ang="T30">
                          <a:pos x="T8" y="T9"/>
                        </a:cxn>
                        <a:cxn ang="T31">
                          <a:pos x="T10" y="T11"/>
                        </a:cxn>
                        <a:cxn ang="T32">
                          <a:pos x="T12" y="T13"/>
                        </a:cxn>
                        <a:cxn ang="T33">
                          <a:pos x="T14" y="T15"/>
                        </a:cxn>
                        <a:cxn ang="T34">
                          <a:pos x="T16" y="T17"/>
                        </a:cxn>
                        <a:cxn ang="T35">
                          <a:pos x="T18" y="T19"/>
                        </a:cxn>
                        <a:cxn ang="T36">
                          <a:pos x="T20" y="T21"/>
                        </a:cxn>
                        <a:cxn ang="T37">
                          <a:pos x="T22" y="T23"/>
                        </a:cxn>
                        <a:cxn ang="T38">
                          <a:pos x="T24" y="T25"/>
                        </a:cxn>
                      </a:cxnLst>
                      <a:rect l="T39" t="T40" r="T41" b="T42"/>
                      <a:pathLst>
                        <a:path w="63" h="68">
                          <a:moveTo>
                            <a:pt x="46" y="67"/>
                          </a:moveTo>
                          <a:lnTo>
                            <a:pt x="57" y="55"/>
                          </a:lnTo>
                          <a:lnTo>
                            <a:pt x="63" y="39"/>
                          </a:lnTo>
                          <a:lnTo>
                            <a:pt x="59" y="22"/>
                          </a:lnTo>
                          <a:lnTo>
                            <a:pt x="48" y="7"/>
                          </a:lnTo>
                          <a:lnTo>
                            <a:pt x="33" y="0"/>
                          </a:lnTo>
                          <a:lnTo>
                            <a:pt x="16" y="4"/>
                          </a:lnTo>
                          <a:lnTo>
                            <a:pt x="3" y="15"/>
                          </a:lnTo>
                          <a:lnTo>
                            <a:pt x="0" y="30"/>
                          </a:lnTo>
                          <a:lnTo>
                            <a:pt x="1" y="48"/>
                          </a:lnTo>
                          <a:lnTo>
                            <a:pt x="13" y="61"/>
                          </a:lnTo>
                          <a:lnTo>
                            <a:pt x="29" y="68"/>
                          </a:lnTo>
                          <a:lnTo>
                            <a:pt x="46" y="67"/>
                          </a:ln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0">
                      <a:solidFill>
                        <a:srgbClr val="0000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71" name="Freeform 22"/>
                    <p:cNvSpPr>
                      <a:spLocks/>
                    </p:cNvSpPr>
                    <p:nvPr/>
                  </p:nvSpPr>
                  <p:spPr bwMode="auto">
                    <a:xfrm>
                      <a:off x="1262" y="2517"/>
                      <a:ext cx="63" cy="68"/>
                    </a:xfrm>
                    <a:custGeom>
                      <a:avLst/>
                      <a:gdLst>
                        <a:gd name="T0" fmla="*/ 46 w 63"/>
                        <a:gd name="T1" fmla="*/ 67 h 68"/>
                        <a:gd name="T2" fmla="*/ 57 w 63"/>
                        <a:gd name="T3" fmla="*/ 55 h 68"/>
                        <a:gd name="T4" fmla="*/ 63 w 63"/>
                        <a:gd name="T5" fmla="*/ 39 h 68"/>
                        <a:gd name="T6" fmla="*/ 59 w 63"/>
                        <a:gd name="T7" fmla="*/ 22 h 68"/>
                        <a:gd name="T8" fmla="*/ 48 w 63"/>
                        <a:gd name="T9" fmla="*/ 7 h 68"/>
                        <a:gd name="T10" fmla="*/ 33 w 63"/>
                        <a:gd name="T11" fmla="*/ 0 h 68"/>
                        <a:gd name="T12" fmla="*/ 16 w 63"/>
                        <a:gd name="T13" fmla="*/ 4 h 68"/>
                        <a:gd name="T14" fmla="*/ 3 w 63"/>
                        <a:gd name="T15" fmla="*/ 15 h 68"/>
                        <a:gd name="T16" fmla="*/ 0 w 63"/>
                        <a:gd name="T17" fmla="*/ 30 h 68"/>
                        <a:gd name="T18" fmla="*/ 1 w 63"/>
                        <a:gd name="T19" fmla="*/ 48 h 68"/>
                        <a:gd name="T20" fmla="*/ 13 w 63"/>
                        <a:gd name="T21" fmla="*/ 61 h 68"/>
                        <a:gd name="T22" fmla="*/ 29 w 63"/>
                        <a:gd name="T23" fmla="*/ 68 h 68"/>
                        <a:gd name="T24" fmla="*/ 46 w 63"/>
                        <a:gd name="T25" fmla="*/ 67 h 68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w 63"/>
                        <a:gd name="T40" fmla="*/ 0 h 68"/>
                        <a:gd name="T41" fmla="*/ 63 w 63"/>
                        <a:gd name="T42" fmla="*/ 68 h 68"/>
                      </a:gdLst>
                      <a:ahLst/>
                      <a:cxnLst>
                        <a:cxn ang="T26">
                          <a:pos x="T0" y="T1"/>
                        </a:cxn>
                        <a:cxn ang="T27">
                          <a:pos x="T2" y="T3"/>
                        </a:cxn>
                        <a:cxn ang="T28">
                          <a:pos x="T4" y="T5"/>
                        </a:cxn>
                        <a:cxn ang="T29">
                          <a:pos x="T6" y="T7"/>
                        </a:cxn>
                        <a:cxn ang="T30">
                          <a:pos x="T8" y="T9"/>
                        </a:cxn>
                        <a:cxn ang="T31">
                          <a:pos x="T10" y="T11"/>
                        </a:cxn>
                        <a:cxn ang="T32">
                          <a:pos x="T12" y="T13"/>
                        </a:cxn>
                        <a:cxn ang="T33">
                          <a:pos x="T14" y="T15"/>
                        </a:cxn>
                        <a:cxn ang="T34">
                          <a:pos x="T16" y="T17"/>
                        </a:cxn>
                        <a:cxn ang="T35">
                          <a:pos x="T18" y="T19"/>
                        </a:cxn>
                        <a:cxn ang="T36">
                          <a:pos x="T20" y="T21"/>
                        </a:cxn>
                        <a:cxn ang="T37">
                          <a:pos x="T22" y="T23"/>
                        </a:cxn>
                        <a:cxn ang="T38">
                          <a:pos x="T24" y="T25"/>
                        </a:cxn>
                      </a:cxnLst>
                      <a:rect l="T39" t="T40" r="T41" b="T42"/>
                      <a:pathLst>
                        <a:path w="63" h="68">
                          <a:moveTo>
                            <a:pt x="46" y="67"/>
                          </a:moveTo>
                          <a:lnTo>
                            <a:pt x="57" y="55"/>
                          </a:lnTo>
                          <a:lnTo>
                            <a:pt x="63" y="39"/>
                          </a:lnTo>
                          <a:lnTo>
                            <a:pt x="59" y="22"/>
                          </a:lnTo>
                          <a:lnTo>
                            <a:pt x="48" y="7"/>
                          </a:lnTo>
                          <a:lnTo>
                            <a:pt x="33" y="0"/>
                          </a:lnTo>
                          <a:lnTo>
                            <a:pt x="16" y="4"/>
                          </a:lnTo>
                          <a:lnTo>
                            <a:pt x="3" y="15"/>
                          </a:lnTo>
                          <a:lnTo>
                            <a:pt x="0" y="30"/>
                          </a:lnTo>
                          <a:lnTo>
                            <a:pt x="1" y="48"/>
                          </a:lnTo>
                          <a:lnTo>
                            <a:pt x="13" y="61"/>
                          </a:lnTo>
                          <a:lnTo>
                            <a:pt x="29" y="68"/>
                          </a:lnTo>
                          <a:lnTo>
                            <a:pt x="46" y="67"/>
                          </a:lnTo>
                        </a:path>
                      </a:pathLst>
                    </a:custGeom>
                    <a:noFill/>
                    <a:ln w="11113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72" name="Freeform 24"/>
                    <p:cNvSpPr>
                      <a:spLocks/>
                    </p:cNvSpPr>
                    <p:nvPr/>
                  </p:nvSpPr>
                  <p:spPr bwMode="auto">
                    <a:xfrm>
                      <a:off x="1584" y="1961"/>
                      <a:ext cx="686" cy="430"/>
                    </a:xfrm>
                    <a:custGeom>
                      <a:avLst/>
                      <a:gdLst>
                        <a:gd name="T0" fmla="*/ 0 w 686"/>
                        <a:gd name="T1" fmla="*/ 376 h 430"/>
                        <a:gd name="T2" fmla="*/ 645 w 686"/>
                        <a:gd name="T3" fmla="*/ 0 h 430"/>
                        <a:gd name="T4" fmla="*/ 647 w 686"/>
                        <a:gd name="T5" fmla="*/ 0 h 430"/>
                        <a:gd name="T6" fmla="*/ 653 w 686"/>
                        <a:gd name="T7" fmla="*/ 0 h 430"/>
                        <a:gd name="T8" fmla="*/ 660 w 686"/>
                        <a:gd name="T9" fmla="*/ 0 h 430"/>
                        <a:gd name="T10" fmla="*/ 670 w 686"/>
                        <a:gd name="T11" fmla="*/ 3 h 430"/>
                        <a:gd name="T12" fmla="*/ 677 w 686"/>
                        <a:gd name="T13" fmla="*/ 9 h 430"/>
                        <a:gd name="T14" fmla="*/ 683 w 686"/>
                        <a:gd name="T15" fmla="*/ 18 h 430"/>
                        <a:gd name="T16" fmla="*/ 686 w 686"/>
                        <a:gd name="T17" fmla="*/ 33 h 430"/>
                        <a:gd name="T18" fmla="*/ 686 w 686"/>
                        <a:gd name="T19" fmla="*/ 53 h 430"/>
                        <a:gd name="T20" fmla="*/ 41 w 686"/>
                        <a:gd name="T21" fmla="*/ 430 h 430"/>
                        <a:gd name="T22" fmla="*/ 0 w 686"/>
                        <a:gd name="T23" fmla="*/ 376 h 430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w 686"/>
                        <a:gd name="T37" fmla="*/ 0 h 430"/>
                        <a:gd name="T38" fmla="*/ 686 w 686"/>
                        <a:gd name="T39" fmla="*/ 430 h 430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T36" t="T37" r="T38" b="T39"/>
                      <a:pathLst>
                        <a:path w="686" h="430">
                          <a:moveTo>
                            <a:pt x="0" y="376"/>
                          </a:moveTo>
                          <a:lnTo>
                            <a:pt x="645" y="0"/>
                          </a:lnTo>
                          <a:lnTo>
                            <a:pt x="647" y="0"/>
                          </a:lnTo>
                          <a:lnTo>
                            <a:pt x="653" y="0"/>
                          </a:lnTo>
                          <a:lnTo>
                            <a:pt x="660" y="0"/>
                          </a:lnTo>
                          <a:lnTo>
                            <a:pt x="670" y="3"/>
                          </a:lnTo>
                          <a:lnTo>
                            <a:pt x="677" y="9"/>
                          </a:lnTo>
                          <a:lnTo>
                            <a:pt x="683" y="18"/>
                          </a:lnTo>
                          <a:lnTo>
                            <a:pt x="686" y="33"/>
                          </a:lnTo>
                          <a:lnTo>
                            <a:pt x="686" y="53"/>
                          </a:lnTo>
                          <a:lnTo>
                            <a:pt x="41" y="430"/>
                          </a:lnTo>
                          <a:lnTo>
                            <a:pt x="0" y="376"/>
                          </a:ln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 w="0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73" name="Freeform 25"/>
                    <p:cNvSpPr>
                      <a:spLocks/>
                    </p:cNvSpPr>
                    <p:nvPr/>
                  </p:nvSpPr>
                  <p:spPr bwMode="auto">
                    <a:xfrm>
                      <a:off x="1584" y="1961"/>
                      <a:ext cx="686" cy="430"/>
                    </a:xfrm>
                    <a:custGeom>
                      <a:avLst/>
                      <a:gdLst>
                        <a:gd name="T0" fmla="*/ 0 w 686"/>
                        <a:gd name="T1" fmla="*/ 376 h 430"/>
                        <a:gd name="T2" fmla="*/ 645 w 686"/>
                        <a:gd name="T3" fmla="*/ 0 h 430"/>
                        <a:gd name="T4" fmla="*/ 647 w 686"/>
                        <a:gd name="T5" fmla="*/ 0 h 430"/>
                        <a:gd name="T6" fmla="*/ 653 w 686"/>
                        <a:gd name="T7" fmla="*/ 0 h 430"/>
                        <a:gd name="T8" fmla="*/ 660 w 686"/>
                        <a:gd name="T9" fmla="*/ 0 h 430"/>
                        <a:gd name="T10" fmla="*/ 670 w 686"/>
                        <a:gd name="T11" fmla="*/ 3 h 430"/>
                        <a:gd name="T12" fmla="*/ 677 w 686"/>
                        <a:gd name="T13" fmla="*/ 9 h 430"/>
                        <a:gd name="T14" fmla="*/ 683 w 686"/>
                        <a:gd name="T15" fmla="*/ 18 h 430"/>
                        <a:gd name="T16" fmla="*/ 686 w 686"/>
                        <a:gd name="T17" fmla="*/ 33 h 430"/>
                        <a:gd name="T18" fmla="*/ 686 w 686"/>
                        <a:gd name="T19" fmla="*/ 53 h 430"/>
                        <a:gd name="T20" fmla="*/ 41 w 686"/>
                        <a:gd name="T21" fmla="*/ 430 h 430"/>
                        <a:gd name="T22" fmla="*/ 0 w 686"/>
                        <a:gd name="T23" fmla="*/ 376 h 430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w 686"/>
                        <a:gd name="T37" fmla="*/ 0 h 430"/>
                        <a:gd name="T38" fmla="*/ 686 w 686"/>
                        <a:gd name="T39" fmla="*/ 430 h 430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T36" t="T37" r="T38" b="T39"/>
                      <a:pathLst>
                        <a:path w="686" h="430">
                          <a:moveTo>
                            <a:pt x="0" y="376"/>
                          </a:moveTo>
                          <a:lnTo>
                            <a:pt x="645" y="0"/>
                          </a:lnTo>
                          <a:lnTo>
                            <a:pt x="647" y="0"/>
                          </a:lnTo>
                          <a:lnTo>
                            <a:pt x="653" y="0"/>
                          </a:lnTo>
                          <a:lnTo>
                            <a:pt x="660" y="0"/>
                          </a:lnTo>
                          <a:lnTo>
                            <a:pt x="670" y="3"/>
                          </a:lnTo>
                          <a:lnTo>
                            <a:pt x="677" y="9"/>
                          </a:lnTo>
                          <a:lnTo>
                            <a:pt x="683" y="18"/>
                          </a:lnTo>
                          <a:lnTo>
                            <a:pt x="686" y="33"/>
                          </a:lnTo>
                          <a:lnTo>
                            <a:pt x="686" y="53"/>
                          </a:lnTo>
                          <a:lnTo>
                            <a:pt x="41" y="430"/>
                          </a:lnTo>
                          <a:lnTo>
                            <a:pt x="0" y="376"/>
                          </a:lnTo>
                        </a:path>
                      </a:pathLst>
                    </a:custGeom>
                    <a:noFill/>
                    <a:ln w="11113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74" name="Line 26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592" y="2407"/>
                      <a:ext cx="13" cy="8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75" name="Line 27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567" y="2422"/>
                      <a:ext cx="13" cy="8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76" name="Freeform 28"/>
                    <p:cNvSpPr>
                      <a:spLocks/>
                    </p:cNvSpPr>
                    <p:nvPr/>
                  </p:nvSpPr>
                  <p:spPr bwMode="auto">
                    <a:xfrm>
                      <a:off x="1551" y="2437"/>
                      <a:ext cx="5" cy="9"/>
                    </a:xfrm>
                    <a:custGeom>
                      <a:avLst/>
                      <a:gdLst>
                        <a:gd name="T0" fmla="*/ 5 w 5"/>
                        <a:gd name="T1" fmla="*/ 0 h 9"/>
                        <a:gd name="T2" fmla="*/ 0 w 5"/>
                        <a:gd name="T3" fmla="*/ 6 h 9"/>
                        <a:gd name="T4" fmla="*/ 4 w 5"/>
                        <a:gd name="T5" fmla="*/ 9 h 9"/>
                        <a:gd name="T6" fmla="*/ 0 60000 65536"/>
                        <a:gd name="T7" fmla="*/ 0 60000 65536"/>
                        <a:gd name="T8" fmla="*/ 0 60000 65536"/>
                        <a:gd name="T9" fmla="*/ 0 w 5"/>
                        <a:gd name="T10" fmla="*/ 0 h 9"/>
                        <a:gd name="T11" fmla="*/ 5 w 5"/>
                        <a:gd name="T12" fmla="*/ 9 h 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5" h="9">
                          <a:moveTo>
                            <a:pt x="5" y="0"/>
                          </a:moveTo>
                          <a:lnTo>
                            <a:pt x="0" y="6"/>
                          </a:lnTo>
                          <a:lnTo>
                            <a:pt x="4" y="9"/>
                          </a:lnTo>
                        </a:path>
                      </a:pathLst>
                    </a:cu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77" name="Line 2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566" y="2456"/>
                      <a:ext cx="11" cy="11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78" name="Line 30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588" y="2456"/>
                      <a:ext cx="13" cy="7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79" name="Line 31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612" y="2443"/>
                      <a:ext cx="13" cy="7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80" name="Line 32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636" y="2428"/>
                      <a:ext cx="13" cy="7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81" name="Line 33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662" y="2413"/>
                      <a:ext cx="11" cy="7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82" name="Line 34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686" y="2398"/>
                      <a:ext cx="13" cy="8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83" name="Line 35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710" y="2385"/>
                      <a:ext cx="13" cy="8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84" name="Line 36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736" y="2370"/>
                      <a:ext cx="11" cy="8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85" name="Line 37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760" y="2356"/>
                      <a:ext cx="11" cy="7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86" name="Line 38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784" y="2343"/>
                      <a:ext cx="13" cy="5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87" name="Line 39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809" y="2328"/>
                      <a:ext cx="13" cy="7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88" name="Line 40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835" y="2313"/>
                      <a:ext cx="11" cy="7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89" name="Line 41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859" y="2298"/>
                      <a:ext cx="13" cy="7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90" name="Line 42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883" y="2285"/>
                      <a:ext cx="13" cy="7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91" name="Line 43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907" y="2270"/>
                      <a:ext cx="13" cy="8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92" name="Line 44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933" y="2255"/>
                      <a:ext cx="11" cy="8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93" name="Line 45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957" y="2241"/>
                      <a:ext cx="13" cy="7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94" name="Line 46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981" y="2228"/>
                      <a:ext cx="13" cy="7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95" name="Line 47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007" y="2213"/>
                      <a:ext cx="11" cy="7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96" name="Line 48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031" y="2198"/>
                      <a:ext cx="11" cy="7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97" name="Line 4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055" y="2191"/>
                      <a:ext cx="1" cy="1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98" name="Line 97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563" y="2483"/>
                      <a:ext cx="11" cy="8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99" name="Line 98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539" y="2498"/>
                      <a:ext cx="11" cy="8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00" name="Line 99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513" y="2511"/>
                      <a:ext cx="13" cy="8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01" name="Line 100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489" y="2526"/>
                      <a:ext cx="13" cy="8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02" name="Line 101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465" y="2541"/>
                      <a:ext cx="11" cy="7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03" name="Line 102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439" y="2554"/>
                      <a:ext cx="13" cy="7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04" name="Line 103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415" y="2569"/>
                      <a:ext cx="13" cy="7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05" name="Line 104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391" y="2584"/>
                      <a:ext cx="11" cy="7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06" name="Line 105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365" y="2598"/>
                      <a:ext cx="13" cy="6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07" name="Line 106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341" y="2611"/>
                      <a:ext cx="13" cy="8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08" name="Line 107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317" y="2626"/>
                      <a:ext cx="13" cy="8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09" name="Line 108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293" y="2641"/>
                      <a:ext cx="11" cy="8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10" name="Line 109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267" y="2654"/>
                      <a:ext cx="13" cy="7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11" name="Freeform 110"/>
                    <p:cNvSpPr>
                      <a:spLocks/>
                    </p:cNvSpPr>
                    <p:nvPr/>
                  </p:nvSpPr>
                  <p:spPr bwMode="auto">
                    <a:xfrm>
                      <a:off x="2242" y="2669"/>
                      <a:ext cx="13" cy="7"/>
                    </a:xfrm>
                    <a:custGeom>
                      <a:avLst/>
                      <a:gdLst>
                        <a:gd name="T0" fmla="*/ 13 w 13"/>
                        <a:gd name="T1" fmla="*/ 0 h 7"/>
                        <a:gd name="T2" fmla="*/ 0 w 13"/>
                        <a:gd name="T3" fmla="*/ 7 h 7"/>
                        <a:gd name="T4" fmla="*/ 0 w 13"/>
                        <a:gd name="T5" fmla="*/ 7 h 7"/>
                        <a:gd name="T6" fmla="*/ 0 60000 65536"/>
                        <a:gd name="T7" fmla="*/ 0 60000 65536"/>
                        <a:gd name="T8" fmla="*/ 0 60000 65536"/>
                        <a:gd name="T9" fmla="*/ 0 w 13"/>
                        <a:gd name="T10" fmla="*/ 0 h 7"/>
                        <a:gd name="T11" fmla="*/ 13 w 13"/>
                        <a:gd name="T12" fmla="*/ 7 h 7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13" h="7">
                          <a:moveTo>
                            <a:pt x="13" y="0"/>
                          </a:moveTo>
                          <a:lnTo>
                            <a:pt x="0" y="7"/>
                          </a:lnTo>
                        </a:path>
                      </a:pathLst>
                    </a:cu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12" name="Line 11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254" y="2686"/>
                      <a:ext cx="11" cy="9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13" name="Line 112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276" y="2680"/>
                      <a:ext cx="13" cy="7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14" name="Line 113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300" y="2665"/>
                      <a:ext cx="13" cy="8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15" name="Freeform 114"/>
                    <p:cNvSpPr>
                      <a:spLocks/>
                    </p:cNvSpPr>
                    <p:nvPr/>
                  </p:nvSpPr>
                  <p:spPr bwMode="auto">
                    <a:xfrm>
                      <a:off x="1579" y="1962"/>
                      <a:ext cx="691" cy="429"/>
                    </a:xfrm>
                    <a:custGeom>
                      <a:avLst/>
                      <a:gdLst>
                        <a:gd name="T0" fmla="*/ 654 w 691"/>
                        <a:gd name="T1" fmla="*/ 0 h 429"/>
                        <a:gd name="T2" fmla="*/ 658 w 691"/>
                        <a:gd name="T3" fmla="*/ 0 h 429"/>
                        <a:gd name="T4" fmla="*/ 663 w 691"/>
                        <a:gd name="T5" fmla="*/ 0 h 429"/>
                        <a:gd name="T6" fmla="*/ 671 w 691"/>
                        <a:gd name="T7" fmla="*/ 2 h 429"/>
                        <a:gd name="T8" fmla="*/ 678 w 691"/>
                        <a:gd name="T9" fmla="*/ 6 h 429"/>
                        <a:gd name="T10" fmla="*/ 686 w 691"/>
                        <a:gd name="T11" fmla="*/ 13 h 429"/>
                        <a:gd name="T12" fmla="*/ 691 w 691"/>
                        <a:gd name="T13" fmla="*/ 28 h 429"/>
                        <a:gd name="T14" fmla="*/ 691 w 691"/>
                        <a:gd name="T15" fmla="*/ 47 h 429"/>
                        <a:gd name="T16" fmla="*/ 35 w 691"/>
                        <a:gd name="T17" fmla="*/ 429 h 429"/>
                        <a:gd name="T18" fmla="*/ 0 w 691"/>
                        <a:gd name="T19" fmla="*/ 381 h 429"/>
                        <a:gd name="T20" fmla="*/ 654 w 691"/>
                        <a:gd name="T21" fmla="*/ 0 h 429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w 691"/>
                        <a:gd name="T34" fmla="*/ 0 h 429"/>
                        <a:gd name="T35" fmla="*/ 691 w 691"/>
                        <a:gd name="T36" fmla="*/ 429 h 429"/>
                      </a:gdLst>
                      <a:ahLst/>
                      <a:cxnLst>
                        <a:cxn ang="T22">
                          <a:pos x="T0" y="T1"/>
                        </a:cxn>
                        <a:cxn ang="T23">
                          <a:pos x="T2" y="T3"/>
                        </a:cxn>
                        <a:cxn ang="T24">
                          <a:pos x="T4" y="T5"/>
                        </a:cxn>
                        <a:cxn ang="T25">
                          <a:pos x="T6" y="T7"/>
                        </a:cxn>
                        <a:cxn ang="T26">
                          <a:pos x="T8" y="T9"/>
                        </a:cxn>
                        <a:cxn ang="T27">
                          <a:pos x="T10" y="T11"/>
                        </a:cxn>
                        <a:cxn ang="T28">
                          <a:pos x="T12" y="T13"/>
                        </a:cxn>
                        <a:cxn ang="T29">
                          <a:pos x="T14" y="T15"/>
                        </a:cxn>
                        <a:cxn ang="T30">
                          <a:pos x="T16" y="T17"/>
                        </a:cxn>
                        <a:cxn ang="T31">
                          <a:pos x="T18" y="T19"/>
                        </a:cxn>
                        <a:cxn ang="T32">
                          <a:pos x="T20" y="T21"/>
                        </a:cxn>
                      </a:cxnLst>
                      <a:rect l="T33" t="T34" r="T35" b="T36"/>
                      <a:pathLst>
                        <a:path w="691" h="429">
                          <a:moveTo>
                            <a:pt x="654" y="0"/>
                          </a:moveTo>
                          <a:lnTo>
                            <a:pt x="658" y="0"/>
                          </a:lnTo>
                          <a:lnTo>
                            <a:pt x="663" y="0"/>
                          </a:lnTo>
                          <a:lnTo>
                            <a:pt x="671" y="2"/>
                          </a:lnTo>
                          <a:lnTo>
                            <a:pt x="678" y="6"/>
                          </a:lnTo>
                          <a:lnTo>
                            <a:pt x="686" y="13"/>
                          </a:lnTo>
                          <a:lnTo>
                            <a:pt x="691" y="28"/>
                          </a:lnTo>
                          <a:lnTo>
                            <a:pt x="691" y="47"/>
                          </a:lnTo>
                          <a:lnTo>
                            <a:pt x="35" y="429"/>
                          </a:lnTo>
                          <a:lnTo>
                            <a:pt x="0" y="381"/>
                          </a:lnTo>
                          <a:lnTo>
                            <a:pt x="654" y="0"/>
                          </a:lnTo>
                          <a:close/>
                        </a:path>
                      </a:pathLst>
                    </a:custGeom>
                    <a:solidFill>
                      <a:srgbClr val="FF2B2B"/>
                    </a:solidFill>
                    <a:ln w="0">
                      <a:solidFill>
                        <a:srgbClr val="FF2B2B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16" name="Freeform 115"/>
                    <p:cNvSpPr>
                      <a:spLocks/>
                    </p:cNvSpPr>
                    <p:nvPr/>
                  </p:nvSpPr>
                  <p:spPr bwMode="auto">
                    <a:xfrm>
                      <a:off x="1584" y="1962"/>
                      <a:ext cx="686" cy="421"/>
                    </a:xfrm>
                    <a:custGeom>
                      <a:avLst/>
                      <a:gdLst>
                        <a:gd name="T0" fmla="*/ 653 w 686"/>
                        <a:gd name="T1" fmla="*/ 0 h 421"/>
                        <a:gd name="T2" fmla="*/ 657 w 686"/>
                        <a:gd name="T3" fmla="*/ 0 h 421"/>
                        <a:gd name="T4" fmla="*/ 662 w 686"/>
                        <a:gd name="T5" fmla="*/ 2 h 421"/>
                        <a:gd name="T6" fmla="*/ 671 w 686"/>
                        <a:gd name="T7" fmla="*/ 4 h 421"/>
                        <a:gd name="T8" fmla="*/ 679 w 686"/>
                        <a:gd name="T9" fmla="*/ 12 h 421"/>
                        <a:gd name="T10" fmla="*/ 684 w 686"/>
                        <a:gd name="T11" fmla="*/ 23 h 421"/>
                        <a:gd name="T12" fmla="*/ 686 w 686"/>
                        <a:gd name="T13" fmla="*/ 41 h 421"/>
                        <a:gd name="T14" fmla="*/ 32 w 686"/>
                        <a:gd name="T15" fmla="*/ 421 h 421"/>
                        <a:gd name="T16" fmla="*/ 0 w 686"/>
                        <a:gd name="T17" fmla="*/ 381 h 421"/>
                        <a:gd name="T18" fmla="*/ 653 w 686"/>
                        <a:gd name="T19" fmla="*/ 0 h 421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w 686"/>
                        <a:gd name="T31" fmla="*/ 0 h 421"/>
                        <a:gd name="T32" fmla="*/ 686 w 686"/>
                        <a:gd name="T33" fmla="*/ 421 h 421"/>
                      </a:gdLst>
                      <a:ahLst/>
                      <a:cxnLst>
                        <a:cxn ang="T20">
                          <a:pos x="T0" y="T1"/>
                        </a:cxn>
                        <a:cxn ang="T21">
                          <a:pos x="T2" y="T3"/>
                        </a:cxn>
                        <a:cxn ang="T22">
                          <a:pos x="T4" y="T5"/>
                        </a:cxn>
                        <a:cxn ang="T23">
                          <a:pos x="T6" y="T7"/>
                        </a:cxn>
                        <a:cxn ang="T24">
                          <a:pos x="T8" y="T9"/>
                        </a:cxn>
                        <a:cxn ang="T25">
                          <a:pos x="T10" y="T11"/>
                        </a:cxn>
                        <a:cxn ang="T26">
                          <a:pos x="T12" y="T13"/>
                        </a:cxn>
                        <a:cxn ang="T27">
                          <a:pos x="T14" y="T15"/>
                        </a:cxn>
                        <a:cxn ang="T28">
                          <a:pos x="T16" y="T17"/>
                        </a:cxn>
                        <a:cxn ang="T29">
                          <a:pos x="T18" y="T19"/>
                        </a:cxn>
                      </a:cxnLst>
                      <a:rect l="T30" t="T31" r="T32" b="T33"/>
                      <a:pathLst>
                        <a:path w="686" h="421">
                          <a:moveTo>
                            <a:pt x="653" y="0"/>
                          </a:moveTo>
                          <a:lnTo>
                            <a:pt x="657" y="0"/>
                          </a:lnTo>
                          <a:lnTo>
                            <a:pt x="662" y="2"/>
                          </a:lnTo>
                          <a:lnTo>
                            <a:pt x="671" y="4"/>
                          </a:lnTo>
                          <a:lnTo>
                            <a:pt x="679" y="12"/>
                          </a:lnTo>
                          <a:lnTo>
                            <a:pt x="684" y="23"/>
                          </a:lnTo>
                          <a:lnTo>
                            <a:pt x="686" y="41"/>
                          </a:lnTo>
                          <a:lnTo>
                            <a:pt x="32" y="421"/>
                          </a:lnTo>
                          <a:lnTo>
                            <a:pt x="0" y="381"/>
                          </a:lnTo>
                          <a:lnTo>
                            <a:pt x="653" y="0"/>
                          </a:lnTo>
                          <a:close/>
                        </a:path>
                      </a:pathLst>
                    </a:custGeom>
                    <a:solidFill>
                      <a:srgbClr val="FF5555"/>
                    </a:solidFill>
                    <a:ln w="0">
                      <a:solidFill>
                        <a:srgbClr val="FF5555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17" name="Freeform 116"/>
                    <p:cNvSpPr>
                      <a:spLocks/>
                    </p:cNvSpPr>
                    <p:nvPr/>
                  </p:nvSpPr>
                  <p:spPr bwMode="auto">
                    <a:xfrm>
                      <a:off x="1592" y="1964"/>
                      <a:ext cx="676" cy="414"/>
                    </a:xfrm>
                    <a:custGeom>
                      <a:avLst/>
                      <a:gdLst>
                        <a:gd name="T0" fmla="*/ 650 w 676"/>
                        <a:gd name="T1" fmla="*/ 0 h 414"/>
                        <a:gd name="T2" fmla="*/ 652 w 676"/>
                        <a:gd name="T3" fmla="*/ 0 h 414"/>
                        <a:gd name="T4" fmla="*/ 658 w 676"/>
                        <a:gd name="T5" fmla="*/ 2 h 414"/>
                        <a:gd name="T6" fmla="*/ 665 w 676"/>
                        <a:gd name="T7" fmla="*/ 4 h 414"/>
                        <a:gd name="T8" fmla="*/ 671 w 676"/>
                        <a:gd name="T9" fmla="*/ 11 h 414"/>
                        <a:gd name="T10" fmla="*/ 676 w 676"/>
                        <a:gd name="T11" fmla="*/ 21 h 414"/>
                        <a:gd name="T12" fmla="*/ 676 w 676"/>
                        <a:gd name="T13" fmla="*/ 34 h 414"/>
                        <a:gd name="T14" fmla="*/ 24 w 676"/>
                        <a:gd name="T15" fmla="*/ 414 h 414"/>
                        <a:gd name="T16" fmla="*/ 0 w 676"/>
                        <a:gd name="T17" fmla="*/ 379 h 414"/>
                        <a:gd name="T18" fmla="*/ 650 w 676"/>
                        <a:gd name="T19" fmla="*/ 0 h 414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w 676"/>
                        <a:gd name="T31" fmla="*/ 0 h 414"/>
                        <a:gd name="T32" fmla="*/ 676 w 676"/>
                        <a:gd name="T33" fmla="*/ 414 h 414"/>
                      </a:gdLst>
                      <a:ahLst/>
                      <a:cxnLst>
                        <a:cxn ang="T20">
                          <a:pos x="T0" y="T1"/>
                        </a:cxn>
                        <a:cxn ang="T21">
                          <a:pos x="T2" y="T3"/>
                        </a:cxn>
                        <a:cxn ang="T22">
                          <a:pos x="T4" y="T5"/>
                        </a:cxn>
                        <a:cxn ang="T23">
                          <a:pos x="T6" y="T7"/>
                        </a:cxn>
                        <a:cxn ang="T24">
                          <a:pos x="T8" y="T9"/>
                        </a:cxn>
                        <a:cxn ang="T25">
                          <a:pos x="T10" y="T11"/>
                        </a:cxn>
                        <a:cxn ang="T26">
                          <a:pos x="T12" y="T13"/>
                        </a:cxn>
                        <a:cxn ang="T27">
                          <a:pos x="T14" y="T15"/>
                        </a:cxn>
                        <a:cxn ang="T28">
                          <a:pos x="T16" y="T17"/>
                        </a:cxn>
                        <a:cxn ang="T29">
                          <a:pos x="T18" y="T19"/>
                        </a:cxn>
                      </a:cxnLst>
                      <a:rect l="T30" t="T31" r="T32" b="T33"/>
                      <a:pathLst>
                        <a:path w="676" h="414">
                          <a:moveTo>
                            <a:pt x="650" y="0"/>
                          </a:moveTo>
                          <a:lnTo>
                            <a:pt x="652" y="0"/>
                          </a:lnTo>
                          <a:lnTo>
                            <a:pt x="658" y="2"/>
                          </a:lnTo>
                          <a:lnTo>
                            <a:pt x="665" y="4"/>
                          </a:lnTo>
                          <a:lnTo>
                            <a:pt x="671" y="11"/>
                          </a:lnTo>
                          <a:lnTo>
                            <a:pt x="676" y="21"/>
                          </a:lnTo>
                          <a:lnTo>
                            <a:pt x="676" y="34"/>
                          </a:lnTo>
                          <a:lnTo>
                            <a:pt x="24" y="414"/>
                          </a:lnTo>
                          <a:lnTo>
                            <a:pt x="0" y="379"/>
                          </a:lnTo>
                          <a:lnTo>
                            <a:pt x="650" y="0"/>
                          </a:lnTo>
                          <a:close/>
                        </a:path>
                      </a:pathLst>
                    </a:custGeom>
                    <a:solidFill>
                      <a:srgbClr val="FF8080"/>
                    </a:solidFill>
                    <a:ln w="0">
                      <a:solidFill>
                        <a:srgbClr val="FF808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18" name="Freeform 117"/>
                    <p:cNvSpPr>
                      <a:spLocks/>
                    </p:cNvSpPr>
                    <p:nvPr/>
                  </p:nvSpPr>
                  <p:spPr bwMode="auto">
                    <a:xfrm>
                      <a:off x="1597" y="1964"/>
                      <a:ext cx="671" cy="406"/>
                    </a:xfrm>
                    <a:custGeom>
                      <a:avLst/>
                      <a:gdLst>
                        <a:gd name="T0" fmla="*/ 649 w 671"/>
                        <a:gd name="T1" fmla="*/ 0 h 406"/>
                        <a:gd name="T2" fmla="*/ 649 w 671"/>
                        <a:gd name="T3" fmla="*/ 0 h 406"/>
                        <a:gd name="T4" fmla="*/ 651 w 671"/>
                        <a:gd name="T5" fmla="*/ 2 h 406"/>
                        <a:gd name="T6" fmla="*/ 655 w 671"/>
                        <a:gd name="T7" fmla="*/ 2 h 406"/>
                        <a:gd name="T8" fmla="*/ 658 w 671"/>
                        <a:gd name="T9" fmla="*/ 6 h 406"/>
                        <a:gd name="T10" fmla="*/ 662 w 671"/>
                        <a:gd name="T11" fmla="*/ 8 h 406"/>
                        <a:gd name="T12" fmla="*/ 666 w 671"/>
                        <a:gd name="T13" fmla="*/ 11 h 406"/>
                        <a:gd name="T14" fmla="*/ 670 w 671"/>
                        <a:gd name="T15" fmla="*/ 17 h 406"/>
                        <a:gd name="T16" fmla="*/ 671 w 671"/>
                        <a:gd name="T17" fmla="*/ 23 h 406"/>
                        <a:gd name="T18" fmla="*/ 671 w 671"/>
                        <a:gd name="T19" fmla="*/ 28 h 406"/>
                        <a:gd name="T20" fmla="*/ 19 w 671"/>
                        <a:gd name="T21" fmla="*/ 406 h 406"/>
                        <a:gd name="T22" fmla="*/ 0 w 671"/>
                        <a:gd name="T23" fmla="*/ 379 h 406"/>
                        <a:gd name="T24" fmla="*/ 649 w 671"/>
                        <a:gd name="T25" fmla="*/ 0 h 40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w 671"/>
                        <a:gd name="T40" fmla="*/ 0 h 406"/>
                        <a:gd name="T41" fmla="*/ 671 w 671"/>
                        <a:gd name="T42" fmla="*/ 406 h 406"/>
                      </a:gdLst>
                      <a:ahLst/>
                      <a:cxnLst>
                        <a:cxn ang="T26">
                          <a:pos x="T0" y="T1"/>
                        </a:cxn>
                        <a:cxn ang="T27">
                          <a:pos x="T2" y="T3"/>
                        </a:cxn>
                        <a:cxn ang="T28">
                          <a:pos x="T4" y="T5"/>
                        </a:cxn>
                        <a:cxn ang="T29">
                          <a:pos x="T6" y="T7"/>
                        </a:cxn>
                        <a:cxn ang="T30">
                          <a:pos x="T8" y="T9"/>
                        </a:cxn>
                        <a:cxn ang="T31">
                          <a:pos x="T10" y="T11"/>
                        </a:cxn>
                        <a:cxn ang="T32">
                          <a:pos x="T12" y="T13"/>
                        </a:cxn>
                        <a:cxn ang="T33">
                          <a:pos x="T14" y="T15"/>
                        </a:cxn>
                        <a:cxn ang="T34">
                          <a:pos x="T16" y="T17"/>
                        </a:cxn>
                        <a:cxn ang="T35">
                          <a:pos x="T18" y="T19"/>
                        </a:cxn>
                        <a:cxn ang="T36">
                          <a:pos x="T20" y="T21"/>
                        </a:cxn>
                        <a:cxn ang="T37">
                          <a:pos x="T22" y="T23"/>
                        </a:cxn>
                        <a:cxn ang="T38">
                          <a:pos x="T24" y="T25"/>
                        </a:cxn>
                      </a:cxnLst>
                      <a:rect l="T39" t="T40" r="T41" b="T42"/>
                      <a:pathLst>
                        <a:path w="671" h="406">
                          <a:moveTo>
                            <a:pt x="649" y="0"/>
                          </a:moveTo>
                          <a:lnTo>
                            <a:pt x="649" y="0"/>
                          </a:lnTo>
                          <a:lnTo>
                            <a:pt x="651" y="2"/>
                          </a:lnTo>
                          <a:lnTo>
                            <a:pt x="655" y="2"/>
                          </a:lnTo>
                          <a:lnTo>
                            <a:pt x="658" y="6"/>
                          </a:lnTo>
                          <a:lnTo>
                            <a:pt x="662" y="8"/>
                          </a:lnTo>
                          <a:lnTo>
                            <a:pt x="666" y="11"/>
                          </a:lnTo>
                          <a:lnTo>
                            <a:pt x="670" y="17"/>
                          </a:lnTo>
                          <a:lnTo>
                            <a:pt x="671" y="23"/>
                          </a:lnTo>
                          <a:lnTo>
                            <a:pt x="671" y="28"/>
                          </a:lnTo>
                          <a:lnTo>
                            <a:pt x="19" y="406"/>
                          </a:lnTo>
                          <a:lnTo>
                            <a:pt x="0" y="379"/>
                          </a:lnTo>
                          <a:lnTo>
                            <a:pt x="649" y="0"/>
                          </a:lnTo>
                          <a:close/>
                        </a:path>
                      </a:pathLst>
                    </a:custGeom>
                    <a:solidFill>
                      <a:srgbClr val="FFAAAA"/>
                    </a:solidFill>
                    <a:ln w="0">
                      <a:solidFill>
                        <a:srgbClr val="FFAAA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19" name="Freeform 119"/>
                    <p:cNvSpPr>
                      <a:spLocks/>
                    </p:cNvSpPr>
                    <p:nvPr/>
                  </p:nvSpPr>
                  <p:spPr bwMode="auto">
                    <a:xfrm>
                      <a:off x="1621" y="1966"/>
                      <a:ext cx="646" cy="386"/>
                    </a:xfrm>
                    <a:custGeom>
                      <a:avLst/>
                      <a:gdLst>
                        <a:gd name="T0" fmla="*/ 646 w 646"/>
                        <a:gd name="T1" fmla="*/ 15 h 386"/>
                        <a:gd name="T2" fmla="*/ 8 w 646"/>
                        <a:gd name="T3" fmla="*/ 386 h 386"/>
                        <a:gd name="T4" fmla="*/ 0 w 646"/>
                        <a:gd name="T5" fmla="*/ 371 h 386"/>
                        <a:gd name="T6" fmla="*/ 633 w 646"/>
                        <a:gd name="T7" fmla="*/ 0 h 386"/>
                        <a:gd name="T8" fmla="*/ 646 w 646"/>
                        <a:gd name="T9" fmla="*/ 15 h 386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646"/>
                        <a:gd name="T16" fmla="*/ 0 h 386"/>
                        <a:gd name="T17" fmla="*/ 646 w 646"/>
                        <a:gd name="T18" fmla="*/ 386 h 38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646" h="386">
                          <a:moveTo>
                            <a:pt x="646" y="15"/>
                          </a:moveTo>
                          <a:lnTo>
                            <a:pt x="8" y="386"/>
                          </a:lnTo>
                          <a:lnTo>
                            <a:pt x="0" y="371"/>
                          </a:lnTo>
                          <a:lnTo>
                            <a:pt x="633" y="0"/>
                          </a:lnTo>
                          <a:lnTo>
                            <a:pt x="646" y="15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>
                      <a:solidFill>
                        <a:srgbClr val="FFFF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20" name="Freeform 120"/>
                    <p:cNvSpPr>
                      <a:spLocks/>
                    </p:cNvSpPr>
                    <p:nvPr/>
                  </p:nvSpPr>
                  <p:spPr bwMode="auto">
                    <a:xfrm>
                      <a:off x="1573" y="2331"/>
                      <a:ext cx="65" cy="69"/>
                    </a:xfrm>
                    <a:custGeom>
                      <a:avLst/>
                      <a:gdLst>
                        <a:gd name="T0" fmla="*/ 46 w 65"/>
                        <a:gd name="T1" fmla="*/ 65 h 69"/>
                        <a:gd name="T2" fmla="*/ 59 w 65"/>
                        <a:gd name="T3" fmla="*/ 54 h 69"/>
                        <a:gd name="T4" fmla="*/ 65 w 65"/>
                        <a:gd name="T5" fmla="*/ 39 h 69"/>
                        <a:gd name="T6" fmla="*/ 61 w 65"/>
                        <a:gd name="T7" fmla="*/ 21 h 69"/>
                        <a:gd name="T8" fmla="*/ 50 w 65"/>
                        <a:gd name="T9" fmla="*/ 8 h 69"/>
                        <a:gd name="T10" fmla="*/ 35 w 65"/>
                        <a:gd name="T11" fmla="*/ 0 h 69"/>
                        <a:gd name="T12" fmla="*/ 19 w 65"/>
                        <a:gd name="T13" fmla="*/ 2 h 69"/>
                        <a:gd name="T14" fmla="*/ 6 w 65"/>
                        <a:gd name="T15" fmla="*/ 13 h 69"/>
                        <a:gd name="T16" fmla="*/ 0 w 65"/>
                        <a:gd name="T17" fmla="*/ 30 h 69"/>
                        <a:gd name="T18" fmla="*/ 4 w 65"/>
                        <a:gd name="T19" fmla="*/ 47 h 69"/>
                        <a:gd name="T20" fmla="*/ 15 w 65"/>
                        <a:gd name="T21" fmla="*/ 62 h 69"/>
                        <a:gd name="T22" fmla="*/ 30 w 65"/>
                        <a:gd name="T23" fmla="*/ 69 h 69"/>
                        <a:gd name="T24" fmla="*/ 46 w 65"/>
                        <a:gd name="T25" fmla="*/ 65 h 69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w 65"/>
                        <a:gd name="T40" fmla="*/ 0 h 69"/>
                        <a:gd name="T41" fmla="*/ 65 w 65"/>
                        <a:gd name="T42" fmla="*/ 69 h 69"/>
                      </a:gdLst>
                      <a:ahLst/>
                      <a:cxnLst>
                        <a:cxn ang="T26">
                          <a:pos x="T0" y="T1"/>
                        </a:cxn>
                        <a:cxn ang="T27">
                          <a:pos x="T2" y="T3"/>
                        </a:cxn>
                        <a:cxn ang="T28">
                          <a:pos x="T4" y="T5"/>
                        </a:cxn>
                        <a:cxn ang="T29">
                          <a:pos x="T6" y="T7"/>
                        </a:cxn>
                        <a:cxn ang="T30">
                          <a:pos x="T8" y="T9"/>
                        </a:cxn>
                        <a:cxn ang="T31">
                          <a:pos x="T10" y="T11"/>
                        </a:cxn>
                        <a:cxn ang="T32">
                          <a:pos x="T12" y="T13"/>
                        </a:cxn>
                        <a:cxn ang="T33">
                          <a:pos x="T14" y="T15"/>
                        </a:cxn>
                        <a:cxn ang="T34">
                          <a:pos x="T16" y="T17"/>
                        </a:cxn>
                        <a:cxn ang="T35">
                          <a:pos x="T18" y="T19"/>
                        </a:cxn>
                        <a:cxn ang="T36">
                          <a:pos x="T20" y="T21"/>
                        </a:cxn>
                        <a:cxn ang="T37">
                          <a:pos x="T22" y="T23"/>
                        </a:cxn>
                        <a:cxn ang="T38">
                          <a:pos x="T24" y="T25"/>
                        </a:cxn>
                      </a:cxnLst>
                      <a:rect l="T39" t="T40" r="T41" b="T42"/>
                      <a:pathLst>
                        <a:path w="65" h="69">
                          <a:moveTo>
                            <a:pt x="46" y="65"/>
                          </a:moveTo>
                          <a:lnTo>
                            <a:pt x="59" y="54"/>
                          </a:lnTo>
                          <a:lnTo>
                            <a:pt x="65" y="39"/>
                          </a:lnTo>
                          <a:lnTo>
                            <a:pt x="61" y="21"/>
                          </a:lnTo>
                          <a:lnTo>
                            <a:pt x="50" y="8"/>
                          </a:lnTo>
                          <a:lnTo>
                            <a:pt x="35" y="0"/>
                          </a:lnTo>
                          <a:lnTo>
                            <a:pt x="19" y="2"/>
                          </a:lnTo>
                          <a:lnTo>
                            <a:pt x="6" y="13"/>
                          </a:lnTo>
                          <a:lnTo>
                            <a:pt x="0" y="30"/>
                          </a:lnTo>
                          <a:lnTo>
                            <a:pt x="4" y="47"/>
                          </a:lnTo>
                          <a:lnTo>
                            <a:pt x="15" y="62"/>
                          </a:lnTo>
                          <a:lnTo>
                            <a:pt x="30" y="69"/>
                          </a:lnTo>
                          <a:lnTo>
                            <a:pt x="46" y="65"/>
                          </a:lnTo>
                          <a:close/>
                        </a:path>
                      </a:pathLst>
                    </a:custGeom>
                    <a:solidFill>
                      <a:srgbClr val="CC0000"/>
                    </a:solidFill>
                    <a:ln w="0">
                      <a:solidFill>
                        <a:srgbClr val="CC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21" name="Freeform 121"/>
                    <p:cNvSpPr>
                      <a:spLocks/>
                    </p:cNvSpPr>
                    <p:nvPr/>
                  </p:nvSpPr>
                  <p:spPr bwMode="auto">
                    <a:xfrm>
                      <a:off x="1573" y="2331"/>
                      <a:ext cx="65" cy="69"/>
                    </a:xfrm>
                    <a:custGeom>
                      <a:avLst/>
                      <a:gdLst>
                        <a:gd name="T0" fmla="*/ 46 w 65"/>
                        <a:gd name="T1" fmla="*/ 65 h 69"/>
                        <a:gd name="T2" fmla="*/ 59 w 65"/>
                        <a:gd name="T3" fmla="*/ 54 h 69"/>
                        <a:gd name="T4" fmla="*/ 65 w 65"/>
                        <a:gd name="T5" fmla="*/ 39 h 69"/>
                        <a:gd name="T6" fmla="*/ 61 w 65"/>
                        <a:gd name="T7" fmla="*/ 21 h 69"/>
                        <a:gd name="T8" fmla="*/ 50 w 65"/>
                        <a:gd name="T9" fmla="*/ 8 h 69"/>
                        <a:gd name="T10" fmla="*/ 35 w 65"/>
                        <a:gd name="T11" fmla="*/ 0 h 69"/>
                        <a:gd name="T12" fmla="*/ 19 w 65"/>
                        <a:gd name="T13" fmla="*/ 2 h 69"/>
                        <a:gd name="T14" fmla="*/ 6 w 65"/>
                        <a:gd name="T15" fmla="*/ 13 h 69"/>
                        <a:gd name="T16" fmla="*/ 0 w 65"/>
                        <a:gd name="T17" fmla="*/ 30 h 69"/>
                        <a:gd name="T18" fmla="*/ 4 w 65"/>
                        <a:gd name="T19" fmla="*/ 47 h 69"/>
                        <a:gd name="T20" fmla="*/ 15 w 65"/>
                        <a:gd name="T21" fmla="*/ 62 h 69"/>
                        <a:gd name="T22" fmla="*/ 30 w 65"/>
                        <a:gd name="T23" fmla="*/ 69 h 69"/>
                        <a:gd name="T24" fmla="*/ 46 w 65"/>
                        <a:gd name="T25" fmla="*/ 65 h 69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w 65"/>
                        <a:gd name="T40" fmla="*/ 0 h 69"/>
                        <a:gd name="T41" fmla="*/ 65 w 65"/>
                        <a:gd name="T42" fmla="*/ 69 h 69"/>
                      </a:gdLst>
                      <a:ahLst/>
                      <a:cxnLst>
                        <a:cxn ang="T26">
                          <a:pos x="T0" y="T1"/>
                        </a:cxn>
                        <a:cxn ang="T27">
                          <a:pos x="T2" y="T3"/>
                        </a:cxn>
                        <a:cxn ang="T28">
                          <a:pos x="T4" y="T5"/>
                        </a:cxn>
                        <a:cxn ang="T29">
                          <a:pos x="T6" y="T7"/>
                        </a:cxn>
                        <a:cxn ang="T30">
                          <a:pos x="T8" y="T9"/>
                        </a:cxn>
                        <a:cxn ang="T31">
                          <a:pos x="T10" y="T11"/>
                        </a:cxn>
                        <a:cxn ang="T32">
                          <a:pos x="T12" y="T13"/>
                        </a:cxn>
                        <a:cxn ang="T33">
                          <a:pos x="T14" y="T15"/>
                        </a:cxn>
                        <a:cxn ang="T34">
                          <a:pos x="T16" y="T17"/>
                        </a:cxn>
                        <a:cxn ang="T35">
                          <a:pos x="T18" y="T19"/>
                        </a:cxn>
                        <a:cxn ang="T36">
                          <a:pos x="T20" y="T21"/>
                        </a:cxn>
                        <a:cxn ang="T37">
                          <a:pos x="T22" y="T23"/>
                        </a:cxn>
                        <a:cxn ang="T38">
                          <a:pos x="T24" y="T25"/>
                        </a:cxn>
                      </a:cxnLst>
                      <a:rect l="T39" t="T40" r="T41" b="T42"/>
                      <a:pathLst>
                        <a:path w="65" h="69">
                          <a:moveTo>
                            <a:pt x="46" y="65"/>
                          </a:moveTo>
                          <a:lnTo>
                            <a:pt x="59" y="54"/>
                          </a:lnTo>
                          <a:lnTo>
                            <a:pt x="65" y="39"/>
                          </a:lnTo>
                          <a:lnTo>
                            <a:pt x="61" y="21"/>
                          </a:lnTo>
                          <a:lnTo>
                            <a:pt x="50" y="8"/>
                          </a:lnTo>
                          <a:lnTo>
                            <a:pt x="35" y="0"/>
                          </a:lnTo>
                          <a:lnTo>
                            <a:pt x="19" y="2"/>
                          </a:lnTo>
                          <a:lnTo>
                            <a:pt x="6" y="13"/>
                          </a:lnTo>
                          <a:lnTo>
                            <a:pt x="0" y="30"/>
                          </a:lnTo>
                          <a:lnTo>
                            <a:pt x="4" y="47"/>
                          </a:lnTo>
                          <a:lnTo>
                            <a:pt x="15" y="62"/>
                          </a:lnTo>
                          <a:lnTo>
                            <a:pt x="30" y="69"/>
                          </a:lnTo>
                          <a:lnTo>
                            <a:pt x="46" y="65"/>
                          </a:lnTo>
                        </a:path>
                      </a:pathLst>
                    </a:custGeom>
                    <a:noFill/>
                    <a:ln w="11113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22" name="Line 12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061" y="2192"/>
                      <a:ext cx="11" cy="8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23" name="Freeform 130"/>
                    <p:cNvSpPr>
                      <a:spLocks/>
                    </p:cNvSpPr>
                    <p:nvPr/>
                  </p:nvSpPr>
                  <p:spPr bwMode="auto">
                    <a:xfrm>
                      <a:off x="1108" y="2576"/>
                      <a:ext cx="72" cy="117"/>
                    </a:xfrm>
                    <a:custGeom>
                      <a:avLst/>
                      <a:gdLst>
                        <a:gd name="T0" fmla="*/ 72 w 72"/>
                        <a:gd name="T1" fmla="*/ 117 h 117"/>
                        <a:gd name="T2" fmla="*/ 72 w 72"/>
                        <a:gd name="T3" fmla="*/ 34 h 117"/>
                        <a:gd name="T4" fmla="*/ 0 w 72"/>
                        <a:gd name="T5" fmla="*/ 0 h 117"/>
                        <a:gd name="T6" fmla="*/ 0 w 72"/>
                        <a:gd name="T7" fmla="*/ 84 h 117"/>
                        <a:gd name="T8" fmla="*/ 72 w 72"/>
                        <a:gd name="T9" fmla="*/ 117 h 11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2"/>
                        <a:gd name="T16" fmla="*/ 0 h 117"/>
                        <a:gd name="T17" fmla="*/ 72 w 72"/>
                        <a:gd name="T18" fmla="*/ 117 h 11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2" h="117">
                          <a:moveTo>
                            <a:pt x="72" y="117"/>
                          </a:moveTo>
                          <a:lnTo>
                            <a:pt x="72" y="34"/>
                          </a:lnTo>
                          <a:lnTo>
                            <a:pt x="0" y="0"/>
                          </a:lnTo>
                          <a:lnTo>
                            <a:pt x="0" y="84"/>
                          </a:lnTo>
                          <a:lnTo>
                            <a:pt x="72" y="117"/>
                          </a:lnTo>
                          <a:close/>
                        </a:path>
                      </a:pathLst>
                    </a:custGeom>
                    <a:solidFill>
                      <a:srgbClr val="00B200"/>
                    </a:solidFill>
                    <a:ln w="0">
                      <a:solidFill>
                        <a:srgbClr val="00B2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24" name="Freeform 131"/>
                    <p:cNvSpPr>
                      <a:spLocks/>
                    </p:cNvSpPr>
                    <p:nvPr/>
                  </p:nvSpPr>
                  <p:spPr bwMode="auto">
                    <a:xfrm>
                      <a:off x="1180" y="2576"/>
                      <a:ext cx="70" cy="117"/>
                    </a:xfrm>
                    <a:custGeom>
                      <a:avLst/>
                      <a:gdLst>
                        <a:gd name="T0" fmla="*/ 0 w 70"/>
                        <a:gd name="T1" fmla="*/ 117 h 117"/>
                        <a:gd name="T2" fmla="*/ 0 w 70"/>
                        <a:gd name="T3" fmla="*/ 34 h 117"/>
                        <a:gd name="T4" fmla="*/ 70 w 70"/>
                        <a:gd name="T5" fmla="*/ 0 h 117"/>
                        <a:gd name="T6" fmla="*/ 70 w 70"/>
                        <a:gd name="T7" fmla="*/ 84 h 117"/>
                        <a:gd name="T8" fmla="*/ 0 w 70"/>
                        <a:gd name="T9" fmla="*/ 117 h 11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0"/>
                        <a:gd name="T16" fmla="*/ 0 h 117"/>
                        <a:gd name="T17" fmla="*/ 70 w 70"/>
                        <a:gd name="T18" fmla="*/ 117 h 11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0" h="117">
                          <a:moveTo>
                            <a:pt x="0" y="117"/>
                          </a:moveTo>
                          <a:lnTo>
                            <a:pt x="0" y="34"/>
                          </a:lnTo>
                          <a:lnTo>
                            <a:pt x="70" y="0"/>
                          </a:lnTo>
                          <a:lnTo>
                            <a:pt x="70" y="84"/>
                          </a:lnTo>
                          <a:lnTo>
                            <a:pt x="0" y="11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25" name="Line 132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250" y="2552"/>
                      <a:ext cx="43" cy="24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26" name="Freeform 133"/>
                    <p:cNvSpPr>
                      <a:spLocks/>
                    </p:cNvSpPr>
                    <p:nvPr/>
                  </p:nvSpPr>
                  <p:spPr bwMode="auto">
                    <a:xfrm>
                      <a:off x="1271" y="2285"/>
                      <a:ext cx="1075" cy="471"/>
                    </a:xfrm>
                    <a:custGeom>
                      <a:avLst/>
                      <a:gdLst>
                        <a:gd name="T0" fmla="*/ 1075 w 1075"/>
                        <a:gd name="T1" fmla="*/ 402 h 471"/>
                        <a:gd name="T2" fmla="*/ 981 w 1075"/>
                        <a:gd name="T3" fmla="*/ 295 h 471"/>
                        <a:gd name="T4" fmla="*/ 977 w 1075"/>
                        <a:gd name="T5" fmla="*/ 297 h 471"/>
                        <a:gd name="T6" fmla="*/ 966 w 1075"/>
                        <a:gd name="T7" fmla="*/ 304 h 471"/>
                        <a:gd name="T8" fmla="*/ 949 w 1075"/>
                        <a:gd name="T9" fmla="*/ 315 h 471"/>
                        <a:gd name="T10" fmla="*/ 925 w 1075"/>
                        <a:gd name="T11" fmla="*/ 330 h 471"/>
                        <a:gd name="T12" fmla="*/ 897 w 1075"/>
                        <a:gd name="T13" fmla="*/ 347 h 471"/>
                        <a:gd name="T14" fmla="*/ 866 w 1075"/>
                        <a:gd name="T15" fmla="*/ 365 h 471"/>
                        <a:gd name="T16" fmla="*/ 829 w 1075"/>
                        <a:gd name="T17" fmla="*/ 384 h 471"/>
                        <a:gd name="T18" fmla="*/ 790 w 1075"/>
                        <a:gd name="T19" fmla="*/ 402 h 471"/>
                        <a:gd name="T20" fmla="*/ 749 w 1075"/>
                        <a:gd name="T21" fmla="*/ 419 h 471"/>
                        <a:gd name="T22" fmla="*/ 708 w 1075"/>
                        <a:gd name="T23" fmla="*/ 436 h 471"/>
                        <a:gd name="T24" fmla="*/ 665 w 1075"/>
                        <a:gd name="T25" fmla="*/ 449 h 471"/>
                        <a:gd name="T26" fmla="*/ 662 w 1075"/>
                        <a:gd name="T27" fmla="*/ 451 h 471"/>
                        <a:gd name="T28" fmla="*/ 653 w 1075"/>
                        <a:gd name="T29" fmla="*/ 453 h 471"/>
                        <a:gd name="T30" fmla="*/ 638 w 1075"/>
                        <a:gd name="T31" fmla="*/ 456 h 471"/>
                        <a:gd name="T32" fmla="*/ 615 w 1075"/>
                        <a:gd name="T33" fmla="*/ 462 h 471"/>
                        <a:gd name="T34" fmla="*/ 586 w 1075"/>
                        <a:gd name="T35" fmla="*/ 466 h 471"/>
                        <a:gd name="T36" fmla="*/ 549 w 1075"/>
                        <a:gd name="T37" fmla="*/ 469 h 471"/>
                        <a:gd name="T38" fmla="*/ 502 w 1075"/>
                        <a:gd name="T39" fmla="*/ 471 h 471"/>
                        <a:gd name="T40" fmla="*/ 447 w 1075"/>
                        <a:gd name="T41" fmla="*/ 471 h 471"/>
                        <a:gd name="T42" fmla="*/ 380 w 1075"/>
                        <a:gd name="T43" fmla="*/ 469 h 471"/>
                        <a:gd name="T44" fmla="*/ 304 w 1075"/>
                        <a:gd name="T45" fmla="*/ 464 h 471"/>
                        <a:gd name="T46" fmla="*/ 298 w 1075"/>
                        <a:gd name="T47" fmla="*/ 462 h 471"/>
                        <a:gd name="T48" fmla="*/ 280 w 1075"/>
                        <a:gd name="T49" fmla="*/ 460 h 471"/>
                        <a:gd name="T50" fmla="*/ 254 w 1075"/>
                        <a:gd name="T51" fmla="*/ 454 h 471"/>
                        <a:gd name="T52" fmla="*/ 222 w 1075"/>
                        <a:gd name="T53" fmla="*/ 445 h 471"/>
                        <a:gd name="T54" fmla="*/ 185 w 1075"/>
                        <a:gd name="T55" fmla="*/ 434 h 471"/>
                        <a:gd name="T56" fmla="*/ 146 w 1075"/>
                        <a:gd name="T57" fmla="*/ 417 h 471"/>
                        <a:gd name="T58" fmla="*/ 107 w 1075"/>
                        <a:gd name="T59" fmla="*/ 395 h 471"/>
                        <a:gd name="T60" fmla="*/ 70 w 1075"/>
                        <a:gd name="T61" fmla="*/ 367 h 471"/>
                        <a:gd name="T62" fmla="*/ 39 w 1075"/>
                        <a:gd name="T63" fmla="*/ 332 h 471"/>
                        <a:gd name="T64" fmla="*/ 37 w 1075"/>
                        <a:gd name="T65" fmla="*/ 330 h 471"/>
                        <a:gd name="T66" fmla="*/ 31 w 1075"/>
                        <a:gd name="T67" fmla="*/ 321 h 471"/>
                        <a:gd name="T68" fmla="*/ 22 w 1075"/>
                        <a:gd name="T69" fmla="*/ 308 h 471"/>
                        <a:gd name="T70" fmla="*/ 15 w 1075"/>
                        <a:gd name="T71" fmla="*/ 291 h 471"/>
                        <a:gd name="T72" fmla="*/ 5 w 1075"/>
                        <a:gd name="T73" fmla="*/ 269 h 471"/>
                        <a:gd name="T74" fmla="*/ 2 w 1075"/>
                        <a:gd name="T75" fmla="*/ 243 h 471"/>
                        <a:gd name="T76" fmla="*/ 0 w 1075"/>
                        <a:gd name="T77" fmla="*/ 215 h 471"/>
                        <a:gd name="T78" fmla="*/ 4 w 1075"/>
                        <a:gd name="T79" fmla="*/ 186 h 471"/>
                        <a:gd name="T80" fmla="*/ 16 w 1075"/>
                        <a:gd name="T81" fmla="*/ 152 h 471"/>
                        <a:gd name="T82" fmla="*/ 37 w 1075"/>
                        <a:gd name="T83" fmla="*/ 119 h 471"/>
                        <a:gd name="T84" fmla="*/ 68 w 1075"/>
                        <a:gd name="T85" fmla="*/ 84 h 471"/>
                        <a:gd name="T86" fmla="*/ 70 w 1075"/>
                        <a:gd name="T87" fmla="*/ 82 h 471"/>
                        <a:gd name="T88" fmla="*/ 80 w 1075"/>
                        <a:gd name="T89" fmla="*/ 72 h 471"/>
                        <a:gd name="T90" fmla="*/ 93 w 1075"/>
                        <a:gd name="T91" fmla="*/ 59 h 471"/>
                        <a:gd name="T92" fmla="*/ 115 w 1075"/>
                        <a:gd name="T93" fmla="*/ 43 h 471"/>
                        <a:gd name="T94" fmla="*/ 144 w 1075"/>
                        <a:gd name="T95" fmla="*/ 22 h 471"/>
                        <a:gd name="T96" fmla="*/ 182 w 1075"/>
                        <a:gd name="T97" fmla="*/ 0 h 471"/>
                        <a:gd name="T98" fmla="*/ 322 w 1075"/>
                        <a:gd name="T99" fmla="*/ 85 h 471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w 1075"/>
                        <a:gd name="T151" fmla="*/ 0 h 471"/>
                        <a:gd name="T152" fmla="*/ 1075 w 1075"/>
                        <a:gd name="T153" fmla="*/ 471 h 471"/>
                      </a:gdLst>
                      <a:ahLst/>
                      <a:cxnLst>
                        <a:cxn ang="T100">
                          <a:pos x="T0" y="T1"/>
                        </a:cxn>
                        <a:cxn ang="T101">
                          <a:pos x="T2" y="T3"/>
                        </a:cxn>
                        <a:cxn ang="T102">
                          <a:pos x="T4" y="T5"/>
                        </a:cxn>
                        <a:cxn ang="T103">
                          <a:pos x="T6" y="T7"/>
                        </a:cxn>
                        <a:cxn ang="T104">
                          <a:pos x="T8" y="T9"/>
                        </a:cxn>
                        <a:cxn ang="T105">
                          <a:pos x="T10" y="T11"/>
                        </a:cxn>
                        <a:cxn ang="T106">
                          <a:pos x="T12" y="T13"/>
                        </a:cxn>
                        <a:cxn ang="T107">
                          <a:pos x="T14" y="T15"/>
                        </a:cxn>
                        <a:cxn ang="T108">
                          <a:pos x="T16" y="T17"/>
                        </a:cxn>
                        <a:cxn ang="T109">
                          <a:pos x="T18" y="T19"/>
                        </a:cxn>
                        <a:cxn ang="T110">
                          <a:pos x="T20" y="T21"/>
                        </a:cxn>
                        <a:cxn ang="T111">
                          <a:pos x="T22" y="T23"/>
                        </a:cxn>
                        <a:cxn ang="T112">
                          <a:pos x="T24" y="T25"/>
                        </a:cxn>
                        <a:cxn ang="T113">
                          <a:pos x="T26" y="T27"/>
                        </a:cxn>
                        <a:cxn ang="T114">
                          <a:pos x="T28" y="T29"/>
                        </a:cxn>
                        <a:cxn ang="T115">
                          <a:pos x="T30" y="T31"/>
                        </a:cxn>
                        <a:cxn ang="T116">
                          <a:pos x="T32" y="T33"/>
                        </a:cxn>
                        <a:cxn ang="T117">
                          <a:pos x="T34" y="T35"/>
                        </a:cxn>
                        <a:cxn ang="T118">
                          <a:pos x="T36" y="T37"/>
                        </a:cxn>
                        <a:cxn ang="T119">
                          <a:pos x="T38" y="T39"/>
                        </a:cxn>
                        <a:cxn ang="T120">
                          <a:pos x="T40" y="T41"/>
                        </a:cxn>
                        <a:cxn ang="T121">
                          <a:pos x="T42" y="T43"/>
                        </a:cxn>
                        <a:cxn ang="T122">
                          <a:pos x="T44" y="T45"/>
                        </a:cxn>
                        <a:cxn ang="T123">
                          <a:pos x="T46" y="T47"/>
                        </a:cxn>
                        <a:cxn ang="T124">
                          <a:pos x="T48" y="T49"/>
                        </a:cxn>
                        <a:cxn ang="T125">
                          <a:pos x="T50" y="T51"/>
                        </a:cxn>
                        <a:cxn ang="T126">
                          <a:pos x="T52" y="T53"/>
                        </a:cxn>
                        <a:cxn ang="T127">
                          <a:pos x="T54" y="T55"/>
                        </a:cxn>
                        <a:cxn ang="T128">
                          <a:pos x="T56" y="T57"/>
                        </a:cxn>
                        <a:cxn ang="T129">
                          <a:pos x="T58" y="T59"/>
                        </a:cxn>
                        <a:cxn ang="T130">
                          <a:pos x="T60" y="T61"/>
                        </a:cxn>
                        <a:cxn ang="T131">
                          <a:pos x="T62" y="T63"/>
                        </a:cxn>
                        <a:cxn ang="T132">
                          <a:pos x="T64" y="T65"/>
                        </a:cxn>
                        <a:cxn ang="T133">
                          <a:pos x="T66" y="T67"/>
                        </a:cxn>
                        <a:cxn ang="T134">
                          <a:pos x="T68" y="T69"/>
                        </a:cxn>
                        <a:cxn ang="T135">
                          <a:pos x="T70" y="T71"/>
                        </a:cxn>
                        <a:cxn ang="T136">
                          <a:pos x="T72" y="T73"/>
                        </a:cxn>
                        <a:cxn ang="T137">
                          <a:pos x="T74" y="T75"/>
                        </a:cxn>
                        <a:cxn ang="T138">
                          <a:pos x="T76" y="T77"/>
                        </a:cxn>
                        <a:cxn ang="T139">
                          <a:pos x="T78" y="T79"/>
                        </a:cxn>
                        <a:cxn ang="T140">
                          <a:pos x="T80" y="T81"/>
                        </a:cxn>
                        <a:cxn ang="T141">
                          <a:pos x="T82" y="T83"/>
                        </a:cxn>
                        <a:cxn ang="T142">
                          <a:pos x="T84" y="T85"/>
                        </a:cxn>
                        <a:cxn ang="T143">
                          <a:pos x="T86" y="T87"/>
                        </a:cxn>
                        <a:cxn ang="T144">
                          <a:pos x="T88" y="T89"/>
                        </a:cxn>
                        <a:cxn ang="T145">
                          <a:pos x="T90" y="T91"/>
                        </a:cxn>
                        <a:cxn ang="T146">
                          <a:pos x="T92" y="T93"/>
                        </a:cxn>
                        <a:cxn ang="T147">
                          <a:pos x="T94" y="T95"/>
                        </a:cxn>
                        <a:cxn ang="T148">
                          <a:pos x="T96" y="T97"/>
                        </a:cxn>
                        <a:cxn ang="T149">
                          <a:pos x="T98" y="T99"/>
                        </a:cxn>
                      </a:cxnLst>
                      <a:rect l="T150" t="T151" r="T152" b="T153"/>
                      <a:pathLst>
                        <a:path w="1075" h="471">
                          <a:moveTo>
                            <a:pt x="1075" y="402"/>
                          </a:moveTo>
                          <a:lnTo>
                            <a:pt x="981" y="295"/>
                          </a:lnTo>
                          <a:lnTo>
                            <a:pt x="977" y="297"/>
                          </a:lnTo>
                          <a:lnTo>
                            <a:pt x="966" y="304"/>
                          </a:lnTo>
                          <a:lnTo>
                            <a:pt x="949" y="315"/>
                          </a:lnTo>
                          <a:lnTo>
                            <a:pt x="925" y="330"/>
                          </a:lnTo>
                          <a:lnTo>
                            <a:pt x="897" y="347"/>
                          </a:lnTo>
                          <a:lnTo>
                            <a:pt x="866" y="365"/>
                          </a:lnTo>
                          <a:lnTo>
                            <a:pt x="829" y="384"/>
                          </a:lnTo>
                          <a:lnTo>
                            <a:pt x="790" y="402"/>
                          </a:lnTo>
                          <a:lnTo>
                            <a:pt x="749" y="419"/>
                          </a:lnTo>
                          <a:lnTo>
                            <a:pt x="708" y="436"/>
                          </a:lnTo>
                          <a:lnTo>
                            <a:pt x="665" y="449"/>
                          </a:lnTo>
                          <a:lnTo>
                            <a:pt x="662" y="451"/>
                          </a:lnTo>
                          <a:lnTo>
                            <a:pt x="653" y="453"/>
                          </a:lnTo>
                          <a:lnTo>
                            <a:pt x="638" y="456"/>
                          </a:lnTo>
                          <a:lnTo>
                            <a:pt x="615" y="462"/>
                          </a:lnTo>
                          <a:lnTo>
                            <a:pt x="586" y="466"/>
                          </a:lnTo>
                          <a:lnTo>
                            <a:pt x="549" y="469"/>
                          </a:lnTo>
                          <a:lnTo>
                            <a:pt x="502" y="471"/>
                          </a:lnTo>
                          <a:lnTo>
                            <a:pt x="447" y="471"/>
                          </a:lnTo>
                          <a:lnTo>
                            <a:pt x="380" y="469"/>
                          </a:lnTo>
                          <a:lnTo>
                            <a:pt x="304" y="464"/>
                          </a:lnTo>
                          <a:lnTo>
                            <a:pt x="298" y="462"/>
                          </a:lnTo>
                          <a:lnTo>
                            <a:pt x="280" y="460"/>
                          </a:lnTo>
                          <a:lnTo>
                            <a:pt x="254" y="454"/>
                          </a:lnTo>
                          <a:lnTo>
                            <a:pt x="222" y="445"/>
                          </a:lnTo>
                          <a:lnTo>
                            <a:pt x="185" y="434"/>
                          </a:lnTo>
                          <a:lnTo>
                            <a:pt x="146" y="417"/>
                          </a:lnTo>
                          <a:lnTo>
                            <a:pt x="107" y="395"/>
                          </a:lnTo>
                          <a:lnTo>
                            <a:pt x="70" y="367"/>
                          </a:lnTo>
                          <a:lnTo>
                            <a:pt x="39" y="332"/>
                          </a:lnTo>
                          <a:lnTo>
                            <a:pt x="37" y="330"/>
                          </a:lnTo>
                          <a:lnTo>
                            <a:pt x="31" y="321"/>
                          </a:lnTo>
                          <a:lnTo>
                            <a:pt x="22" y="308"/>
                          </a:lnTo>
                          <a:lnTo>
                            <a:pt x="15" y="291"/>
                          </a:lnTo>
                          <a:lnTo>
                            <a:pt x="5" y="269"/>
                          </a:lnTo>
                          <a:lnTo>
                            <a:pt x="2" y="243"/>
                          </a:lnTo>
                          <a:lnTo>
                            <a:pt x="0" y="215"/>
                          </a:lnTo>
                          <a:lnTo>
                            <a:pt x="4" y="186"/>
                          </a:lnTo>
                          <a:lnTo>
                            <a:pt x="16" y="152"/>
                          </a:lnTo>
                          <a:lnTo>
                            <a:pt x="37" y="119"/>
                          </a:lnTo>
                          <a:lnTo>
                            <a:pt x="68" y="84"/>
                          </a:lnTo>
                          <a:lnTo>
                            <a:pt x="70" y="82"/>
                          </a:lnTo>
                          <a:lnTo>
                            <a:pt x="80" y="72"/>
                          </a:lnTo>
                          <a:lnTo>
                            <a:pt x="93" y="59"/>
                          </a:lnTo>
                          <a:lnTo>
                            <a:pt x="115" y="43"/>
                          </a:lnTo>
                          <a:lnTo>
                            <a:pt x="144" y="22"/>
                          </a:lnTo>
                          <a:lnTo>
                            <a:pt x="182" y="0"/>
                          </a:lnTo>
                          <a:lnTo>
                            <a:pt x="322" y="85"/>
                          </a:lnTo>
                        </a:path>
                      </a:pathLst>
                    </a:cu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27" name="Freeform 134"/>
                    <p:cNvSpPr>
                      <a:spLocks/>
                    </p:cNvSpPr>
                    <p:nvPr/>
                  </p:nvSpPr>
                  <p:spPr bwMode="auto">
                    <a:xfrm>
                      <a:off x="1260" y="2354"/>
                      <a:ext cx="1075" cy="469"/>
                    </a:xfrm>
                    <a:custGeom>
                      <a:avLst/>
                      <a:gdLst>
                        <a:gd name="T0" fmla="*/ 1075 w 1075"/>
                        <a:gd name="T1" fmla="*/ 354 h 469"/>
                        <a:gd name="T2" fmla="*/ 981 w 1075"/>
                        <a:gd name="T3" fmla="*/ 293 h 469"/>
                        <a:gd name="T4" fmla="*/ 977 w 1075"/>
                        <a:gd name="T5" fmla="*/ 295 h 469"/>
                        <a:gd name="T6" fmla="*/ 966 w 1075"/>
                        <a:gd name="T7" fmla="*/ 303 h 469"/>
                        <a:gd name="T8" fmla="*/ 949 w 1075"/>
                        <a:gd name="T9" fmla="*/ 314 h 469"/>
                        <a:gd name="T10" fmla="*/ 925 w 1075"/>
                        <a:gd name="T11" fmla="*/ 328 h 469"/>
                        <a:gd name="T12" fmla="*/ 897 w 1075"/>
                        <a:gd name="T13" fmla="*/ 345 h 469"/>
                        <a:gd name="T14" fmla="*/ 866 w 1075"/>
                        <a:gd name="T15" fmla="*/ 364 h 469"/>
                        <a:gd name="T16" fmla="*/ 829 w 1075"/>
                        <a:gd name="T17" fmla="*/ 382 h 469"/>
                        <a:gd name="T18" fmla="*/ 790 w 1075"/>
                        <a:gd name="T19" fmla="*/ 401 h 469"/>
                        <a:gd name="T20" fmla="*/ 749 w 1075"/>
                        <a:gd name="T21" fmla="*/ 419 h 469"/>
                        <a:gd name="T22" fmla="*/ 708 w 1075"/>
                        <a:gd name="T23" fmla="*/ 434 h 469"/>
                        <a:gd name="T24" fmla="*/ 665 w 1075"/>
                        <a:gd name="T25" fmla="*/ 447 h 469"/>
                        <a:gd name="T26" fmla="*/ 662 w 1075"/>
                        <a:gd name="T27" fmla="*/ 449 h 469"/>
                        <a:gd name="T28" fmla="*/ 653 w 1075"/>
                        <a:gd name="T29" fmla="*/ 451 h 469"/>
                        <a:gd name="T30" fmla="*/ 638 w 1075"/>
                        <a:gd name="T31" fmla="*/ 456 h 469"/>
                        <a:gd name="T32" fmla="*/ 615 w 1075"/>
                        <a:gd name="T33" fmla="*/ 460 h 469"/>
                        <a:gd name="T34" fmla="*/ 586 w 1075"/>
                        <a:gd name="T35" fmla="*/ 464 h 469"/>
                        <a:gd name="T36" fmla="*/ 549 w 1075"/>
                        <a:gd name="T37" fmla="*/ 468 h 469"/>
                        <a:gd name="T38" fmla="*/ 502 w 1075"/>
                        <a:gd name="T39" fmla="*/ 469 h 469"/>
                        <a:gd name="T40" fmla="*/ 447 w 1075"/>
                        <a:gd name="T41" fmla="*/ 469 h 469"/>
                        <a:gd name="T42" fmla="*/ 380 w 1075"/>
                        <a:gd name="T43" fmla="*/ 468 h 469"/>
                        <a:gd name="T44" fmla="*/ 304 w 1075"/>
                        <a:gd name="T45" fmla="*/ 462 h 469"/>
                        <a:gd name="T46" fmla="*/ 298 w 1075"/>
                        <a:gd name="T47" fmla="*/ 462 h 469"/>
                        <a:gd name="T48" fmla="*/ 280 w 1075"/>
                        <a:gd name="T49" fmla="*/ 458 h 469"/>
                        <a:gd name="T50" fmla="*/ 254 w 1075"/>
                        <a:gd name="T51" fmla="*/ 453 h 469"/>
                        <a:gd name="T52" fmla="*/ 222 w 1075"/>
                        <a:gd name="T53" fmla="*/ 445 h 469"/>
                        <a:gd name="T54" fmla="*/ 185 w 1075"/>
                        <a:gd name="T55" fmla="*/ 432 h 469"/>
                        <a:gd name="T56" fmla="*/ 146 w 1075"/>
                        <a:gd name="T57" fmla="*/ 416 h 469"/>
                        <a:gd name="T58" fmla="*/ 107 w 1075"/>
                        <a:gd name="T59" fmla="*/ 393 h 469"/>
                        <a:gd name="T60" fmla="*/ 70 w 1075"/>
                        <a:gd name="T61" fmla="*/ 366 h 469"/>
                        <a:gd name="T62" fmla="*/ 39 w 1075"/>
                        <a:gd name="T63" fmla="*/ 332 h 469"/>
                        <a:gd name="T64" fmla="*/ 37 w 1075"/>
                        <a:gd name="T65" fmla="*/ 328 h 469"/>
                        <a:gd name="T66" fmla="*/ 31 w 1075"/>
                        <a:gd name="T67" fmla="*/ 321 h 469"/>
                        <a:gd name="T68" fmla="*/ 22 w 1075"/>
                        <a:gd name="T69" fmla="*/ 306 h 469"/>
                        <a:gd name="T70" fmla="*/ 15 w 1075"/>
                        <a:gd name="T71" fmla="*/ 290 h 469"/>
                        <a:gd name="T72" fmla="*/ 5 w 1075"/>
                        <a:gd name="T73" fmla="*/ 267 h 469"/>
                        <a:gd name="T74" fmla="*/ 2 w 1075"/>
                        <a:gd name="T75" fmla="*/ 243 h 469"/>
                        <a:gd name="T76" fmla="*/ 0 w 1075"/>
                        <a:gd name="T77" fmla="*/ 215 h 469"/>
                        <a:gd name="T78" fmla="*/ 4 w 1075"/>
                        <a:gd name="T79" fmla="*/ 184 h 469"/>
                        <a:gd name="T80" fmla="*/ 16 w 1075"/>
                        <a:gd name="T81" fmla="*/ 152 h 469"/>
                        <a:gd name="T82" fmla="*/ 37 w 1075"/>
                        <a:gd name="T83" fmla="*/ 117 h 469"/>
                        <a:gd name="T84" fmla="*/ 68 w 1075"/>
                        <a:gd name="T85" fmla="*/ 84 h 469"/>
                        <a:gd name="T86" fmla="*/ 70 w 1075"/>
                        <a:gd name="T87" fmla="*/ 80 h 469"/>
                        <a:gd name="T88" fmla="*/ 80 w 1075"/>
                        <a:gd name="T89" fmla="*/ 73 h 469"/>
                        <a:gd name="T90" fmla="*/ 93 w 1075"/>
                        <a:gd name="T91" fmla="*/ 60 h 469"/>
                        <a:gd name="T92" fmla="*/ 115 w 1075"/>
                        <a:gd name="T93" fmla="*/ 41 h 469"/>
                        <a:gd name="T94" fmla="*/ 144 w 1075"/>
                        <a:gd name="T95" fmla="*/ 23 h 469"/>
                        <a:gd name="T96" fmla="*/ 182 w 1075"/>
                        <a:gd name="T97" fmla="*/ 0 h 469"/>
                        <a:gd name="T98" fmla="*/ 315 w 1075"/>
                        <a:gd name="T99" fmla="*/ 37 h 469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w 1075"/>
                        <a:gd name="T151" fmla="*/ 0 h 469"/>
                        <a:gd name="T152" fmla="*/ 1075 w 1075"/>
                        <a:gd name="T153" fmla="*/ 469 h 469"/>
                      </a:gdLst>
                      <a:ahLst/>
                      <a:cxnLst>
                        <a:cxn ang="T100">
                          <a:pos x="T0" y="T1"/>
                        </a:cxn>
                        <a:cxn ang="T101">
                          <a:pos x="T2" y="T3"/>
                        </a:cxn>
                        <a:cxn ang="T102">
                          <a:pos x="T4" y="T5"/>
                        </a:cxn>
                        <a:cxn ang="T103">
                          <a:pos x="T6" y="T7"/>
                        </a:cxn>
                        <a:cxn ang="T104">
                          <a:pos x="T8" y="T9"/>
                        </a:cxn>
                        <a:cxn ang="T105">
                          <a:pos x="T10" y="T11"/>
                        </a:cxn>
                        <a:cxn ang="T106">
                          <a:pos x="T12" y="T13"/>
                        </a:cxn>
                        <a:cxn ang="T107">
                          <a:pos x="T14" y="T15"/>
                        </a:cxn>
                        <a:cxn ang="T108">
                          <a:pos x="T16" y="T17"/>
                        </a:cxn>
                        <a:cxn ang="T109">
                          <a:pos x="T18" y="T19"/>
                        </a:cxn>
                        <a:cxn ang="T110">
                          <a:pos x="T20" y="T21"/>
                        </a:cxn>
                        <a:cxn ang="T111">
                          <a:pos x="T22" y="T23"/>
                        </a:cxn>
                        <a:cxn ang="T112">
                          <a:pos x="T24" y="T25"/>
                        </a:cxn>
                        <a:cxn ang="T113">
                          <a:pos x="T26" y="T27"/>
                        </a:cxn>
                        <a:cxn ang="T114">
                          <a:pos x="T28" y="T29"/>
                        </a:cxn>
                        <a:cxn ang="T115">
                          <a:pos x="T30" y="T31"/>
                        </a:cxn>
                        <a:cxn ang="T116">
                          <a:pos x="T32" y="T33"/>
                        </a:cxn>
                        <a:cxn ang="T117">
                          <a:pos x="T34" y="T35"/>
                        </a:cxn>
                        <a:cxn ang="T118">
                          <a:pos x="T36" y="T37"/>
                        </a:cxn>
                        <a:cxn ang="T119">
                          <a:pos x="T38" y="T39"/>
                        </a:cxn>
                        <a:cxn ang="T120">
                          <a:pos x="T40" y="T41"/>
                        </a:cxn>
                        <a:cxn ang="T121">
                          <a:pos x="T42" y="T43"/>
                        </a:cxn>
                        <a:cxn ang="T122">
                          <a:pos x="T44" y="T45"/>
                        </a:cxn>
                        <a:cxn ang="T123">
                          <a:pos x="T46" y="T47"/>
                        </a:cxn>
                        <a:cxn ang="T124">
                          <a:pos x="T48" y="T49"/>
                        </a:cxn>
                        <a:cxn ang="T125">
                          <a:pos x="T50" y="T51"/>
                        </a:cxn>
                        <a:cxn ang="T126">
                          <a:pos x="T52" y="T53"/>
                        </a:cxn>
                        <a:cxn ang="T127">
                          <a:pos x="T54" y="T55"/>
                        </a:cxn>
                        <a:cxn ang="T128">
                          <a:pos x="T56" y="T57"/>
                        </a:cxn>
                        <a:cxn ang="T129">
                          <a:pos x="T58" y="T59"/>
                        </a:cxn>
                        <a:cxn ang="T130">
                          <a:pos x="T60" y="T61"/>
                        </a:cxn>
                        <a:cxn ang="T131">
                          <a:pos x="T62" y="T63"/>
                        </a:cxn>
                        <a:cxn ang="T132">
                          <a:pos x="T64" y="T65"/>
                        </a:cxn>
                        <a:cxn ang="T133">
                          <a:pos x="T66" y="T67"/>
                        </a:cxn>
                        <a:cxn ang="T134">
                          <a:pos x="T68" y="T69"/>
                        </a:cxn>
                        <a:cxn ang="T135">
                          <a:pos x="T70" y="T71"/>
                        </a:cxn>
                        <a:cxn ang="T136">
                          <a:pos x="T72" y="T73"/>
                        </a:cxn>
                        <a:cxn ang="T137">
                          <a:pos x="T74" y="T75"/>
                        </a:cxn>
                        <a:cxn ang="T138">
                          <a:pos x="T76" y="T77"/>
                        </a:cxn>
                        <a:cxn ang="T139">
                          <a:pos x="T78" y="T79"/>
                        </a:cxn>
                        <a:cxn ang="T140">
                          <a:pos x="T80" y="T81"/>
                        </a:cxn>
                        <a:cxn ang="T141">
                          <a:pos x="T82" y="T83"/>
                        </a:cxn>
                        <a:cxn ang="T142">
                          <a:pos x="T84" y="T85"/>
                        </a:cxn>
                        <a:cxn ang="T143">
                          <a:pos x="T86" y="T87"/>
                        </a:cxn>
                        <a:cxn ang="T144">
                          <a:pos x="T88" y="T89"/>
                        </a:cxn>
                        <a:cxn ang="T145">
                          <a:pos x="T90" y="T91"/>
                        </a:cxn>
                        <a:cxn ang="T146">
                          <a:pos x="T92" y="T93"/>
                        </a:cxn>
                        <a:cxn ang="T147">
                          <a:pos x="T94" y="T95"/>
                        </a:cxn>
                        <a:cxn ang="T148">
                          <a:pos x="T96" y="T97"/>
                        </a:cxn>
                        <a:cxn ang="T149">
                          <a:pos x="T98" y="T99"/>
                        </a:cxn>
                      </a:cxnLst>
                      <a:rect l="T150" t="T151" r="T152" b="T153"/>
                      <a:pathLst>
                        <a:path w="1075" h="469">
                          <a:moveTo>
                            <a:pt x="1075" y="354"/>
                          </a:moveTo>
                          <a:lnTo>
                            <a:pt x="981" y="293"/>
                          </a:lnTo>
                          <a:lnTo>
                            <a:pt x="977" y="295"/>
                          </a:lnTo>
                          <a:lnTo>
                            <a:pt x="966" y="303"/>
                          </a:lnTo>
                          <a:lnTo>
                            <a:pt x="949" y="314"/>
                          </a:lnTo>
                          <a:lnTo>
                            <a:pt x="925" y="328"/>
                          </a:lnTo>
                          <a:lnTo>
                            <a:pt x="897" y="345"/>
                          </a:lnTo>
                          <a:lnTo>
                            <a:pt x="866" y="364"/>
                          </a:lnTo>
                          <a:lnTo>
                            <a:pt x="829" y="382"/>
                          </a:lnTo>
                          <a:lnTo>
                            <a:pt x="790" y="401"/>
                          </a:lnTo>
                          <a:lnTo>
                            <a:pt x="749" y="419"/>
                          </a:lnTo>
                          <a:lnTo>
                            <a:pt x="708" y="434"/>
                          </a:lnTo>
                          <a:lnTo>
                            <a:pt x="665" y="447"/>
                          </a:lnTo>
                          <a:lnTo>
                            <a:pt x="662" y="449"/>
                          </a:lnTo>
                          <a:lnTo>
                            <a:pt x="653" y="451"/>
                          </a:lnTo>
                          <a:lnTo>
                            <a:pt x="638" y="456"/>
                          </a:lnTo>
                          <a:lnTo>
                            <a:pt x="615" y="460"/>
                          </a:lnTo>
                          <a:lnTo>
                            <a:pt x="586" y="464"/>
                          </a:lnTo>
                          <a:lnTo>
                            <a:pt x="549" y="468"/>
                          </a:lnTo>
                          <a:lnTo>
                            <a:pt x="502" y="469"/>
                          </a:lnTo>
                          <a:lnTo>
                            <a:pt x="447" y="469"/>
                          </a:lnTo>
                          <a:lnTo>
                            <a:pt x="380" y="468"/>
                          </a:lnTo>
                          <a:lnTo>
                            <a:pt x="304" y="462"/>
                          </a:lnTo>
                          <a:lnTo>
                            <a:pt x="298" y="462"/>
                          </a:lnTo>
                          <a:lnTo>
                            <a:pt x="280" y="458"/>
                          </a:lnTo>
                          <a:lnTo>
                            <a:pt x="254" y="453"/>
                          </a:lnTo>
                          <a:lnTo>
                            <a:pt x="222" y="445"/>
                          </a:lnTo>
                          <a:lnTo>
                            <a:pt x="185" y="432"/>
                          </a:lnTo>
                          <a:lnTo>
                            <a:pt x="146" y="416"/>
                          </a:lnTo>
                          <a:lnTo>
                            <a:pt x="107" y="393"/>
                          </a:lnTo>
                          <a:lnTo>
                            <a:pt x="70" y="366"/>
                          </a:lnTo>
                          <a:lnTo>
                            <a:pt x="39" y="332"/>
                          </a:lnTo>
                          <a:lnTo>
                            <a:pt x="37" y="328"/>
                          </a:lnTo>
                          <a:lnTo>
                            <a:pt x="31" y="321"/>
                          </a:lnTo>
                          <a:lnTo>
                            <a:pt x="22" y="306"/>
                          </a:lnTo>
                          <a:lnTo>
                            <a:pt x="15" y="290"/>
                          </a:lnTo>
                          <a:lnTo>
                            <a:pt x="5" y="267"/>
                          </a:lnTo>
                          <a:lnTo>
                            <a:pt x="2" y="243"/>
                          </a:lnTo>
                          <a:lnTo>
                            <a:pt x="0" y="215"/>
                          </a:lnTo>
                          <a:lnTo>
                            <a:pt x="4" y="184"/>
                          </a:lnTo>
                          <a:lnTo>
                            <a:pt x="16" y="152"/>
                          </a:lnTo>
                          <a:lnTo>
                            <a:pt x="37" y="117"/>
                          </a:lnTo>
                          <a:lnTo>
                            <a:pt x="68" y="84"/>
                          </a:lnTo>
                          <a:lnTo>
                            <a:pt x="70" y="80"/>
                          </a:lnTo>
                          <a:lnTo>
                            <a:pt x="80" y="73"/>
                          </a:lnTo>
                          <a:lnTo>
                            <a:pt x="93" y="60"/>
                          </a:lnTo>
                          <a:lnTo>
                            <a:pt x="115" y="41"/>
                          </a:lnTo>
                          <a:lnTo>
                            <a:pt x="144" y="23"/>
                          </a:lnTo>
                          <a:lnTo>
                            <a:pt x="182" y="0"/>
                          </a:lnTo>
                          <a:lnTo>
                            <a:pt x="315" y="37"/>
                          </a:lnTo>
                        </a:path>
                      </a:pathLst>
                    </a:cu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28" name="Freeform 136"/>
                    <p:cNvSpPr>
                      <a:spLocks/>
                    </p:cNvSpPr>
                    <p:nvPr/>
                  </p:nvSpPr>
                  <p:spPr bwMode="auto">
                    <a:xfrm>
                      <a:off x="2100" y="2572"/>
                      <a:ext cx="44" cy="58"/>
                    </a:xfrm>
                    <a:custGeom>
                      <a:avLst/>
                      <a:gdLst>
                        <a:gd name="T0" fmla="*/ 44 w 44"/>
                        <a:gd name="T1" fmla="*/ 0 h 58"/>
                        <a:gd name="T2" fmla="*/ 0 w 44"/>
                        <a:gd name="T3" fmla="*/ 25 h 58"/>
                        <a:gd name="T4" fmla="*/ 0 w 44"/>
                        <a:gd name="T5" fmla="*/ 58 h 58"/>
                        <a:gd name="T6" fmla="*/ 44 w 44"/>
                        <a:gd name="T7" fmla="*/ 34 h 58"/>
                        <a:gd name="T8" fmla="*/ 44 w 44"/>
                        <a:gd name="T9" fmla="*/ 0 h 58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44"/>
                        <a:gd name="T16" fmla="*/ 0 h 58"/>
                        <a:gd name="T17" fmla="*/ 44 w 44"/>
                        <a:gd name="T18" fmla="*/ 58 h 58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44" h="58">
                          <a:moveTo>
                            <a:pt x="44" y="0"/>
                          </a:moveTo>
                          <a:lnTo>
                            <a:pt x="0" y="25"/>
                          </a:lnTo>
                          <a:lnTo>
                            <a:pt x="0" y="58"/>
                          </a:lnTo>
                          <a:lnTo>
                            <a:pt x="44" y="34"/>
                          </a:lnTo>
                          <a:lnTo>
                            <a:pt x="44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29" name="Freeform 137"/>
                    <p:cNvSpPr>
                      <a:spLocks/>
                    </p:cNvSpPr>
                    <p:nvPr/>
                  </p:nvSpPr>
                  <p:spPr bwMode="auto">
                    <a:xfrm>
                      <a:off x="2100" y="2572"/>
                      <a:ext cx="44" cy="58"/>
                    </a:xfrm>
                    <a:custGeom>
                      <a:avLst/>
                      <a:gdLst>
                        <a:gd name="T0" fmla="*/ 44 w 44"/>
                        <a:gd name="T1" fmla="*/ 0 h 58"/>
                        <a:gd name="T2" fmla="*/ 0 w 44"/>
                        <a:gd name="T3" fmla="*/ 25 h 58"/>
                        <a:gd name="T4" fmla="*/ 0 w 44"/>
                        <a:gd name="T5" fmla="*/ 58 h 58"/>
                        <a:gd name="T6" fmla="*/ 44 w 44"/>
                        <a:gd name="T7" fmla="*/ 34 h 58"/>
                        <a:gd name="T8" fmla="*/ 44 w 44"/>
                        <a:gd name="T9" fmla="*/ 0 h 58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44"/>
                        <a:gd name="T16" fmla="*/ 0 h 58"/>
                        <a:gd name="T17" fmla="*/ 44 w 44"/>
                        <a:gd name="T18" fmla="*/ 58 h 58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44" h="58">
                          <a:moveTo>
                            <a:pt x="44" y="0"/>
                          </a:moveTo>
                          <a:lnTo>
                            <a:pt x="0" y="25"/>
                          </a:lnTo>
                          <a:lnTo>
                            <a:pt x="0" y="58"/>
                          </a:lnTo>
                          <a:lnTo>
                            <a:pt x="44" y="34"/>
                          </a:lnTo>
                          <a:lnTo>
                            <a:pt x="44" y="0"/>
                          </a:lnTo>
                        </a:path>
                      </a:pathLst>
                    </a:custGeom>
                    <a:noFill/>
                    <a:ln w="63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30" name="Freeform 138"/>
                    <p:cNvSpPr>
                      <a:spLocks/>
                    </p:cNvSpPr>
                    <p:nvPr/>
                  </p:nvSpPr>
                  <p:spPr bwMode="auto">
                    <a:xfrm>
                      <a:off x="2100" y="2632"/>
                      <a:ext cx="44" cy="57"/>
                    </a:xfrm>
                    <a:custGeom>
                      <a:avLst/>
                      <a:gdLst>
                        <a:gd name="T0" fmla="*/ 44 w 44"/>
                        <a:gd name="T1" fmla="*/ 0 h 57"/>
                        <a:gd name="T2" fmla="*/ 0 w 44"/>
                        <a:gd name="T3" fmla="*/ 24 h 57"/>
                        <a:gd name="T4" fmla="*/ 0 w 44"/>
                        <a:gd name="T5" fmla="*/ 57 h 57"/>
                        <a:gd name="T6" fmla="*/ 44 w 44"/>
                        <a:gd name="T7" fmla="*/ 31 h 57"/>
                        <a:gd name="T8" fmla="*/ 44 w 44"/>
                        <a:gd name="T9" fmla="*/ 0 h 5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44"/>
                        <a:gd name="T16" fmla="*/ 0 h 57"/>
                        <a:gd name="T17" fmla="*/ 44 w 44"/>
                        <a:gd name="T18" fmla="*/ 57 h 5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44" h="57">
                          <a:moveTo>
                            <a:pt x="44" y="0"/>
                          </a:moveTo>
                          <a:lnTo>
                            <a:pt x="0" y="24"/>
                          </a:lnTo>
                          <a:lnTo>
                            <a:pt x="0" y="57"/>
                          </a:lnTo>
                          <a:lnTo>
                            <a:pt x="44" y="31"/>
                          </a:lnTo>
                          <a:lnTo>
                            <a:pt x="44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31" name="Freeform 139"/>
                    <p:cNvSpPr>
                      <a:spLocks/>
                    </p:cNvSpPr>
                    <p:nvPr/>
                  </p:nvSpPr>
                  <p:spPr bwMode="auto">
                    <a:xfrm>
                      <a:off x="2100" y="2632"/>
                      <a:ext cx="44" cy="57"/>
                    </a:xfrm>
                    <a:custGeom>
                      <a:avLst/>
                      <a:gdLst>
                        <a:gd name="T0" fmla="*/ 44 w 44"/>
                        <a:gd name="T1" fmla="*/ 0 h 57"/>
                        <a:gd name="T2" fmla="*/ 0 w 44"/>
                        <a:gd name="T3" fmla="*/ 24 h 57"/>
                        <a:gd name="T4" fmla="*/ 0 w 44"/>
                        <a:gd name="T5" fmla="*/ 57 h 57"/>
                        <a:gd name="T6" fmla="*/ 44 w 44"/>
                        <a:gd name="T7" fmla="*/ 31 h 57"/>
                        <a:gd name="T8" fmla="*/ 44 w 44"/>
                        <a:gd name="T9" fmla="*/ 0 h 5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44"/>
                        <a:gd name="T16" fmla="*/ 0 h 57"/>
                        <a:gd name="T17" fmla="*/ 44 w 44"/>
                        <a:gd name="T18" fmla="*/ 57 h 5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44" h="57">
                          <a:moveTo>
                            <a:pt x="44" y="0"/>
                          </a:moveTo>
                          <a:lnTo>
                            <a:pt x="0" y="24"/>
                          </a:lnTo>
                          <a:lnTo>
                            <a:pt x="0" y="57"/>
                          </a:lnTo>
                          <a:lnTo>
                            <a:pt x="44" y="31"/>
                          </a:lnTo>
                          <a:lnTo>
                            <a:pt x="44" y="0"/>
                          </a:lnTo>
                        </a:path>
                      </a:pathLst>
                    </a:custGeom>
                    <a:noFill/>
                    <a:ln w="63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32" name="Freeform 140"/>
                    <p:cNvSpPr>
                      <a:spLocks/>
                    </p:cNvSpPr>
                    <p:nvPr/>
                  </p:nvSpPr>
                  <p:spPr bwMode="auto">
                    <a:xfrm>
                      <a:off x="2100" y="2680"/>
                      <a:ext cx="44" cy="58"/>
                    </a:xfrm>
                    <a:custGeom>
                      <a:avLst/>
                      <a:gdLst>
                        <a:gd name="T0" fmla="*/ 44 w 44"/>
                        <a:gd name="T1" fmla="*/ 0 h 58"/>
                        <a:gd name="T2" fmla="*/ 0 w 44"/>
                        <a:gd name="T3" fmla="*/ 24 h 58"/>
                        <a:gd name="T4" fmla="*/ 0 w 44"/>
                        <a:gd name="T5" fmla="*/ 58 h 58"/>
                        <a:gd name="T6" fmla="*/ 44 w 44"/>
                        <a:gd name="T7" fmla="*/ 33 h 58"/>
                        <a:gd name="T8" fmla="*/ 44 w 44"/>
                        <a:gd name="T9" fmla="*/ 0 h 58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44"/>
                        <a:gd name="T16" fmla="*/ 0 h 58"/>
                        <a:gd name="T17" fmla="*/ 44 w 44"/>
                        <a:gd name="T18" fmla="*/ 58 h 58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44" h="58">
                          <a:moveTo>
                            <a:pt x="44" y="0"/>
                          </a:moveTo>
                          <a:lnTo>
                            <a:pt x="0" y="24"/>
                          </a:lnTo>
                          <a:lnTo>
                            <a:pt x="0" y="58"/>
                          </a:lnTo>
                          <a:lnTo>
                            <a:pt x="44" y="33"/>
                          </a:lnTo>
                          <a:lnTo>
                            <a:pt x="44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33" name="Freeform 141"/>
                    <p:cNvSpPr>
                      <a:spLocks/>
                    </p:cNvSpPr>
                    <p:nvPr/>
                  </p:nvSpPr>
                  <p:spPr bwMode="auto">
                    <a:xfrm>
                      <a:off x="2100" y="2680"/>
                      <a:ext cx="44" cy="58"/>
                    </a:xfrm>
                    <a:custGeom>
                      <a:avLst/>
                      <a:gdLst>
                        <a:gd name="T0" fmla="*/ 44 w 44"/>
                        <a:gd name="T1" fmla="*/ 0 h 58"/>
                        <a:gd name="T2" fmla="*/ 0 w 44"/>
                        <a:gd name="T3" fmla="*/ 24 h 58"/>
                        <a:gd name="T4" fmla="*/ 0 w 44"/>
                        <a:gd name="T5" fmla="*/ 58 h 58"/>
                        <a:gd name="T6" fmla="*/ 44 w 44"/>
                        <a:gd name="T7" fmla="*/ 33 h 58"/>
                        <a:gd name="T8" fmla="*/ 44 w 44"/>
                        <a:gd name="T9" fmla="*/ 0 h 58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44"/>
                        <a:gd name="T16" fmla="*/ 0 h 58"/>
                        <a:gd name="T17" fmla="*/ 44 w 44"/>
                        <a:gd name="T18" fmla="*/ 58 h 58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44" h="58">
                          <a:moveTo>
                            <a:pt x="44" y="0"/>
                          </a:moveTo>
                          <a:lnTo>
                            <a:pt x="0" y="24"/>
                          </a:lnTo>
                          <a:lnTo>
                            <a:pt x="0" y="58"/>
                          </a:lnTo>
                          <a:lnTo>
                            <a:pt x="44" y="33"/>
                          </a:lnTo>
                          <a:lnTo>
                            <a:pt x="44" y="0"/>
                          </a:lnTo>
                        </a:path>
                      </a:pathLst>
                    </a:custGeom>
                    <a:noFill/>
                    <a:ln w="63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34" name="Freeform 142"/>
                    <p:cNvSpPr>
                      <a:spLocks/>
                    </p:cNvSpPr>
                    <p:nvPr/>
                  </p:nvSpPr>
                  <p:spPr bwMode="auto">
                    <a:xfrm>
                      <a:off x="2100" y="2734"/>
                      <a:ext cx="44" cy="57"/>
                    </a:xfrm>
                    <a:custGeom>
                      <a:avLst/>
                      <a:gdLst>
                        <a:gd name="T0" fmla="*/ 44 w 44"/>
                        <a:gd name="T1" fmla="*/ 0 h 57"/>
                        <a:gd name="T2" fmla="*/ 0 w 44"/>
                        <a:gd name="T3" fmla="*/ 24 h 57"/>
                        <a:gd name="T4" fmla="*/ 0 w 44"/>
                        <a:gd name="T5" fmla="*/ 57 h 57"/>
                        <a:gd name="T6" fmla="*/ 44 w 44"/>
                        <a:gd name="T7" fmla="*/ 31 h 57"/>
                        <a:gd name="T8" fmla="*/ 44 w 44"/>
                        <a:gd name="T9" fmla="*/ 0 h 5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44"/>
                        <a:gd name="T16" fmla="*/ 0 h 57"/>
                        <a:gd name="T17" fmla="*/ 44 w 44"/>
                        <a:gd name="T18" fmla="*/ 57 h 5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44" h="57">
                          <a:moveTo>
                            <a:pt x="44" y="0"/>
                          </a:moveTo>
                          <a:lnTo>
                            <a:pt x="0" y="24"/>
                          </a:lnTo>
                          <a:lnTo>
                            <a:pt x="0" y="57"/>
                          </a:lnTo>
                          <a:lnTo>
                            <a:pt x="44" y="31"/>
                          </a:lnTo>
                          <a:lnTo>
                            <a:pt x="44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35" name="Freeform 143"/>
                    <p:cNvSpPr>
                      <a:spLocks/>
                    </p:cNvSpPr>
                    <p:nvPr/>
                  </p:nvSpPr>
                  <p:spPr bwMode="auto">
                    <a:xfrm>
                      <a:off x="2100" y="2734"/>
                      <a:ext cx="44" cy="57"/>
                    </a:xfrm>
                    <a:custGeom>
                      <a:avLst/>
                      <a:gdLst>
                        <a:gd name="T0" fmla="*/ 44 w 44"/>
                        <a:gd name="T1" fmla="*/ 0 h 57"/>
                        <a:gd name="T2" fmla="*/ 0 w 44"/>
                        <a:gd name="T3" fmla="*/ 24 h 57"/>
                        <a:gd name="T4" fmla="*/ 0 w 44"/>
                        <a:gd name="T5" fmla="*/ 57 h 57"/>
                        <a:gd name="T6" fmla="*/ 44 w 44"/>
                        <a:gd name="T7" fmla="*/ 31 h 57"/>
                        <a:gd name="T8" fmla="*/ 44 w 44"/>
                        <a:gd name="T9" fmla="*/ 0 h 5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44"/>
                        <a:gd name="T16" fmla="*/ 0 h 57"/>
                        <a:gd name="T17" fmla="*/ 44 w 44"/>
                        <a:gd name="T18" fmla="*/ 57 h 5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44" h="57">
                          <a:moveTo>
                            <a:pt x="44" y="0"/>
                          </a:moveTo>
                          <a:lnTo>
                            <a:pt x="0" y="24"/>
                          </a:lnTo>
                          <a:lnTo>
                            <a:pt x="0" y="57"/>
                          </a:lnTo>
                          <a:lnTo>
                            <a:pt x="44" y="31"/>
                          </a:lnTo>
                          <a:lnTo>
                            <a:pt x="44" y="0"/>
                          </a:lnTo>
                        </a:path>
                      </a:pathLst>
                    </a:custGeom>
                    <a:noFill/>
                    <a:ln w="63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36" name="Freeform 144"/>
                    <p:cNvSpPr>
                      <a:spLocks/>
                    </p:cNvSpPr>
                    <p:nvPr/>
                  </p:nvSpPr>
                  <p:spPr bwMode="auto">
                    <a:xfrm>
                      <a:off x="2105" y="2623"/>
                      <a:ext cx="45" cy="57"/>
                    </a:xfrm>
                    <a:custGeom>
                      <a:avLst/>
                      <a:gdLst>
                        <a:gd name="T0" fmla="*/ 45 w 45"/>
                        <a:gd name="T1" fmla="*/ 0 h 57"/>
                        <a:gd name="T2" fmla="*/ 0 w 45"/>
                        <a:gd name="T3" fmla="*/ 24 h 57"/>
                        <a:gd name="T4" fmla="*/ 0 w 45"/>
                        <a:gd name="T5" fmla="*/ 57 h 57"/>
                        <a:gd name="T6" fmla="*/ 45 w 45"/>
                        <a:gd name="T7" fmla="*/ 31 h 57"/>
                        <a:gd name="T8" fmla="*/ 45 w 45"/>
                        <a:gd name="T9" fmla="*/ 0 h 5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45"/>
                        <a:gd name="T16" fmla="*/ 0 h 57"/>
                        <a:gd name="T17" fmla="*/ 45 w 45"/>
                        <a:gd name="T18" fmla="*/ 57 h 5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45" h="57">
                          <a:moveTo>
                            <a:pt x="45" y="0"/>
                          </a:moveTo>
                          <a:lnTo>
                            <a:pt x="0" y="24"/>
                          </a:lnTo>
                          <a:lnTo>
                            <a:pt x="0" y="57"/>
                          </a:lnTo>
                          <a:lnTo>
                            <a:pt x="45" y="31"/>
                          </a:lnTo>
                          <a:lnTo>
                            <a:pt x="45" y="0"/>
                          </a:lnTo>
                          <a:close/>
                        </a:path>
                      </a:pathLst>
                    </a:custGeom>
                    <a:solidFill>
                      <a:srgbClr val="FFFF00"/>
                    </a:solidFill>
                    <a:ln w="0">
                      <a:solidFill>
                        <a:srgbClr val="FFFF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37" name="Freeform 145"/>
                    <p:cNvSpPr>
                      <a:spLocks/>
                    </p:cNvSpPr>
                    <p:nvPr/>
                  </p:nvSpPr>
                  <p:spPr bwMode="auto">
                    <a:xfrm>
                      <a:off x="2105" y="2623"/>
                      <a:ext cx="45" cy="57"/>
                    </a:xfrm>
                    <a:custGeom>
                      <a:avLst/>
                      <a:gdLst>
                        <a:gd name="T0" fmla="*/ 45 w 45"/>
                        <a:gd name="T1" fmla="*/ 0 h 57"/>
                        <a:gd name="T2" fmla="*/ 0 w 45"/>
                        <a:gd name="T3" fmla="*/ 24 h 57"/>
                        <a:gd name="T4" fmla="*/ 0 w 45"/>
                        <a:gd name="T5" fmla="*/ 57 h 57"/>
                        <a:gd name="T6" fmla="*/ 45 w 45"/>
                        <a:gd name="T7" fmla="*/ 31 h 57"/>
                        <a:gd name="T8" fmla="*/ 45 w 45"/>
                        <a:gd name="T9" fmla="*/ 0 h 5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45"/>
                        <a:gd name="T16" fmla="*/ 0 h 57"/>
                        <a:gd name="T17" fmla="*/ 45 w 45"/>
                        <a:gd name="T18" fmla="*/ 57 h 5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45" h="57">
                          <a:moveTo>
                            <a:pt x="45" y="0"/>
                          </a:moveTo>
                          <a:lnTo>
                            <a:pt x="0" y="24"/>
                          </a:lnTo>
                          <a:lnTo>
                            <a:pt x="0" y="57"/>
                          </a:lnTo>
                          <a:lnTo>
                            <a:pt x="45" y="31"/>
                          </a:lnTo>
                          <a:lnTo>
                            <a:pt x="45" y="0"/>
                          </a:lnTo>
                        </a:path>
                      </a:pathLst>
                    </a:custGeom>
                    <a:noFill/>
                    <a:ln w="63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38" name="Freeform 146"/>
                    <p:cNvSpPr>
                      <a:spLocks/>
                    </p:cNvSpPr>
                    <p:nvPr/>
                  </p:nvSpPr>
                  <p:spPr bwMode="auto">
                    <a:xfrm>
                      <a:off x="2105" y="2671"/>
                      <a:ext cx="45" cy="57"/>
                    </a:xfrm>
                    <a:custGeom>
                      <a:avLst/>
                      <a:gdLst>
                        <a:gd name="T0" fmla="*/ 45 w 45"/>
                        <a:gd name="T1" fmla="*/ 0 h 57"/>
                        <a:gd name="T2" fmla="*/ 0 w 45"/>
                        <a:gd name="T3" fmla="*/ 24 h 57"/>
                        <a:gd name="T4" fmla="*/ 0 w 45"/>
                        <a:gd name="T5" fmla="*/ 57 h 57"/>
                        <a:gd name="T6" fmla="*/ 45 w 45"/>
                        <a:gd name="T7" fmla="*/ 33 h 57"/>
                        <a:gd name="T8" fmla="*/ 45 w 45"/>
                        <a:gd name="T9" fmla="*/ 0 h 5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45"/>
                        <a:gd name="T16" fmla="*/ 0 h 57"/>
                        <a:gd name="T17" fmla="*/ 45 w 45"/>
                        <a:gd name="T18" fmla="*/ 57 h 5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45" h="57">
                          <a:moveTo>
                            <a:pt x="45" y="0"/>
                          </a:moveTo>
                          <a:lnTo>
                            <a:pt x="0" y="24"/>
                          </a:lnTo>
                          <a:lnTo>
                            <a:pt x="0" y="57"/>
                          </a:lnTo>
                          <a:lnTo>
                            <a:pt x="45" y="33"/>
                          </a:lnTo>
                          <a:lnTo>
                            <a:pt x="45" y="0"/>
                          </a:lnTo>
                          <a:close/>
                        </a:path>
                      </a:pathLst>
                    </a:custGeom>
                    <a:solidFill>
                      <a:srgbClr val="FFFF00"/>
                    </a:solidFill>
                    <a:ln w="0">
                      <a:solidFill>
                        <a:srgbClr val="FFFF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39" name="Freeform 147"/>
                    <p:cNvSpPr>
                      <a:spLocks/>
                    </p:cNvSpPr>
                    <p:nvPr/>
                  </p:nvSpPr>
                  <p:spPr bwMode="auto">
                    <a:xfrm>
                      <a:off x="2105" y="2671"/>
                      <a:ext cx="45" cy="57"/>
                    </a:xfrm>
                    <a:custGeom>
                      <a:avLst/>
                      <a:gdLst>
                        <a:gd name="T0" fmla="*/ 45 w 45"/>
                        <a:gd name="T1" fmla="*/ 0 h 57"/>
                        <a:gd name="T2" fmla="*/ 0 w 45"/>
                        <a:gd name="T3" fmla="*/ 24 h 57"/>
                        <a:gd name="T4" fmla="*/ 0 w 45"/>
                        <a:gd name="T5" fmla="*/ 57 h 57"/>
                        <a:gd name="T6" fmla="*/ 45 w 45"/>
                        <a:gd name="T7" fmla="*/ 33 h 57"/>
                        <a:gd name="T8" fmla="*/ 45 w 45"/>
                        <a:gd name="T9" fmla="*/ 0 h 5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45"/>
                        <a:gd name="T16" fmla="*/ 0 h 57"/>
                        <a:gd name="T17" fmla="*/ 45 w 45"/>
                        <a:gd name="T18" fmla="*/ 57 h 5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45" h="57">
                          <a:moveTo>
                            <a:pt x="45" y="0"/>
                          </a:moveTo>
                          <a:lnTo>
                            <a:pt x="0" y="24"/>
                          </a:lnTo>
                          <a:lnTo>
                            <a:pt x="0" y="57"/>
                          </a:lnTo>
                          <a:lnTo>
                            <a:pt x="45" y="33"/>
                          </a:lnTo>
                          <a:lnTo>
                            <a:pt x="45" y="0"/>
                          </a:lnTo>
                        </a:path>
                      </a:pathLst>
                    </a:custGeom>
                    <a:noFill/>
                    <a:ln w="63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40" name="Freeform 148"/>
                    <p:cNvSpPr>
                      <a:spLocks/>
                    </p:cNvSpPr>
                    <p:nvPr/>
                  </p:nvSpPr>
                  <p:spPr bwMode="auto">
                    <a:xfrm>
                      <a:off x="2105" y="2725"/>
                      <a:ext cx="45" cy="57"/>
                    </a:xfrm>
                    <a:custGeom>
                      <a:avLst/>
                      <a:gdLst>
                        <a:gd name="T0" fmla="*/ 45 w 45"/>
                        <a:gd name="T1" fmla="*/ 0 h 57"/>
                        <a:gd name="T2" fmla="*/ 0 w 45"/>
                        <a:gd name="T3" fmla="*/ 24 h 57"/>
                        <a:gd name="T4" fmla="*/ 0 w 45"/>
                        <a:gd name="T5" fmla="*/ 57 h 57"/>
                        <a:gd name="T6" fmla="*/ 45 w 45"/>
                        <a:gd name="T7" fmla="*/ 31 h 57"/>
                        <a:gd name="T8" fmla="*/ 45 w 45"/>
                        <a:gd name="T9" fmla="*/ 0 h 5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45"/>
                        <a:gd name="T16" fmla="*/ 0 h 57"/>
                        <a:gd name="T17" fmla="*/ 45 w 45"/>
                        <a:gd name="T18" fmla="*/ 57 h 5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45" h="57">
                          <a:moveTo>
                            <a:pt x="45" y="0"/>
                          </a:moveTo>
                          <a:lnTo>
                            <a:pt x="0" y="24"/>
                          </a:lnTo>
                          <a:lnTo>
                            <a:pt x="0" y="57"/>
                          </a:lnTo>
                          <a:lnTo>
                            <a:pt x="45" y="31"/>
                          </a:lnTo>
                          <a:lnTo>
                            <a:pt x="45" y="0"/>
                          </a:lnTo>
                          <a:close/>
                        </a:path>
                      </a:pathLst>
                    </a:custGeom>
                    <a:solidFill>
                      <a:srgbClr val="FFFF00"/>
                    </a:solidFill>
                    <a:ln w="0">
                      <a:solidFill>
                        <a:srgbClr val="FFFF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41" name="Freeform 149"/>
                    <p:cNvSpPr>
                      <a:spLocks/>
                    </p:cNvSpPr>
                    <p:nvPr/>
                  </p:nvSpPr>
                  <p:spPr bwMode="auto">
                    <a:xfrm>
                      <a:off x="2105" y="2725"/>
                      <a:ext cx="45" cy="57"/>
                    </a:xfrm>
                    <a:custGeom>
                      <a:avLst/>
                      <a:gdLst>
                        <a:gd name="T0" fmla="*/ 45 w 45"/>
                        <a:gd name="T1" fmla="*/ 0 h 57"/>
                        <a:gd name="T2" fmla="*/ 0 w 45"/>
                        <a:gd name="T3" fmla="*/ 24 h 57"/>
                        <a:gd name="T4" fmla="*/ 0 w 45"/>
                        <a:gd name="T5" fmla="*/ 57 h 57"/>
                        <a:gd name="T6" fmla="*/ 45 w 45"/>
                        <a:gd name="T7" fmla="*/ 31 h 57"/>
                        <a:gd name="T8" fmla="*/ 45 w 45"/>
                        <a:gd name="T9" fmla="*/ 0 h 5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45"/>
                        <a:gd name="T16" fmla="*/ 0 h 57"/>
                        <a:gd name="T17" fmla="*/ 45 w 45"/>
                        <a:gd name="T18" fmla="*/ 57 h 5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45" h="57">
                          <a:moveTo>
                            <a:pt x="45" y="0"/>
                          </a:moveTo>
                          <a:lnTo>
                            <a:pt x="0" y="24"/>
                          </a:lnTo>
                          <a:lnTo>
                            <a:pt x="0" y="57"/>
                          </a:lnTo>
                          <a:lnTo>
                            <a:pt x="45" y="31"/>
                          </a:lnTo>
                          <a:lnTo>
                            <a:pt x="45" y="0"/>
                          </a:lnTo>
                        </a:path>
                      </a:pathLst>
                    </a:custGeom>
                    <a:noFill/>
                    <a:ln w="63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42" name="Freeform 159"/>
                    <p:cNvSpPr>
                      <a:spLocks/>
                    </p:cNvSpPr>
                    <p:nvPr/>
                  </p:nvSpPr>
                  <p:spPr bwMode="auto">
                    <a:xfrm>
                      <a:off x="2537" y="2166"/>
                      <a:ext cx="673" cy="414"/>
                    </a:xfrm>
                    <a:custGeom>
                      <a:avLst/>
                      <a:gdLst>
                        <a:gd name="T0" fmla="*/ 0 w 673"/>
                        <a:gd name="T1" fmla="*/ 362 h 414"/>
                        <a:gd name="T2" fmla="*/ 633 w 673"/>
                        <a:gd name="T3" fmla="*/ 2 h 414"/>
                        <a:gd name="T4" fmla="*/ 634 w 673"/>
                        <a:gd name="T5" fmla="*/ 0 h 414"/>
                        <a:gd name="T6" fmla="*/ 640 w 673"/>
                        <a:gd name="T7" fmla="*/ 0 h 414"/>
                        <a:gd name="T8" fmla="*/ 647 w 673"/>
                        <a:gd name="T9" fmla="*/ 2 h 414"/>
                        <a:gd name="T10" fmla="*/ 655 w 673"/>
                        <a:gd name="T11" fmla="*/ 4 h 414"/>
                        <a:gd name="T12" fmla="*/ 662 w 673"/>
                        <a:gd name="T13" fmla="*/ 10 h 414"/>
                        <a:gd name="T14" fmla="*/ 670 w 673"/>
                        <a:gd name="T15" fmla="*/ 19 h 414"/>
                        <a:gd name="T16" fmla="*/ 673 w 673"/>
                        <a:gd name="T17" fmla="*/ 34 h 414"/>
                        <a:gd name="T18" fmla="*/ 673 w 673"/>
                        <a:gd name="T19" fmla="*/ 54 h 414"/>
                        <a:gd name="T20" fmla="*/ 41 w 673"/>
                        <a:gd name="T21" fmla="*/ 414 h 414"/>
                        <a:gd name="T22" fmla="*/ 0 w 673"/>
                        <a:gd name="T23" fmla="*/ 362 h 414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w 673"/>
                        <a:gd name="T37" fmla="*/ 0 h 414"/>
                        <a:gd name="T38" fmla="*/ 673 w 673"/>
                        <a:gd name="T39" fmla="*/ 414 h 414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T36" t="T37" r="T38" b="T39"/>
                      <a:pathLst>
                        <a:path w="673" h="414">
                          <a:moveTo>
                            <a:pt x="0" y="362"/>
                          </a:moveTo>
                          <a:lnTo>
                            <a:pt x="633" y="2"/>
                          </a:lnTo>
                          <a:lnTo>
                            <a:pt x="634" y="0"/>
                          </a:lnTo>
                          <a:lnTo>
                            <a:pt x="640" y="0"/>
                          </a:lnTo>
                          <a:lnTo>
                            <a:pt x="647" y="2"/>
                          </a:lnTo>
                          <a:lnTo>
                            <a:pt x="655" y="4"/>
                          </a:lnTo>
                          <a:lnTo>
                            <a:pt x="662" y="10"/>
                          </a:lnTo>
                          <a:lnTo>
                            <a:pt x="670" y="19"/>
                          </a:lnTo>
                          <a:lnTo>
                            <a:pt x="673" y="34"/>
                          </a:lnTo>
                          <a:lnTo>
                            <a:pt x="673" y="54"/>
                          </a:lnTo>
                          <a:lnTo>
                            <a:pt x="41" y="414"/>
                          </a:lnTo>
                          <a:lnTo>
                            <a:pt x="0" y="362"/>
                          </a:ln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 w="0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43" name="Freeform 160"/>
                    <p:cNvSpPr>
                      <a:spLocks/>
                    </p:cNvSpPr>
                    <p:nvPr/>
                  </p:nvSpPr>
                  <p:spPr bwMode="auto">
                    <a:xfrm>
                      <a:off x="2537" y="2166"/>
                      <a:ext cx="673" cy="414"/>
                    </a:xfrm>
                    <a:custGeom>
                      <a:avLst/>
                      <a:gdLst>
                        <a:gd name="T0" fmla="*/ 0 w 673"/>
                        <a:gd name="T1" fmla="*/ 362 h 414"/>
                        <a:gd name="T2" fmla="*/ 633 w 673"/>
                        <a:gd name="T3" fmla="*/ 2 h 414"/>
                        <a:gd name="T4" fmla="*/ 634 w 673"/>
                        <a:gd name="T5" fmla="*/ 0 h 414"/>
                        <a:gd name="T6" fmla="*/ 640 w 673"/>
                        <a:gd name="T7" fmla="*/ 0 h 414"/>
                        <a:gd name="T8" fmla="*/ 647 w 673"/>
                        <a:gd name="T9" fmla="*/ 2 h 414"/>
                        <a:gd name="T10" fmla="*/ 655 w 673"/>
                        <a:gd name="T11" fmla="*/ 4 h 414"/>
                        <a:gd name="T12" fmla="*/ 662 w 673"/>
                        <a:gd name="T13" fmla="*/ 10 h 414"/>
                        <a:gd name="T14" fmla="*/ 670 w 673"/>
                        <a:gd name="T15" fmla="*/ 19 h 414"/>
                        <a:gd name="T16" fmla="*/ 673 w 673"/>
                        <a:gd name="T17" fmla="*/ 34 h 414"/>
                        <a:gd name="T18" fmla="*/ 673 w 673"/>
                        <a:gd name="T19" fmla="*/ 54 h 414"/>
                        <a:gd name="T20" fmla="*/ 41 w 673"/>
                        <a:gd name="T21" fmla="*/ 414 h 414"/>
                        <a:gd name="T22" fmla="*/ 0 w 673"/>
                        <a:gd name="T23" fmla="*/ 362 h 414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w 673"/>
                        <a:gd name="T37" fmla="*/ 0 h 414"/>
                        <a:gd name="T38" fmla="*/ 673 w 673"/>
                        <a:gd name="T39" fmla="*/ 414 h 414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T36" t="T37" r="T38" b="T39"/>
                      <a:pathLst>
                        <a:path w="673" h="414">
                          <a:moveTo>
                            <a:pt x="0" y="362"/>
                          </a:moveTo>
                          <a:lnTo>
                            <a:pt x="633" y="2"/>
                          </a:lnTo>
                          <a:lnTo>
                            <a:pt x="634" y="0"/>
                          </a:lnTo>
                          <a:lnTo>
                            <a:pt x="640" y="0"/>
                          </a:lnTo>
                          <a:lnTo>
                            <a:pt x="647" y="2"/>
                          </a:lnTo>
                          <a:lnTo>
                            <a:pt x="655" y="4"/>
                          </a:lnTo>
                          <a:lnTo>
                            <a:pt x="662" y="10"/>
                          </a:lnTo>
                          <a:lnTo>
                            <a:pt x="670" y="19"/>
                          </a:lnTo>
                          <a:lnTo>
                            <a:pt x="673" y="34"/>
                          </a:lnTo>
                          <a:lnTo>
                            <a:pt x="673" y="54"/>
                          </a:lnTo>
                          <a:lnTo>
                            <a:pt x="41" y="414"/>
                          </a:lnTo>
                          <a:lnTo>
                            <a:pt x="0" y="362"/>
                          </a:lnTo>
                        </a:path>
                      </a:pathLst>
                    </a:custGeom>
                    <a:noFill/>
                    <a:ln w="11113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44" name="Freeform 161"/>
                    <p:cNvSpPr>
                      <a:spLocks/>
                    </p:cNvSpPr>
                    <p:nvPr/>
                  </p:nvSpPr>
                  <p:spPr bwMode="auto">
                    <a:xfrm>
                      <a:off x="2543" y="2168"/>
                      <a:ext cx="667" cy="406"/>
                    </a:xfrm>
                    <a:custGeom>
                      <a:avLst/>
                      <a:gdLst>
                        <a:gd name="T0" fmla="*/ 630 w 667"/>
                        <a:gd name="T1" fmla="*/ 0 h 406"/>
                        <a:gd name="T2" fmla="*/ 632 w 667"/>
                        <a:gd name="T3" fmla="*/ 0 h 406"/>
                        <a:gd name="T4" fmla="*/ 638 w 667"/>
                        <a:gd name="T5" fmla="*/ 0 h 406"/>
                        <a:gd name="T6" fmla="*/ 645 w 667"/>
                        <a:gd name="T7" fmla="*/ 2 h 406"/>
                        <a:gd name="T8" fmla="*/ 654 w 667"/>
                        <a:gd name="T9" fmla="*/ 6 h 406"/>
                        <a:gd name="T10" fmla="*/ 662 w 667"/>
                        <a:gd name="T11" fmla="*/ 15 h 406"/>
                        <a:gd name="T12" fmla="*/ 666 w 667"/>
                        <a:gd name="T13" fmla="*/ 28 h 406"/>
                        <a:gd name="T14" fmla="*/ 667 w 667"/>
                        <a:gd name="T15" fmla="*/ 47 h 406"/>
                        <a:gd name="T16" fmla="*/ 35 w 667"/>
                        <a:gd name="T17" fmla="*/ 406 h 406"/>
                        <a:gd name="T18" fmla="*/ 0 w 667"/>
                        <a:gd name="T19" fmla="*/ 360 h 406"/>
                        <a:gd name="T20" fmla="*/ 630 w 667"/>
                        <a:gd name="T21" fmla="*/ 0 h 40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w 667"/>
                        <a:gd name="T34" fmla="*/ 0 h 406"/>
                        <a:gd name="T35" fmla="*/ 667 w 667"/>
                        <a:gd name="T36" fmla="*/ 406 h 406"/>
                      </a:gdLst>
                      <a:ahLst/>
                      <a:cxnLst>
                        <a:cxn ang="T22">
                          <a:pos x="T0" y="T1"/>
                        </a:cxn>
                        <a:cxn ang="T23">
                          <a:pos x="T2" y="T3"/>
                        </a:cxn>
                        <a:cxn ang="T24">
                          <a:pos x="T4" y="T5"/>
                        </a:cxn>
                        <a:cxn ang="T25">
                          <a:pos x="T6" y="T7"/>
                        </a:cxn>
                        <a:cxn ang="T26">
                          <a:pos x="T8" y="T9"/>
                        </a:cxn>
                        <a:cxn ang="T27">
                          <a:pos x="T10" y="T11"/>
                        </a:cxn>
                        <a:cxn ang="T28">
                          <a:pos x="T12" y="T13"/>
                        </a:cxn>
                        <a:cxn ang="T29">
                          <a:pos x="T14" y="T15"/>
                        </a:cxn>
                        <a:cxn ang="T30">
                          <a:pos x="T16" y="T17"/>
                        </a:cxn>
                        <a:cxn ang="T31">
                          <a:pos x="T18" y="T19"/>
                        </a:cxn>
                        <a:cxn ang="T32">
                          <a:pos x="T20" y="T21"/>
                        </a:cxn>
                      </a:cxnLst>
                      <a:rect l="T33" t="T34" r="T35" b="T36"/>
                      <a:pathLst>
                        <a:path w="667" h="406">
                          <a:moveTo>
                            <a:pt x="630" y="0"/>
                          </a:moveTo>
                          <a:lnTo>
                            <a:pt x="632" y="0"/>
                          </a:lnTo>
                          <a:lnTo>
                            <a:pt x="638" y="0"/>
                          </a:lnTo>
                          <a:lnTo>
                            <a:pt x="645" y="2"/>
                          </a:lnTo>
                          <a:lnTo>
                            <a:pt x="654" y="6"/>
                          </a:lnTo>
                          <a:lnTo>
                            <a:pt x="662" y="15"/>
                          </a:lnTo>
                          <a:lnTo>
                            <a:pt x="666" y="28"/>
                          </a:lnTo>
                          <a:lnTo>
                            <a:pt x="667" y="47"/>
                          </a:lnTo>
                          <a:lnTo>
                            <a:pt x="35" y="406"/>
                          </a:lnTo>
                          <a:lnTo>
                            <a:pt x="0" y="360"/>
                          </a:lnTo>
                          <a:lnTo>
                            <a:pt x="630" y="0"/>
                          </a:lnTo>
                          <a:close/>
                        </a:path>
                      </a:pathLst>
                    </a:custGeom>
                    <a:solidFill>
                      <a:srgbClr val="FF2B2B"/>
                    </a:solidFill>
                    <a:ln w="0">
                      <a:solidFill>
                        <a:srgbClr val="FF2B2B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45" name="Freeform 162"/>
                    <p:cNvSpPr>
                      <a:spLocks/>
                    </p:cNvSpPr>
                    <p:nvPr/>
                  </p:nvSpPr>
                  <p:spPr bwMode="auto">
                    <a:xfrm>
                      <a:off x="2548" y="2170"/>
                      <a:ext cx="661" cy="397"/>
                    </a:xfrm>
                    <a:custGeom>
                      <a:avLst/>
                      <a:gdLst>
                        <a:gd name="T0" fmla="*/ 629 w 661"/>
                        <a:gd name="T1" fmla="*/ 0 h 397"/>
                        <a:gd name="T2" fmla="*/ 631 w 661"/>
                        <a:gd name="T3" fmla="*/ 0 h 397"/>
                        <a:gd name="T4" fmla="*/ 638 w 661"/>
                        <a:gd name="T5" fmla="*/ 0 h 397"/>
                        <a:gd name="T6" fmla="*/ 646 w 661"/>
                        <a:gd name="T7" fmla="*/ 4 h 397"/>
                        <a:gd name="T8" fmla="*/ 655 w 661"/>
                        <a:gd name="T9" fmla="*/ 11 h 397"/>
                        <a:gd name="T10" fmla="*/ 661 w 661"/>
                        <a:gd name="T11" fmla="*/ 22 h 397"/>
                        <a:gd name="T12" fmla="*/ 661 w 661"/>
                        <a:gd name="T13" fmla="*/ 39 h 397"/>
                        <a:gd name="T14" fmla="*/ 32 w 661"/>
                        <a:gd name="T15" fmla="*/ 397 h 397"/>
                        <a:gd name="T16" fmla="*/ 0 w 661"/>
                        <a:gd name="T17" fmla="*/ 358 h 397"/>
                        <a:gd name="T18" fmla="*/ 629 w 661"/>
                        <a:gd name="T19" fmla="*/ 0 h 397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w 661"/>
                        <a:gd name="T31" fmla="*/ 0 h 397"/>
                        <a:gd name="T32" fmla="*/ 661 w 661"/>
                        <a:gd name="T33" fmla="*/ 397 h 397"/>
                      </a:gdLst>
                      <a:ahLst/>
                      <a:cxnLst>
                        <a:cxn ang="T20">
                          <a:pos x="T0" y="T1"/>
                        </a:cxn>
                        <a:cxn ang="T21">
                          <a:pos x="T2" y="T3"/>
                        </a:cxn>
                        <a:cxn ang="T22">
                          <a:pos x="T4" y="T5"/>
                        </a:cxn>
                        <a:cxn ang="T23">
                          <a:pos x="T6" y="T7"/>
                        </a:cxn>
                        <a:cxn ang="T24">
                          <a:pos x="T8" y="T9"/>
                        </a:cxn>
                        <a:cxn ang="T25">
                          <a:pos x="T10" y="T11"/>
                        </a:cxn>
                        <a:cxn ang="T26">
                          <a:pos x="T12" y="T13"/>
                        </a:cxn>
                        <a:cxn ang="T27">
                          <a:pos x="T14" y="T15"/>
                        </a:cxn>
                        <a:cxn ang="T28">
                          <a:pos x="T16" y="T17"/>
                        </a:cxn>
                        <a:cxn ang="T29">
                          <a:pos x="T18" y="T19"/>
                        </a:cxn>
                      </a:cxnLst>
                      <a:rect l="T30" t="T31" r="T32" b="T33"/>
                      <a:pathLst>
                        <a:path w="661" h="397">
                          <a:moveTo>
                            <a:pt x="629" y="0"/>
                          </a:moveTo>
                          <a:lnTo>
                            <a:pt x="631" y="0"/>
                          </a:lnTo>
                          <a:lnTo>
                            <a:pt x="638" y="0"/>
                          </a:lnTo>
                          <a:lnTo>
                            <a:pt x="646" y="4"/>
                          </a:lnTo>
                          <a:lnTo>
                            <a:pt x="655" y="11"/>
                          </a:lnTo>
                          <a:lnTo>
                            <a:pt x="661" y="22"/>
                          </a:lnTo>
                          <a:lnTo>
                            <a:pt x="661" y="39"/>
                          </a:lnTo>
                          <a:lnTo>
                            <a:pt x="32" y="397"/>
                          </a:lnTo>
                          <a:lnTo>
                            <a:pt x="0" y="358"/>
                          </a:lnTo>
                          <a:lnTo>
                            <a:pt x="629" y="0"/>
                          </a:lnTo>
                          <a:close/>
                        </a:path>
                      </a:pathLst>
                    </a:custGeom>
                    <a:solidFill>
                      <a:srgbClr val="FF5555"/>
                    </a:solidFill>
                    <a:ln w="0">
                      <a:solidFill>
                        <a:srgbClr val="FF5555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46" name="Freeform 163"/>
                    <p:cNvSpPr>
                      <a:spLocks/>
                    </p:cNvSpPr>
                    <p:nvPr/>
                  </p:nvSpPr>
                  <p:spPr bwMode="auto">
                    <a:xfrm>
                      <a:off x="2556" y="2170"/>
                      <a:ext cx="653" cy="391"/>
                    </a:xfrm>
                    <a:custGeom>
                      <a:avLst/>
                      <a:gdLst>
                        <a:gd name="T0" fmla="*/ 625 w 653"/>
                        <a:gd name="T1" fmla="*/ 0 h 391"/>
                        <a:gd name="T2" fmla="*/ 627 w 653"/>
                        <a:gd name="T3" fmla="*/ 0 h 391"/>
                        <a:gd name="T4" fmla="*/ 632 w 653"/>
                        <a:gd name="T5" fmla="*/ 2 h 391"/>
                        <a:gd name="T6" fmla="*/ 640 w 653"/>
                        <a:gd name="T7" fmla="*/ 6 h 391"/>
                        <a:gd name="T8" fmla="*/ 647 w 653"/>
                        <a:gd name="T9" fmla="*/ 11 h 391"/>
                        <a:gd name="T10" fmla="*/ 651 w 653"/>
                        <a:gd name="T11" fmla="*/ 21 h 391"/>
                        <a:gd name="T12" fmla="*/ 653 w 653"/>
                        <a:gd name="T13" fmla="*/ 33 h 391"/>
                        <a:gd name="T14" fmla="*/ 24 w 653"/>
                        <a:gd name="T15" fmla="*/ 391 h 391"/>
                        <a:gd name="T16" fmla="*/ 0 w 653"/>
                        <a:gd name="T17" fmla="*/ 358 h 391"/>
                        <a:gd name="T18" fmla="*/ 625 w 653"/>
                        <a:gd name="T19" fmla="*/ 0 h 391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w 653"/>
                        <a:gd name="T31" fmla="*/ 0 h 391"/>
                        <a:gd name="T32" fmla="*/ 653 w 653"/>
                        <a:gd name="T33" fmla="*/ 391 h 391"/>
                      </a:gdLst>
                      <a:ahLst/>
                      <a:cxnLst>
                        <a:cxn ang="T20">
                          <a:pos x="T0" y="T1"/>
                        </a:cxn>
                        <a:cxn ang="T21">
                          <a:pos x="T2" y="T3"/>
                        </a:cxn>
                        <a:cxn ang="T22">
                          <a:pos x="T4" y="T5"/>
                        </a:cxn>
                        <a:cxn ang="T23">
                          <a:pos x="T6" y="T7"/>
                        </a:cxn>
                        <a:cxn ang="T24">
                          <a:pos x="T8" y="T9"/>
                        </a:cxn>
                        <a:cxn ang="T25">
                          <a:pos x="T10" y="T11"/>
                        </a:cxn>
                        <a:cxn ang="T26">
                          <a:pos x="T12" y="T13"/>
                        </a:cxn>
                        <a:cxn ang="T27">
                          <a:pos x="T14" y="T15"/>
                        </a:cxn>
                        <a:cxn ang="T28">
                          <a:pos x="T16" y="T17"/>
                        </a:cxn>
                        <a:cxn ang="T29">
                          <a:pos x="T18" y="T19"/>
                        </a:cxn>
                      </a:cxnLst>
                      <a:rect l="T30" t="T31" r="T32" b="T33"/>
                      <a:pathLst>
                        <a:path w="653" h="391">
                          <a:moveTo>
                            <a:pt x="625" y="0"/>
                          </a:moveTo>
                          <a:lnTo>
                            <a:pt x="627" y="0"/>
                          </a:lnTo>
                          <a:lnTo>
                            <a:pt x="632" y="2"/>
                          </a:lnTo>
                          <a:lnTo>
                            <a:pt x="640" y="6"/>
                          </a:lnTo>
                          <a:lnTo>
                            <a:pt x="647" y="11"/>
                          </a:lnTo>
                          <a:lnTo>
                            <a:pt x="651" y="21"/>
                          </a:lnTo>
                          <a:lnTo>
                            <a:pt x="653" y="33"/>
                          </a:lnTo>
                          <a:lnTo>
                            <a:pt x="24" y="391"/>
                          </a:lnTo>
                          <a:lnTo>
                            <a:pt x="0" y="358"/>
                          </a:lnTo>
                          <a:lnTo>
                            <a:pt x="625" y="0"/>
                          </a:lnTo>
                          <a:close/>
                        </a:path>
                      </a:pathLst>
                    </a:custGeom>
                    <a:solidFill>
                      <a:srgbClr val="FF8080"/>
                    </a:solidFill>
                    <a:ln w="0">
                      <a:solidFill>
                        <a:srgbClr val="FF808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47" name="Freeform 164"/>
                    <p:cNvSpPr>
                      <a:spLocks/>
                    </p:cNvSpPr>
                    <p:nvPr/>
                  </p:nvSpPr>
                  <p:spPr bwMode="auto">
                    <a:xfrm>
                      <a:off x="2561" y="2170"/>
                      <a:ext cx="646" cy="384"/>
                    </a:xfrm>
                    <a:custGeom>
                      <a:avLst/>
                      <a:gdLst>
                        <a:gd name="T0" fmla="*/ 623 w 646"/>
                        <a:gd name="T1" fmla="*/ 0 h 384"/>
                        <a:gd name="T2" fmla="*/ 625 w 646"/>
                        <a:gd name="T3" fmla="*/ 2 h 384"/>
                        <a:gd name="T4" fmla="*/ 627 w 646"/>
                        <a:gd name="T5" fmla="*/ 2 h 384"/>
                        <a:gd name="T6" fmla="*/ 631 w 646"/>
                        <a:gd name="T7" fmla="*/ 4 h 384"/>
                        <a:gd name="T8" fmla="*/ 635 w 646"/>
                        <a:gd name="T9" fmla="*/ 6 h 384"/>
                        <a:gd name="T10" fmla="*/ 638 w 646"/>
                        <a:gd name="T11" fmla="*/ 9 h 384"/>
                        <a:gd name="T12" fmla="*/ 642 w 646"/>
                        <a:gd name="T13" fmla="*/ 13 h 384"/>
                        <a:gd name="T14" fmla="*/ 644 w 646"/>
                        <a:gd name="T15" fmla="*/ 17 h 384"/>
                        <a:gd name="T16" fmla="*/ 646 w 646"/>
                        <a:gd name="T17" fmla="*/ 22 h 384"/>
                        <a:gd name="T18" fmla="*/ 646 w 646"/>
                        <a:gd name="T19" fmla="*/ 30 h 384"/>
                        <a:gd name="T20" fmla="*/ 19 w 646"/>
                        <a:gd name="T21" fmla="*/ 384 h 384"/>
                        <a:gd name="T22" fmla="*/ 0 w 646"/>
                        <a:gd name="T23" fmla="*/ 358 h 384"/>
                        <a:gd name="T24" fmla="*/ 623 w 646"/>
                        <a:gd name="T25" fmla="*/ 0 h 384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w 646"/>
                        <a:gd name="T40" fmla="*/ 0 h 384"/>
                        <a:gd name="T41" fmla="*/ 646 w 646"/>
                        <a:gd name="T42" fmla="*/ 384 h 384"/>
                      </a:gdLst>
                      <a:ahLst/>
                      <a:cxnLst>
                        <a:cxn ang="T26">
                          <a:pos x="T0" y="T1"/>
                        </a:cxn>
                        <a:cxn ang="T27">
                          <a:pos x="T2" y="T3"/>
                        </a:cxn>
                        <a:cxn ang="T28">
                          <a:pos x="T4" y="T5"/>
                        </a:cxn>
                        <a:cxn ang="T29">
                          <a:pos x="T6" y="T7"/>
                        </a:cxn>
                        <a:cxn ang="T30">
                          <a:pos x="T8" y="T9"/>
                        </a:cxn>
                        <a:cxn ang="T31">
                          <a:pos x="T10" y="T11"/>
                        </a:cxn>
                        <a:cxn ang="T32">
                          <a:pos x="T12" y="T13"/>
                        </a:cxn>
                        <a:cxn ang="T33">
                          <a:pos x="T14" y="T15"/>
                        </a:cxn>
                        <a:cxn ang="T34">
                          <a:pos x="T16" y="T17"/>
                        </a:cxn>
                        <a:cxn ang="T35">
                          <a:pos x="T18" y="T19"/>
                        </a:cxn>
                        <a:cxn ang="T36">
                          <a:pos x="T20" y="T21"/>
                        </a:cxn>
                        <a:cxn ang="T37">
                          <a:pos x="T22" y="T23"/>
                        </a:cxn>
                        <a:cxn ang="T38">
                          <a:pos x="T24" y="T25"/>
                        </a:cxn>
                      </a:cxnLst>
                      <a:rect l="T39" t="T40" r="T41" b="T42"/>
                      <a:pathLst>
                        <a:path w="646" h="384">
                          <a:moveTo>
                            <a:pt x="623" y="0"/>
                          </a:moveTo>
                          <a:lnTo>
                            <a:pt x="625" y="2"/>
                          </a:lnTo>
                          <a:lnTo>
                            <a:pt x="627" y="2"/>
                          </a:lnTo>
                          <a:lnTo>
                            <a:pt x="631" y="4"/>
                          </a:lnTo>
                          <a:lnTo>
                            <a:pt x="635" y="6"/>
                          </a:lnTo>
                          <a:lnTo>
                            <a:pt x="638" y="9"/>
                          </a:lnTo>
                          <a:lnTo>
                            <a:pt x="642" y="13"/>
                          </a:lnTo>
                          <a:lnTo>
                            <a:pt x="644" y="17"/>
                          </a:lnTo>
                          <a:lnTo>
                            <a:pt x="646" y="22"/>
                          </a:lnTo>
                          <a:lnTo>
                            <a:pt x="646" y="30"/>
                          </a:lnTo>
                          <a:lnTo>
                            <a:pt x="19" y="384"/>
                          </a:lnTo>
                          <a:lnTo>
                            <a:pt x="0" y="358"/>
                          </a:lnTo>
                          <a:lnTo>
                            <a:pt x="623" y="0"/>
                          </a:lnTo>
                          <a:close/>
                        </a:path>
                      </a:pathLst>
                    </a:custGeom>
                    <a:solidFill>
                      <a:srgbClr val="FFAAAA"/>
                    </a:solidFill>
                    <a:ln w="0">
                      <a:solidFill>
                        <a:srgbClr val="FFAAA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48" name="Freeform 165"/>
                    <p:cNvSpPr>
                      <a:spLocks/>
                    </p:cNvSpPr>
                    <p:nvPr/>
                  </p:nvSpPr>
                  <p:spPr bwMode="auto">
                    <a:xfrm>
                      <a:off x="2569" y="2172"/>
                      <a:ext cx="638" cy="376"/>
                    </a:xfrm>
                    <a:custGeom>
                      <a:avLst/>
                      <a:gdLst>
                        <a:gd name="T0" fmla="*/ 619 w 638"/>
                        <a:gd name="T1" fmla="*/ 0 h 376"/>
                        <a:gd name="T2" fmla="*/ 621 w 638"/>
                        <a:gd name="T3" fmla="*/ 0 h 376"/>
                        <a:gd name="T4" fmla="*/ 623 w 638"/>
                        <a:gd name="T5" fmla="*/ 2 h 376"/>
                        <a:gd name="T6" fmla="*/ 627 w 638"/>
                        <a:gd name="T7" fmla="*/ 6 h 376"/>
                        <a:gd name="T8" fmla="*/ 632 w 638"/>
                        <a:gd name="T9" fmla="*/ 9 h 376"/>
                        <a:gd name="T10" fmla="*/ 634 w 638"/>
                        <a:gd name="T11" fmla="*/ 13 h 376"/>
                        <a:gd name="T12" fmla="*/ 638 w 638"/>
                        <a:gd name="T13" fmla="*/ 17 h 376"/>
                        <a:gd name="T14" fmla="*/ 638 w 638"/>
                        <a:gd name="T15" fmla="*/ 22 h 376"/>
                        <a:gd name="T16" fmla="*/ 13 w 638"/>
                        <a:gd name="T17" fmla="*/ 376 h 376"/>
                        <a:gd name="T18" fmla="*/ 0 w 638"/>
                        <a:gd name="T19" fmla="*/ 356 h 376"/>
                        <a:gd name="T20" fmla="*/ 619 w 638"/>
                        <a:gd name="T21" fmla="*/ 0 h 37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w 638"/>
                        <a:gd name="T34" fmla="*/ 0 h 376"/>
                        <a:gd name="T35" fmla="*/ 638 w 638"/>
                        <a:gd name="T36" fmla="*/ 376 h 376"/>
                      </a:gdLst>
                      <a:ahLst/>
                      <a:cxnLst>
                        <a:cxn ang="T22">
                          <a:pos x="T0" y="T1"/>
                        </a:cxn>
                        <a:cxn ang="T23">
                          <a:pos x="T2" y="T3"/>
                        </a:cxn>
                        <a:cxn ang="T24">
                          <a:pos x="T4" y="T5"/>
                        </a:cxn>
                        <a:cxn ang="T25">
                          <a:pos x="T6" y="T7"/>
                        </a:cxn>
                        <a:cxn ang="T26">
                          <a:pos x="T8" y="T9"/>
                        </a:cxn>
                        <a:cxn ang="T27">
                          <a:pos x="T10" y="T11"/>
                        </a:cxn>
                        <a:cxn ang="T28">
                          <a:pos x="T12" y="T13"/>
                        </a:cxn>
                        <a:cxn ang="T29">
                          <a:pos x="T14" y="T15"/>
                        </a:cxn>
                        <a:cxn ang="T30">
                          <a:pos x="T16" y="T17"/>
                        </a:cxn>
                        <a:cxn ang="T31">
                          <a:pos x="T18" y="T19"/>
                        </a:cxn>
                        <a:cxn ang="T32">
                          <a:pos x="T20" y="T21"/>
                        </a:cxn>
                      </a:cxnLst>
                      <a:rect l="T33" t="T34" r="T35" b="T36"/>
                      <a:pathLst>
                        <a:path w="638" h="376">
                          <a:moveTo>
                            <a:pt x="619" y="0"/>
                          </a:moveTo>
                          <a:lnTo>
                            <a:pt x="621" y="0"/>
                          </a:lnTo>
                          <a:lnTo>
                            <a:pt x="623" y="2"/>
                          </a:lnTo>
                          <a:lnTo>
                            <a:pt x="627" y="6"/>
                          </a:lnTo>
                          <a:lnTo>
                            <a:pt x="632" y="9"/>
                          </a:lnTo>
                          <a:lnTo>
                            <a:pt x="634" y="13"/>
                          </a:lnTo>
                          <a:lnTo>
                            <a:pt x="638" y="17"/>
                          </a:lnTo>
                          <a:lnTo>
                            <a:pt x="638" y="22"/>
                          </a:lnTo>
                          <a:lnTo>
                            <a:pt x="13" y="376"/>
                          </a:lnTo>
                          <a:lnTo>
                            <a:pt x="0" y="356"/>
                          </a:lnTo>
                          <a:lnTo>
                            <a:pt x="619" y="0"/>
                          </a:lnTo>
                          <a:close/>
                        </a:path>
                      </a:pathLst>
                    </a:custGeom>
                    <a:solidFill>
                      <a:srgbClr val="FFD5D5"/>
                    </a:solidFill>
                    <a:ln w="0">
                      <a:solidFill>
                        <a:srgbClr val="FFD5D5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49" name="Freeform 166"/>
                    <p:cNvSpPr>
                      <a:spLocks/>
                    </p:cNvSpPr>
                    <p:nvPr/>
                  </p:nvSpPr>
                  <p:spPr bwMode="auto">
                    <a:xfrm>
                      <a:off x="2574" y="2172"/>
                      <a:ext cx="633" cy="371"/>
                    </a:xfrm>
                    <a:custGeom>
                      <a:avLst/>
                      <a:gdLst>
                        <a:gd name="T0" fmla="*/ 633 w 633"/>
                        <a:gd name="T1" fmla="*/ 17 h 371"/>
                        <a:gd name="T2" fmla="*/ 8 w 633"/>
                        <a:gd name="T3" fmla="*/ 371 h 371"/>
                        <a:gd name="T4" fmla="*/ 0 w 633"/>
                        <a:gd name="T5" fmla="*/ 356 h 371"/>
                        <a:gd name="T6" fmla="*/ 620 w 633"/>
                        <a:gd name="T7" fmla="*/ 0 h 371"/>
                        <a:gd name="T8" fmla="*/ 633 w 633"/>
                        <a:gd name="T9" fmla="*/ 17 h 37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633"/>
                        <a:gd name="T16" fmla="*/ 0 h 371"/>
                        <a:gd name="T17" fmla="*/ 633 w 633"/>
                        <a:gd name="T18" fmla="*/ 371 h 37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633" h="371">
                          <a:moveTo>
                            <a:pt x="633" y="17"/>
                          </a:moveTo>
                          <a:lnTo>
                            <a:pt x="8" y="371"/>
                          </a:lnTo>
                          <a:lnTo>
                            <a:pt x="0" y="356"/>
                          </a:lnTo>
                          <a:lnTo>
                            <a:pt x="620" y="0"/>
                          </a:lnTo>
                          <a:lnTo>
                            <a:pt x="633" y="1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>
                      <a:solidFill>
                        <a:srgbClr val="FFFF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50" name="Freeform 167"/>
                    <p:cNvSpPr>
                      <a:spLocks/>
                    </p:cNvSpPr>
                    <p:nvPr/>
                  </p:nvSpPr>
                  <p:spPr bwMode="auto">
                    <a:xfrm>
                      <a:off x="2522" y="2522"/>
                      <a:ext cx="65" cy="67"/>
                    </a:xfrm>
                    <a:custGeom>
                      <a:avLst/>
                      <a:gdLst>
                        <a:gd name="T0" fmla="*/ 47 w 65"/>
                        <a:gd name="T1" fmla="*/ 65 h 67"/>
                        <a:gd name="T2" fmla="*/ 60 w 65"/>
                        <a:gd name="T3" fmla="*/ 54 h 67"/>
                        <a:gd name="T4" fmla="*/ 65 w 65"/>
                        <a:gd name="T5" fmla="*/ 38 h 67"/>
                        <a:gd name="T6" fmla="*/ 62 w 65"/>
                        <a:gd name="T7" fmla="*/ 21 h 67"/>
                        <a:gd name="T8" fmla="*/ 51 w 65"/>
                        <a:gd name="T9" fmla="*/ 6 h 67"/>
                        <a:gd name="T10" fmla="*/ 36 w 65"/>
                        <a:gd name="T11" fmla="*/ 0 h 67"/>
                        <a:gd name="T12" fmla="*/ 19 w 65"/>
                        <a:gd name="T13" fmla="*/ 2 h 67"/>
                        <a:gd name="T14" fmla="*/ 6 w 65"/>
                        <a:gd name="T15" fmla="*/ 13 h 67"/>
                        <a:gd name="T16" fmla="*/ 0 w 65"/>
                        <a:gd name="T17" fmla="*/ 28 h 67"/>
                        <a:gd name="T18" fmla="*/ 4 w 65"/>
                        <a:gd name="T19" fmla="*/ 47 h 67"/>
                        <a:gd name="T20" fmla="*/ 15 w 65"/>
                        <a:gd name="T21" fmla="*/ 60 h 67"/>
                        <a:gd name="T22" fmla="*/ 30 w 65"/>
                        <a:gd name="T23" fmla="*/ 67 h 67"/>
                        <a:gd name="T24" fmla="*/ 47 w 65"/>
                        <a:gd name="T25" fmla="*/ 65 h 67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w 65"/>
                        <a:gd name="T40" fmla="*/ 0 h 67"/>
                        <a:gd name="T41" fmla="*/ 65 w 65"/>
                        <a:gd name="T42" fmla="*/ 67 h 67"/>
                      </a:gdLst>
                      <a:ahLst/>
                      <a:cxnLst>
                        <a:cxn ang="T26">
                          <a:pos x="T0" y="T1"/>
                        </a:cxn>
                        <a:cxn ang="T27">
                          <a:pos x="T2" y="T3"/>
                        </a:cxn>
                        <a:cxn ang="T28">
                          <a:pos x="T4" y="T5"/>
                        </a:cxn>
                        <a:cxn ang="T29">
                          <a:pos x="T6" y="T7"/>
                        </a:cxn>
                        <a:cxn ang="T30">
                          <a:pos x="T8" y="T9"/>
                        </a:cxn>
                        <a:cxn ang="T31">
                          <a:pos x="T10" y="T11"/>
                        </a:cxn>
                        <a:cxn ang="T32">
                          <a:pos x="T12" y="T13"/>
                        </a:cxn>
                        <a:cxn ang="T33">
                          <a:pos x="T14" y="T15"/>
                        </a:cxn>
                        <a:cxn ang="T34">
                          <a:pos x="T16" y="T17"/>
                        </a:cxn>
                        <a:cxn ang="T35">
                          <a:pos x="T18" y="T19"/>
                        </a:cxn>
                        <a:cxn ang="T36">
                          <a:pos x="T20" y="T21"/>
                        </a:cxn>
                        <a:cxn ang="T37">
                          <a:pos x="T22" y="T23"/>
                        </a:cxn>
                        <a:cxn ang="T38">
                          <a:pos x="T24" y="T25"/>
                        </a:cxn>
                      </a:cxnLst>
                      <a:rect l="T39" t="T40" r="T41" b="T42"/>
                      <a:pathLst>
                        <a:path w="65" h="67">
                          <a:moveTo>
                            <a:pt x="47" y="65"/>
                          </a:moveTo>
                          <a:lnTo>
                            <a:pt x="60" y="54"/>
                          </a:lnTo>
                          <a:lnTo>
                            <a:pt x="65" y="38"/>
                          </a:lnTo>
                          <a:lnTo>
                            <a:pt x="62" y="21"/>
                          </a:lnTo>
                          <a:lnTo>
                            <a:pt x="51" y="6"/>
                          </a:lnTo>
                          <a:lnTo>
                            <a:pt x="36" y="0"/>
                          </a:lnTo>
                          <a:lnTo>
                            <a:pt x="19" y="2"/>
                          </a:lnTo>
                          <a:lnTo>
                            <a:pt x="6" y="13"/>
                          </a:lnTo>
                          <a:lnTo>
                            <a:pt x="0" y="28"/>
                          </a:lnTo>
                          <a:lnTo>
                            <a:pt x="4" y="47"/>
                          </a:lnTo>
                          <a:lnTo>
                            <a:pt x="15" y="60"/>
                          </a:lnTo>
                          <a:lnTo>
                            <a:pt x="30" y="67"/>
                          </a:lnTo>
                          <a:lnTo>
                            <a:pt x="47" y="65"/>
                          </a:lnTo>
                          <a:close/>
                        </a:path>
                      </a:pathLst>
                    </a:custGeom>
                    <a:solidFill>
                      <a:srgbClr val="CC0000"/>
                    </a:solidFill>
                    <a:ln w="0">
                      <a:solidFill>
                        <a:srgbClr val="CC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51" name="Freeform 168"/>
                    <p:cNvSpPr>
                      <a:spLocks/>
                    </p:cNvSpPr>
                    <p:nvPr/>
                  </p:nvSpPr>
                  <p:spPr bwMode="auto">
                    <a:xfrm>
                      <a:off x="2522" y="2522"/>
                      <a:ext cx="65" cy="67"/>
                    </a:xfrm>
                    <a:custGeom>
                      <a:avLst/>
                      <a:gdLst>
                        <a:gd name="T0" fmla="*/ 47 w 65"/>
                        <a:gd name="T1" fmla="*/ 65 h 67"/>
                        <a:gd name="T2" fmla="*/ 60 w 65"/>
                        <a:gd name="T3" fmla="*/ 54 h 67"/>
                        <a:gd name="T4" fmla="*/ 65 w 65"/>
                        <a:gd name="T5" fmla="*/ 38 h 67"/>
                        <a:gd name="T6" fmla="*/ 62 w 65"/>
                        <a:gd name="T7" fmla="*/ 21 h 67"/>
                        <a:gd name="T8" fmla="*/ 51 w 65"/>
                        <a:gd name="T9" fmla="*/ 6 h 67"/>
                        <a:gd name="T10" fmla="*/ 36 w 65"/>
                        <a:gd name="T11" fmla="*/ 0 h 67"/>
                        <a:gd name="T12" fmla="*/ 19 w 65"/>
                        <a:gd name="T13" fmla="*/ 2 h 67"/>
                        <a:gd name="T14" fmla="*/ 6 w 65"/>
                        <a:gd name="T15" fmla="*/ 13 h 67"/>
                        <a:gd name="T16" fmla="*/ 0 w 65"/>
                        <a:gd name="T17" fmla="*/ 28 h 67"/>
                        <a:gd name="T18" fmla="*/ 4 w 65"/>
                        <a:gd name="T19" fmla="*/ 47 h 67"/>
                        <a:gd name="T20" fmla="*/ 15 w 65"/>
                        <a:gd name="T21" fmla="*/ 60 h 67"/>
                        <a:gd name="T22" fmla="*/ 30 w 65"/>
                        <a:gd name="T23" fmla="*/ 67 h 67"/>
                        <a:gd name="T24" fmla="*/ 47 w 65"/>
                        <a:gd name="T25" fmla="*/ 65 h 67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w 65"/>
                        <a:gd name="T40" fmla="*/ 0 h 67"/>
                        <a:gd name="T41" fmla="*/ 65 w 65"/>
                        <a:gd name="T42" fmla="*/ 67 h 67"/>
                      </a:gdLst>
                      <a:ahLst/>
                      <a:cxnLst>
                        <a:cxn ang="T26">
                          <a:pos x="T0" y="T1"/>
                        </a:cxn>
                        <a:cxn ang="T27">
                          <a:pos x="T2" y="T3"/>
                        </a:cxn>
                        <a:cxn ang="T28">
                          <a:pos x="T4" y="T5"/>
                        </a:cxn>
                        <a:cxn ang="T29">
                          <a:pos x="T6" y="T7"/>
                        </a:cxn>
                        <a:cxn ang="T30">
                          <a:pos x="T8" y="T9"/>
                        </a:cxn>
                        <a:cxn ang="T31">
                          <a:pos x="T10" y="T11"/>
                        </a:cxn>
                        <a:cxn ang="T32">
                          <a:pos x="T12" y="T13"/>
                        </a:cxn>
                        <a:cxn ang="T33">
                          <a:pos x="T14" y="T15"/>
                        </a:cxn>
                        <a:cxn ang="T34">
                          <a:pos x="T16" y="T17"/>
                        </a:cxn>
                        <a:cxn ang="T35">
                          <a:pos x="T18" y="T19"/>
                        </a:cxn>
                        <a:cxn ang="T36">
                          <a:pos x="T20" y="T21"/>
                        </a:cxn>
                        <a:cxn ang="T37">
                          <a:pos x="T22" y="T23"/>
                        </a:cxn>
                        <a:cxn ang="T38">
                          <a:pos x="T24" y="T25"/>
                        </a:cxn>
                      </a:cxnLst>
                      <a:rect l="T39" t="T40" r="T41" b="T42"/>
                      <a:pathLst>
                        <a:path w="65" h="67">
                          <a:moveTo>
                            <a:pt x="47" y="65"/>
                          </a:moveTo>
                          <a:lnTo>
                            <a:pt x="60" y="54"/>
                          </a:lnTo>
                          <a:lnTo>
                            <a:pt x="65" y="38"/>
                          </a:lnTo>
                          <a:lnTo>
                            <a:pt x="62" y="21"/>
                          </a:lnTo>
                          <a:lnTo>
                            <a:pt x="51" y="6"/>
                          </a:lnTo>
                          <a:lnTo>
                            <a:pt x="36" y="0"/>
                          </a:lnTo>
                          <a:lnTo>
                            <a:pt x="19" y="2"/>
                          </a:lnTo>
                          <a:lnTo>
                            <a:pt x="6" y="13"/>
                          </a:lnTo>
                          <a:lnTo>
                            <a:pt x="0" y="28"/>
                          </a:lnTo>
                          <a:lnTo>
                            <a:pt x="4" y="47"/>
                          </a:lnTo>
                          <a:lnTo>
                            <a:pt x="15" y="60"/>
                          </a:lnTo>
                          <a:lnTo>
                            <a:pt x="30" y="67"/>
                          </a:lnTo>
                          <a:lnTo>
                            <a:pt x="47" y="65"/>
                          </a:lnTo>
                        </a:path>
                      </a:pathLst>
                    </a:custGeom>
                    <a:noFill/>
                    <a:ln w="11113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52" name="Freeform 169"/>
                    <p:cNvSpPr>
                      <a:spLocks/>
                    </p:cNvSpPr>
                    <p:nvPr/>
                  </p:nvSpPr>
                  <p:spPr bwMode="auto">
                    <a:xfrm>
                      <a:off x="1109" y="2545"/>
                      <a:ext cx="141" cy="63"/>
                    </a:xfrm>
                    <a:custGeom>
                      <a:avLst/>
                      <a:gdLst>
                        <a:gd name="T0" fmla="*/ 0 w 141"/>
                        <a:gd name="T1" fmla="*/ 31 h 63"/>
                        <a:gd name="T2" fmla="*/ 75 w 141"/>
                        <a:gd name="T3" fmla="*/ 0 h 63"/>
                        <a:gd name="T4" fmla="*/ 141 w 141"/>
                        <a:gd name="T5" fmla="*/ 29 h 63"/>
                        <a:gd name="T6" fmla="*/ 71 w 141"/>
                        <a:gd name="T7" fmla="*/ 63 h 63"/>
                        <a:gd name="T8" fmla="*/ 0 w 141"/>
                        <a:gd name="T9" fmla="*/ 31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41"/>
                        <a:gd name="T16" fmla="*/ 0 h 63"/>
                        <a:gd name="T17" fmla="*/ 141 w 141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41" h="63">
                          <a:moveTo>
                            <a:pt x="0" y="31"/>
                          </a:moveTo>
                          <a:lnTo>
                            <a:pt x="75" y="0"/>
                          </a:lnTo>
                          <a:lnTo>
                            <a:pt x="141" y="29"/>
                          </a:lnTo>
                          <a:lnTo>
                            <a:pt x="71" y="63"/>
                          </a:lnTo>
                          <a:lnTo>
                            <a:pt x="0" y="31"/>
                          </a:lnTo>
                          <a:close/>
                        </a:path>
                      </a:pathLst>
                    </a:custGeom>
                    <a:solidFill>
                      <a:srgbClr val="80FF80"/>
                    </a:solidFill>
                    <a:ln w="0">
                      <a:solidFill>
                        <a:srgbClr val="80FF8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53" name="Freeform 175"/>
                    <p:cNvSpPr>
                      <a:spLocks/>
                    </p:cNvSpPr>
                    <p:nvPr/>
                  </p:nvSpPr>
                  <p:spPr bwMode="auto">
                    <a:xfrm>
                      <a:off x="1271" y="2228"/>
                      <a:ext cx="1073" cy="471"/>
                    </a:xfrm>
                    <a:custGeom>
                      <a:avLst/>
                      <a:gdLst>
                        <a:gd name="T0" fmla="*/ 1073 w 1073"/>
                        <a:gd name="T1" fmla="*/ 456 h 471"/>
                        <a:gd name="T2" fmla="*/ 981 w 1073"/>
                        <a:gd name="T3" fmla="*/ 294 h 471"/>
                        <a:gd name="T4" fmla="*/ 977 w 1073"/>
                        <a:gd name="T5" fmla="*/ 296 h 471"/>
                        <a:gd name="T6" fmla="*/ 966 w 1073"/>
                        <a:gd name="T7" fmla="*/ 304 h 471"/>
                        <a:gd name="T8" fmla="*/ 949 w 1073"/>
                        <a:gd name="T9" fmla="*/ 315 h 471"/>
                        <a:gd name="T10" fmla="*/ 925 w 1073"/>
                        <a:gd name="T11" fmla="*/ 330 h 471"/>
                        <a:gd name="T12" fmla="*/ 897 w 1073"/>
                        <a:gd name="T13" fmla="*/ 346 h 471"/>
                        <a:gd name="T14" fmla="*/ 866 w 1073"/>
                        <a:gd name="T15" fmla="*/ 365 h 471"/>
                        <a:gd name="T16" fmla="*/ 829 w 1073"/>
                        <a:gd name="T17" fmla="*/ 383 h 471"/>
                        <a:gd name="T18" fmla="*/ 790 w 1073"/>
                        <a:gd name="T19" fmla="*/ 402 h 471"/>
                        <a:gd name="T20" fmla="*/ 749 w 1073"/>
                        <a:gd name="T21" fmla="*/ 421 h 471"/>
                        <a:gd name="T22" fmla="*/ 708 w 1073"/>
                        <a:gd name="T23" fmla="*/ 435 h 471"/>
                        <a:gd name="T24" fmla="*/ 665 w 1073"/>
                        <a:gd name="T25" fmla="*/ 448 h 471"/>
                        <a:gd name="T26" fmla="*/ 662 w 1073"/>
                        <a:gd name="T27" fmla="*/ 450 h 471"/>
                        <a:gd name="T28" fmla="*/ 653 w 1073"/>
                        <a:gd name="T29" fmla="*/ 452 h 471"/>
                        <a:gd name="T30" fmla="*/ 638 w 1073"/>
                        <a:gd name="T31" fmla="*/ 456 h 471"/>
                        <a:gd name="T32" fmla="*/ 615 w 1073"/>
                        <a:gd name="T33" fmla="*/ 461 h 471"/>
                        <a:gd name="T34" fmla="*/ 586 w 1073"/>
                        <a:gd name="T35" fmla="*/ 465 h 471"/>
                        <a:gd name="T36" fmla="*/ 549 w 1073"/>
                        <a:gd name="T37" fmla="*/ 469 h 471"/>
                        <a:gd name="T38" fmla="*/ 502 w 1073"/>
                        <a:gd name="T39" fmla="*/ 471 h 471"/>
                        <a:gd name="T40" fmla="*/ 447 w 1073"/>
                        <a:gd name="T41" fmla="*/ 471 h 471"/>
                        <a:gd name="T42" fmla="*/ 380 w 1073"/>
                        <a:gd name="T43" fmla="*/ 469 h 471"/>
                        <a:gd name="T44" fmla="*/ 304 w 1073"/>
                        <a:gd name="T45" fmla="*/ 463 h 471"/>
                        <a:gd name="T46" fmla="*/ 298 w 1073"/>
                        <a:gd name="T47" fmla="*/ 463 h 471"/>
                        <a:gd name="T48" fmla="*/ 280 w 1073"/>
                        <a:gd name="T49" fmla="*/ 459 h 471"/>
                        <a:gd name="T50" fmla="*/ 254 w 1073"/>
                        <a:gd name="T51" fmla="*/ 454 h 471"/>
                        <a:gd name="T52" fmla="*/ 222 w 1073"/>
                        <a:gd name="T53" fmla="*/ 446 h 471"/>
                        <a:gd name="T54" fmla="*/ 185 w 1073"/>
                        <a:gd name="T55" fmla="*/ 433 h 471"/>
                        <a:gd name="T56" fmla="*/ 146 w 1073"/>
                        <a:gd name="T57" fmla="*/ 417 h 471"/>
                        <a:gd name="T58" fmla="*/ 107 w 1073"/>
                        <a:gd name="T59" fmla="*/ 395 h 471"/>
                        <a:gd name="T60" fmla="*/ 70 w 1073"/>
                        <a:gd name="T61" fmla="*/ 367 h 471"/>
                        <a:gd name="T62" fmla="*/ 39 w 1073"/>
                        <a:gd name="T63" fmla="*/ 333 h 471"/>
                        <a:gd name="T64" fmla="*/ 37 w 1073"/>
                        <a:gd name="T65" fmla="*/ 330 h 471"/>
                        <a:gd name="T66" fmla="*/ 31 w 1073"/>
                        <a:gd name="T67" fmla="*/ 322 h 471"/>
                        <a:gd name="T68" fmla="*/ 22 w 1073"/>
                        <a:gd name="T69" fmla="*/ 307 h 471"/>
                        <a:gd name="T70" fmla="*/ 15 w 1073"/>
                        <a:gd name="T71" fmla="*/ 291 h 471"/>
                        <a:gd name="T72" fmla="*/ 5 w 1073"/>
                        <a:gd name="T73" fmla="*/ 268 h 471"/>
                        <a:gd name="T74" fmla="*/ 2 w 1073"/>
                        <a:gd name="T75" fmla="*/ 244 h 471"/>
                        <a:gd name="T76" fmla="*/ 0 w 1073"/>
                        <a:gd name="T77" fmla="*/ 215 h 471"/>
                        <a:gd name="T78" fmla="*/ 4 w 1073"/>
                        <a:gd name="T79" fmla="*/ 185 h 471"/>
                        <a:gd name="T80" fmla="*/ 16 w 1073"/>
                        <a:gd name="T81" fmla="*/ 154 h 471"/>
                        <a:gd name="T82" fmla="*/ 37 w 1073"/>
                        <a:gd name="T83" fmla="*/ 118 h 471"/>
                        <a:gd name="T84" fmla="*/ 68 w 1073"/>
                        <a:gd name="T85" fmla="*/ 85 h 471"/>
                        <a:gd name="T86" fmla="*/ 70 w 1073"/>
                        <a:gd name="T87" fmla="*/ 81 h 471"/>
                        <a:gd name="T88" fmla="*/ 80 w 1073"/>
                        <a:gd name="T89" fmla="*/ 72 h 471"/>
                        <a:gd name="T90" fmla="*/ 93 w 1073"/>
                        <a:gd name="T91" fmla="*/ 61 h 471"/>
                        <a:gd name="T92" fmla="*/ 115 w 1073"/>
                        <a:gd name="T93" fmla="*/ 42 h 471"/>
                        <a:gd name="T94" fmla="*/ 144 w 1073"/>
                        <a:gd name="T95" fmla="*/ 24 h 471"/>
                        <a:gd name="T96" fmla="*/ 182 w 1073"/>
                        <a:gd name="T97" fmla="*/ 0 h 471"/>
                        <a:gd name="T98" fmla="*/ 328 w 1073"/>
                        <a:gd name="T99" fmla="*/ 141 h 471"/>
                        <a:gd name="T100" fmla="*/ 137 w 1073"/>
                        <a:gd name="T101" fmla="*/ 259 h 471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w 1073"/>
                        <a:gd name="T154" fmla="*/ 0 h 471"/>
                        <a:gd name="T155" fmla="*/ 1073 w 1073"/>
                        <a:gd name="T156" fmla="*/ 471 h 471"/>
                      </a:gdLst>
                      <a:ahLst/>
                      <a:cxnLst>
                        <a:cxn ang="T102">
                          <a:pos x="T0" y="T1"/>
                        </a:cxn>
                        <a:cxn ang="T103">
                          <a:pos x="T2" y="T3"/>
                        </a:cxn>
                        <a:cxn ang="T104">
                          <a:pos x="T4" y="T5"/>
                        </a:cxn>
                        <a:cxn ang="T105">
                          <a:pos x="T6" y="T7"/>
                        </a:cxn>
                        <a:cxn ang="T106">
                          <a:pos x="T8" y="T9"/>
                        </a:cxn>
                        <a:cxn ang="T107">
                          <a:pos x="T10" y="T11"/>
                        </a:cxn>
                        <a:cxn ang="T108">
                          <a:pos x="T12" y="T13"/>
                        </a:cxn>
                        <a:cxn ang="T109">
                          <a:pos x="T14" y="T15"/>
                        </a:cxn>
                        <a:cxn ang="T110">
                          <a:pos x="T16" y="T17"/>
                        </a:cxn>
                        <a:cxn ang="T111">
                          <a:pos x="T18" y="T19"/>
                        </a:cxn>
                        <a:cxn ang="T112">
                          <a:pos x="T20" y="T21"/>
                        </a:cxn>
                        <a:cxn ang="T113">
                          <a:pos x="T22" y="T23"/>
                        </a:cxn>
                        <a:cxn ang="T114">
                          <a:pos x="T24" y="T25"/>
                        </a:cxn>
                        <a:cxn ang="T115">
                          <a:pos x="T26" y="T27"/>
                        </a:cxn>
                        <a:cxn ang="T116">
                          <a:pos x="T28" y="T29"/>
                        </a:cxn>
                        <a:cxn ang="T117">
                          <a:pos x="T30" y="T31"/>
                        </a:cxn>
                        <a:cxn ang="T118">
                          <a:pos x="T32" y="T33"/>
                        </a:cxn>
                        <a:cxn ang="T119">
                          <a:pos x="T34" y="T35"/>
                        </a:cxn>
                        <a:cxn ang="T120">
                          <a:pos x="T36" y="T37"/>
                        </a:cxn>
                        <a:cxn ang="T121">
                          <a:pos x="T38" y="T39"/>
                        </a:cxn>
                        <a:cxn ang="T122">
                          <a:pos x="T40" y="T41"/>
                        </a:cxn>
                        <a:cxn ang="T123">
                          <a:pos x="T42" y="T43"/>
                        </a:cxn>
                        <a:cxn ang="T124">
                          <a:pos x="T44" y="T45"/>
                        </a:cxn>
                        <a:cxn ang="T125">
                          <a:pos x="T46" y="T47"/>
                        </a:cxn>
                        <a:cxn ang="T126">
                          <a:pos x="T48" y="T49"/>
                        </a:cxn>
                        <a:cxn ang="T127">
                          <a:pos x="T50" y="T51"/>
                        </a:cxn>
                        <a:cxn ang="T128">
                          <a:pos x="T52" y="T53"/>
                        </a:cxn>
                        <a:cxn ang="T129">
                          <a:pos x="T54" y="T55"/>
                        </a:cxn>
                        <a:cxn ang="T130">
                          <a:pos x="T56" y="T57"/>
                        </a:cxn>
                        <a:cxn ang="T131">
                          <a:pos x="T58" y="T59"/>
                        </a:cxn>
                        <a:cxn ang="T132">
                          <a:pos x="T60" y="T61"/>
                        </a:cxn>
                        <a:cxn ang="T133">
                          <a:pos x="T62" y="T63"/>
                        </a:cxn>
                        <a:cxn ang="T134">
                          <a:pos x="T64" y="T65"/>
                        </a:cxn>
                        <a:cxn ang="T135">
                          <a:pos x="T66" y="T67"/>
                        </a:cxn>
                        <a:cxn ang="T136">
                          <a:pos x="T68" y="T69"/>
                        </a:cxn>
                        <a:cxn ang="T137">
                          <a:pos x="T70" y="T71"/>
                        </a:cxn>
                        <a:cxn ang="T138">
                          <a:pos x="T72" y="T73"/>
                        </a:cxn>
                        <a:cxn ang="T139">
                          <a:pos x="T74" y="T75"/>
                        </a:cxn>
                        <a:cxn ang="T140">
                          <a:pos x="T76" y="T77"/>
                        </a:cxn>
                        <a:cxn ang="T141">
                          <a:pos x="T78" y="T79"/>
                        </a:cxn>
                        <a:cxn ang="T142">
                          <a:pos x="T80" y="T81"/>
                        </a:cxn>
                        <a:cxn ang="T143">
                          <a:pos x="T82" y="T83"/>
                        </a:cxn>
                        <a:cxn ang="T144">
                          <a:pos x="T84" y="T85"/>
                        </a:cxn>
                        <a:cxn ang="T145">
                          <a:pos x="T86" y="T87"/>
                        </a:cxn>
                        <a:cxn ang="T146">
                          <a:pos x="T88" y="T89"/>
                        </a:cxn>
                        <a:cxn ang="T147">
                          <a:pos x="T90" y="T91"/>
                        </a:cxn>
                        <a:cxn ang="T148">
                          <a:pos x="T92" y="T93"/>
                        </a:cxn>
                        <a:cxn ang="T149">
                          <a:pos x="T94" y="T95"/>
                        </a:cxn>
                        <a:cxn ang="T150">
                          <a:pos x="T96" y="T97"/>
                        </a:cxn>
                        <a:cxn ang="T151">
                          <a:pos x="T98" y="T99"/>
                        </a:cxn>
                        <a:cxn ang="T152">
                          <a:pos x="T100" y="T101"/>
                        </a:cxn>
                      </a:cxnLst>
                      <a:rect l="T153" t="T154" r="T155" b="T156"/>
                      <a:pathLst>
                        <a:path w="1073" h="471">
                          <a:moveTo>
                            <a:pt x="1073" y="456"/>
                          </a:moveTo>
                          <a:lnTo>
                            <a:pt x="981" y="294"/>
                          </a:lnTo>
                          <a:lnTo>
                            <a:pt x="977" y="296"/>
                          </a:lnTo>
                          <a:lnTo>
                            <a:pt x="966" y="304"/>
                          </a:lnTo>
                          <a:lnTo>
                            <a:pt x="949" y="315"/>
                          </a:lnTo>
                          <a:lnTo>
                            <a:pt x="925" y="330"/>
                          </a:lnTo>
                          <a:lnTo>
                            <a:pt x="897" y="346"/>
                          </a:lnTo>
                          <a:lnTo>
                            <a:pt x="866" y="365"/>
                          </a:lnTo>
                          <a:lnTo>
                            <a:pt x="829" y="383"/>
                          </a:lnTo>
                          <a:lnTo>
                            <a:pt x="790" y="402"/>
                          </a:lnTo>
                          <a:lnTo>
                            <a:pt x="749" y="421"/>
                          </a:lnTo>
                          <a:lnTo>
                            <a:pt x="708" y="435"/>
                          </a:lnTo>
                          <a:lnTo>
                            <a:pt x="665" y="448"/>
                          </a:lnTo>
                          <a:lnTo>
                            <a:pt x="662" y="450"/>
                          </a:lnTo>
                          <a:lnTo>
                            <a:pt x="653" y="452"/>
                          </a:lnTo>
                          <a:lnTo>
                            <a:pt x="638" y="456"/>
                          </a:lnTo>
                          <a:lnTo>
                            <a:pt x="615" y="461"/>
                          </a:lnTo>
                          <a:lnTo>
                            <a:pt x="586" y="465"/>
                          </a:lnTo>
                          <a:lnTo>
                            <a:pt x="549" y="469"/>
                          </a:lnTo>
                          <a:lnTo>
                            <a:pt x="502" y="471"/>
                          </a:lnTo>
                          <a:lnTo>
                            <a:pt x="447" y="471"/>
                          </a:lnTo>
                          <a:lnTo>
                            <a:pt x="380" y="469"/>
                          </a:lnTo>
                          <a:lnTo>
                            <a:pt x="304" y="463"/>
                          </a:lnTo>
                          <a:lnTo>
                            <a:pt x="298" y="463"/>
                          </a:lnTo>
                          <a:lnTo>
                            <a:pt x="280" y="459"/>
                          </a:lnTo>
                          <a:lnTo>
                            <a:pt x="254" y="454"/>
                          </a:lnTo>
                          <a:lnTo>
                            <a:pt x="222" y="446"/>
                          </a:lnTo>
                          <a:lnTo>
                            <a:pt x="185" y="433"/>
                          </a:lnTo>
                          <a:lnTo>
                            <a:pt x="146" y="417"/>
                          </a:lnTo>
                          <a:lnTo>
                            <a:pt x="107" y="395"/>
                          </a:lnTo>
                          <a:lnTo>
                            <a:pt x="70" y="367"/>
                          </a:lnTo>
                          <a:lnTo>
                            <a:pt x="39" y="333"/>
                          </a:lnTo>
                          <a:lnTo>
                            <a:pt x="37" y="330"/>
                          </a:lnTo>
                          <a:lnTo>
                            <a:pt x="31" y="322"/>
                          </a:lnTo>
                          <a:lnTo>
                            <a:pt x="22" y="307"/>
                          </a:lnTo>
                          <a:lnTo>
                            <a:pt x="15" y="291"/>
                          </a:lnTo>
                          <a:lnTo>
                            <a:pt x="5" y="268"/>
                          </a:lnTo>
                          <a:lnTo>
                            <a:pt x="2" y="244"/>
                          </a:lnTo>
                          <a:lnTo>
                            <a:pt x="0" y="215"/>
                          </a:lnTo>
                          <a:lnTo>
                            <a:pt x="4" y="185"/>
                          </a:lnTo>
                          <a:lnTo>
                            <a:pt x="16" y="154"/>
                          </a:lnTo>
                          <a:lnTo>
                            <a:pt x="37" y="118"/>
                          </a:lnTo>
                          <a:lnTo>
                            <a:pt x="68" y="85"/>
                          </a:lnTo>
                          <a:lnTo>
                            <a:pt x="70" y="81"/>
                          </a:lnTo>
                          <a:lnTo>
                            <a:pt x="80" y="72"/>
                          </a:lnTo>
                          <a:lnTo>
                            <a:pt x="93" y="61"/>
                          </a:lnTo>
                          <a:lnTo>
                            <a:pt x="115" y="42"/>
                          </a:lnTo>
                          <a:lnTo>
                            <a:pt x="144" y="24"/>
                          </a:lnTo>
                          <a:lnTo>
                            <a:pt x="182" y="0"/>
                          </a:lnTo>
                          <a:lnTo>
                            <a:pt x="328" y="141"/>
                          </a:lnTo>
                          <a:lnTo>
                            <a:pt x="137" y="259"/>
                          </a:lnTo>
                        </a:path>
                      </a:pathLst>
                    </a:cu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54" name="Freeform 176"/>
                    <p:cNvSpPr>
                      <a:spLocks/>
                    </p:cNvSpPr>
                    <p:nvPr/>
                  </p:nvSpPr>
                  <p:spPr bwMode="auto">
                    <a:xfrm>
                      <a:off x="2105" y="2563"/>
                      <a:ext cx="45" cy="58"/>
                    </a:xfrm>
                    <a:custGeom>
                      <a:avLst/>
                      <a:gdLst>
                        <a:gd name="T0" fmla="*/ 45 w 45"/>
                        <a:gd name="T1" fmla="*/ 0 h 58"/>
                        <a:gd name="T2" fmla="*/ 0 w 45"/>
                        <a:gd name="T3" fmla="*/ 24 h 58"/>
                        <a:gd name="T4" fmla="*/ 0 w 45"/>
                        <a:gd name="T5" fmla="*/ 58 h 58"/>
                        <a:gd name="T6" fmla="*/ 45 w 45"/>
                        <a:gd name="T7" fmla="*/ 34 h 58"/>
                        <a:gd name="T8" fmla="*/ 45 w 45"/>
                        <a:gd name="T9" fmla="*/ 0 h 58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45"/>
                        <a:gd name="T16" fmla="*/ 0 h 58"/>
                        <a:gd name="T17" fmla="*/ 45 w 45"/>
                        <a:gd name="T18" fmla="*/ 58 h 58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45" h="58">
                          <a:moveTo>
                            <a:pt x="45" y="0"/>
                          </a:moveTo>
                          <a:lnTo>
                            <a:pt x="0" y="24"/>
                          </a:lnTo>
                          <a:lnTo>
                            <a:pt x="0" y="58"/>
                          </a:lnTo>
                          <a:lnTo>
                            <a:pt x="45" y="34"/>
                          </a:lnTo>
                          <a:lnTo>
                            <a:pt x="45" y="0"/>
                          </a:lnTo>
                          <a:close/>
                        </a:path>
                      </a:pathLst>
                    </a:custGeom>
                    <a:solidFill>
                      <a:srgbClr val="FFFF00"/>
                    </a:solidFill>
                    <a:ln w="0">
                      <a:solidFill>
                        <a:srgbClr val="FFFF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55" name="Freeform 177"/>
                    <p:cNvSpPr>
                      <a:spLocks/>
                    </p:cNvSpPr>
                    <p:nvPr/>
                  </p:nvSpPr>
                  <p:spPr bwMode="auto">
                    <a:xfrm>
                      <a:off x="2105" y="2563"/>
                      <a:ext cx="45" cy="58"/>
                    </a:xfrm>
                    <a:custGeom>
                      <a:avLst/>
                      <a:gdLst>
                        <a:gd name="T0" fmla="*/ 45 w 45"/>
                        <a:gd name="T1" fmla="*/ 0 h 58"/>
                        <a:gd name="T2" fmla="*/ 0 w 45"/>
                        <a:gd name="T3" fmla="*/ 24 h 58"/>
                        <a:gd name="T4" fmla="*/ 0 w 45"/>
                        <a:gd name="T5" fmla="*/ 58 h 58"/>
                        <a:gd name="T6" fmla="*/ 45 w 45"/>
                        <a:gd name="T7" fmla="*/ 34 h 58"/>
                        <a:gd name="T8" fmla="*/ 45 w 45"/>
                        <a:gd name="T9" fmla="*/ 0 h 58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45"/>
                        <a:gd name="T16" fmla="*/ 0 h 58"/>
                        <a:gd name="T17" fmla="*/ 45 w 45"/>
                        <a:gd name="T18" fmla="*/ 58 h 58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45" h="58">
                          <a:moveTo>
                            <a:pt x="45" y="0"/>
                          </a:moveTo>
                          <a:lnTo>
                            <a:pt x="0" y="24"/>
                          </a:lnTo>
                          <a:lnTo>
                            <a:pt x="0" y="58"/>
                          </a:lnTo>
                          <a:lnTo>
                            <a:pt x="45" y="34"/>
                          </a:lnTo>
                          <a:lnTo>
                            <a:pt x="45" y="0"/>
                          </a:lnTo>
                        </a:path>
                      </a:pathLst>
                    </a:custGeom>
                    <a:noFill/>
                    <a:ln w="63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56" name="Freeform 178"/>
                    <p:cNvSpPr>
                      <a:spLocks/>
                    </p:cNvSpPr>
                    <p:nvPr/>
                  </p:nvSpPr>
                  <p:spPr bwMode="auto">
                    <a:xfrm>
                      <a:off x="2450" y="1440"/>
                      <a:ext cx="1040" cy="732"/>
                    </a:xfrm>
                    <a:custGeom>
                      <a:avLst/>
                      <a:gdLst>
                        <a:gd name="T0" fmla="*/ 0 w 1040"/>
                        <a:gd name="T1" fmla="*/ 420 h 732"/>
                        <a:gd name="T2" fmla="*/ 72 w 1040"/>
                        <a:gd name="T3" fmla="*/ 166 h 732"/>
                        <a:gd name="T4" fmla="*/ 78 w 1040"/>
                        <a:gd name="T5" fmla="*/ 165 h 732"/>
                        <a:gd name="T6" fmla="*/ 89 w 1040"/>
                        <a:gd name="T7" fmla="*/ 155 h 732"/>
                        <a:gd name="T8" fmla="*/ 110 w 1040"/>
                        <a:gd name="T9" fmla="*/ 144 h 732"/>
                        <a:gd name="T10" fmla="*/ 136 w 1040"/>
                        <a:gd name="T11" fmla="*/ 129 h 732"/>
                        <a:gd name="T12" fmla="*/ 167 w 1040"/>
                        <a:gd name="T13" fmla="*/ 113 h 732"/>
                        <a:gd name="T14" fmla="*/ 206 w 1040"/>
                        <a:gd name="T15" fmla="*/ 92 h 732"/>
                        <a:gd name="T16" fmla="*/ 247 w 1040"/>
                        <a:gd name="T17" fmla="*/ 74 h 732"/>
                        <a:gd name="T18" fmla="*/ 295 w 1040"/>
                        <a:gd name="T19" fmla="*/ 55 h 732"/>
                        <a:gd name="T20" fmla="*/ 345 w 1040"/>
                        <a:gd name="T21" fmla="*/ 37 h 732"/>
                        <a:gd name="T22" fmla="*/ 397 w 1040"/>
                        <a:gd name="T23" fmla="*/ 22 h 732"/>
                        <a:gd name="T24" fmla="*/ 453 w 1040"/>
                        <a:gd name="T25" fmla="*/ 11 h 732"/>
                        <a:gd name="T26" fmla="*/ 510 w 1040"/>
                        <a:gd name="T27" fmla="*/ 3 h 732"/>
                        <a:gd name="T28" fmla="*/ 568 w 1040"/>
                        <a:gd name="T29" fmla="*/ 0 h 732"/>
                        <a:gd name="T30" fmla="*/ 575 w 1040"/>
                        <a:gd name="T31" fmla="*/ 0 h 732"/>
                        <a:gd name="T32" fmla="*/ 592 w 1040"/>
                        <a:gd name="T33" fmla="*/ 0 h 732"/>
                        <a:gd name="T34" fmla="*/ 619 w 1040"/>
                        <a:gd name="T35" fmla="*/ 1 h 732"/>
                        <a:gd name="T36" fmla="*/ 655 w 1040"/>
                        <a:gd name="T37" fmla="*/ 3 h 732"/>
                        <a:gd name="T38" fmla="*/ 696 w 1040"/>
                        <a:gd name="T39" fmla="*/ 7 h 732"/>
                        <a:gd name="T40" fmla="*/ 740 w 1040"/>
                        <a:gd name="T41" fmla="*/ 14 h 732"/>
                        <a:gd name="T42" fmla="*/ 788 w 1040"/>
                        <a:gd name="T43" fmla="*/ 22 h 732"/>
                        <a:gd name="T44" fmla="*/ 836 w 1040"/>
                        <a:gd name="T45" fmla="*/ 35 h 732"/>
                        <a:gd name="T46" fmla="*/ 883 w 1040"/>
                        <a:gd name="T47" fmla="*/ 51 h 732"/>
                        <a:gd name="T48" fmla="*/ 927 w 1040"/>
                        <a:gd name="T49" fmla="*/ 72 h 732"/>
                        <a:gd name="T50" fmla="*/ 966 w 1040"/>
                        <a:gd name="T51" fmla="*/ 98 h 732"/>
                        <a:gd name="T52" fmla="*/ 998 w 1040"/>
                        <a:gd name="T53" fmla="*/ 127 h 732"/>
                        <a:gd name="T54" fmla="*/ 1001 w 1040"/>
                        <a:gd name="T55" fmla="*/ 131 h 732"/>
                        <a:gd name="T56" fmla="*/ 1009 w 1040"/>
                        <a:gd name="T57" fmla="*/ 142 h 732"/>
                        <a:gd name="T58" fmla="*/ 1018 w 1040"/>
                        <a:gd name="T59" fmla="*/ 159 h 732"/>
                        <a:gd name="T60" fmla="*/ 1027 w 1040"/>
                        <a:gd name="T61" fmla="*/ 179 h 732"/>
                        <a:gd name="T62" fmla="*/ 1037 w 1040"/>
                        <a:gd name="T63" fmla="*/ 207 h 732"/>
                        <a:gd name="T64" fmla="*/ 1040 w 1040"/>
                        <a:gd name="T65" fmla="*/ 239 h 732"/>
                        <a:gd name="T66" fmla="*/ 1040 w 1040"/>
                        <a:gd name="T67" fmla="*/ 274 h 732"/>
                        <a:gd name="T68" fmla="*/ 1031 w 1040"/>
                        <a:gd name="T69" fmla="*/ 311 h 732"/>
                        <a:gd name="T70" fmla="*/ 1013 w 1040"/>
                        <a:gd name="T71" fmla="*/ 352 h 732"/>
                        <a:gd name="T72" fmla="*/ 1011 w 1040"/>
                        <a:gd name="T73" fmla="*/ 356 h 732"/>
                        <a:gd name="T74" fmla="*/ 1003 w 1040"/>
                        <a:gd name="T75" fmla="*/ 365 h 732"/>
                        <a:gd name="T76" fmla="*/ 990 w 1040"/>
                        <a:gd name="T77" fmla="*/ 378 h 732"/>
                        <a:gd name="T78" fmla="*/ 976 w 1040"/>
                        <a:gd name="T79" fmla="*/ 394 h 732"/>
                        <a:gd name="T80" fmla="*/ 955 w 1040"/>
                        <a:gd name="T81" fmla="*/ 413 h 732"/>
                        <a:gd name="T82" fmla="*/ 933 w 1040"/>
                        <a:gd name="T83" fmla="*/ 430 h 732"/>
                        <a:gd name="T84" fmla="*/ 907 w 1040"/>
                        <a:gd name="T85" fmla="*/ 448 h 732"/>
                        <a:gd name="T86" fmla="*/ 877 w 1040"/>
                        <a:gd name="T87" fmla="*/ 463 h 732"/>
                        <a:gd name="T88" fmla="*/ 759 w 1040"/>
                        <a:gd name="T89" fmla="*/ 732 h 732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w 1040"/>
                        <a:gd name="T136" fmla="*/ 0 h 732"/>
                        <a:gd name="T137" fmla="*/ 1040 w 1040"/>
                        <a:gd name="T138" fmla="*/ 732 h 732"/>
                      </a:gdLst>
                      <a:ahLst/>
                      <a:cxnLst>
                        <a:cxn ang="T90">
                          <a:pos x="T0" y="T1"/>
                        </a:cxn>
                        <a:cxn ang="T91">
                          <a:pos x="T2" y="T3"/>
                        </a:cxn>
                        <a:cxn ang="T92">
                          <a:pos x="T4" y="T5"/>
                        </a:cxn>
                        <a:cxn ang="T93">
                          <a:pos x="T6" y="T7"/>
                        </a:cxn>
                        <a:cxn ang="T94">
                          <a:pos x="T8" y="T9"/>
                        </a:cxn>
                        <a:cxn ang="T95">
                          <a:pos x="T10" y="T11"/>
                        </a:cxn>
                        <a:cxn ang="T96">
                          <a:pos x="T12" y="T13"/>
                        </a:cxn>
                        <a:cxn ang="T97">
                          <a:pos x="T14" y="T15"/>
                        </a:cxn>
                        <a:cxn ang="T98">
                          <a:pos x="T16" y="T17"/>
                        </a:cxn>
                        <a:cxn ang="T99">
                          <a:pos x="T18" y="T19"/>
                        </a:cxn>
                        <a:cxn ang="T100">
                          <a:pos x="T20" y="T21"/>
                        </a:cxn>
                        <a:cxn ang="T101">
                          <a:pos x="T22" y="T23"/>
                        </a:cxn>
                        <a:cxn ang="T102">
                          <a:pos x="T24" y="T25"/>
                        </a:cxn>
                        <a:cxn ang="T103">
                          <a:pos x="T26" y="T27"/>
                        </a:cxn>
                        <a:cxn ang="T104">
                          <a:pos x="T28" y="T29"/>
                        </a:cxn>
                        <a:cxn ang="T105">
                          <a:pos x="T30" y="T31"/>
                        </a:cxn>
                        <a:cxn ang="T106">
                          <a:pos x="T32" y="T33"/>
                        </a:cxn>
                        <a:cxn ang="T107">
                          <a:pos x="T34" y="T35"/>
                        </a:cxn>
                        <a:cxn ang="T108">
                          <a:pos x="T36" y="T37"/>
                        </a:cxn>
                        <a:cxn ang="T109">
                          <a:pos x="T38" y="T39"/>
                        </a:cxn>
                        <a:cxn ang="T110">
                          <a:pos x="T40" y="T41"/>
                        </a:cxn>
                        <a:cxn ang="T111">
                          <a:pos x="T42" y="T43"/>
                        </a:cxn>
                        <a:cxn ang="T112">
                          <a:pos x="T44" y="T45"/>
                        </a:cxn>
                        <a:cxn ang="T113">
                          <a:pos x="T46" y="T47"/>
                        </a:cxn>
                        <a:cxn ang="T114">
                          <a:pos x="T48" y="T49"/>
                        </a:cxn>
                        <a:cxn ang="T115">
                          <a:pos x="T50" y="T51"/>
                        </a:cxn>
                        <a:cxn ang="T116">
                          <a:pos x="T52" y="T53"/>
                        </a:cxn>
                        <a:cxn ang="T117">
                          <a:pos x="T54" y="T55"/>
                        </a:cxn>
                        <a:cxn ang="T118">
                          <a:pos x="T56" y="T57"/>
                        </a:cxn>
                        <a:cxn ang="T119">
                          <a:pos x="T58" y="T59"/>
                        </a:cxn>
                        <a:cxn ang="T120">
                          <a:pos x="T60" y="T61"/>
                        </a:cxn>
                        <a:cxn ang="T121">
                          <a:pos x="T62" y="T63"/>
                        </a:cxn>
                        <a:cxn ang="T122">
                          <a:pos x="T64" y="T65"/>
                        </a:cxn>
                        <a:cxn ang="T123">
                          <a:pos x="T66" y="T67"/>
                        </a:cxn>
                        <a:cxn ang="T124">
                          <a:pos x="T68" y="T69"/>
                        </a:cxn>
                        <a:cxn ang="T125">
                          <a:pos x="T70" y="T71"/>
                        </a:cxn>
                        <a:cxn ang="T126">
                          <a:pos x="T72" y="T73"/>
                        </a:cxn>
                        <a:cxn ang="T127">
                          <a:pos x="T74" y="T75"/>
                        </a:cxn>
                        <a:cxn ang="T128">
                          <a:pos x="T76" y="T77"/>
                        </a:cxn>
                        <a:cxn ang="T129">
                          <a:pos x="T78" y="T79"/>
                        </a:cxn>
                        <a:cxn ang="T130">
                          <a:pos x="T80" y="T81"/>
                        </a:cxn>
                        <a:cxn ang="T131">
                          <a:pos x="T82" y="T83"/>
                        </a:cxn>
                        <a:cxn ang="T132">
                          <a:pos x="T84" y="T85"/>
                        </a:cxn>
                        <a:cxn ang="T133">
                          <a:pos x="T86" y="T87"/>
                        </a:cxn>
                        <a:cxn ang="T134">
                          <a:pos x="T88" y="T89"/>
                        </a:cxn>
                      </a:cxnLst>
                      <a:rect l="T135" t="T136" r="T137" b="T138"/>
                      <a:pathLst>
                        <a:path w="1040" h="732">
                          <a:moveTo>
                            <a:pt x="0" y="420"/>
                          </a:moveTo>
                          <a:lnTo>
                            <a:pt x="72" y="166"/>
                          </a:lnTo>
                          <a:lnTo>
                            <a:pt x="78" y="165"/>
                          </a:lnTo>
                          <a:lnTo>
                            <a:pt x="89" y="155"/>
                          </a:lnTo>
                          <a:lnTo>
                            <a:pt x="110" y="144"/>
                          </a:lnTo>
                          <a:lnTo>
                            <a:pt x="136" y="129"/>
                          </a:lnTo>
                          <a:lnTo>
                            <a:pt x="167" y="113"/>
                          </a:lnTo>
                          <a:lnTo>
                            <a:pt x="206" y="92"/>
                          </a:lnTo>
                          <a:lnTo>
                            <a:pt x="247" y="74"/>
                          </a:lnTo>
                          <a:lnTo>
                            <a:pt x="295" y="55"/>
                          </a:lnTo>
                          <a:lnTo>
                            <a:pt x="345" y="37"/>
                          </a:lnTo>
                          <a:lnTo>
                            <a:pt x="397" y="22"/>
                          </a:lnTo>
                          <a:lnTo>
                            <a:pt x="453" y="11"/>
                          </a:lnTo>
                          <a:lnTo>
                            <a:pt x="510" y="3"/>
                          </a:lnTo>
                          <a:lnTo>
                            <a:pt x="568" y="0"/>
                          </a:lnTo>
                          <a:lnTo>
                            <a:pt x="575" y="0"/>
                          </a:lnTo>
                          <a:lnTo>
                            <a:pt x="592" y="0"/>
                          </a:lnTo>
                          <a:lnTo>
                            <a:pt x="619" y="1"/>
                          </a:lnTo>
                          <a:lnTo>
                            <a:pt x="655" y="3"/>
                          </a:lnTo>
                          <a:lnTo>
                            <a:pt x="696" y="7"/>
                          </a:lnTo>
                          <a:lnTo>
                            <a:pt x="740" y="14"/>
                          </a:lnTo>
                          <a:lnTo>
                            <a:pt x="788" y="22"/>
                          </a:lnTo>
                          <a:lnTo>
                            <a:pt x="836" y="35"/>
                          </a:lnTo>
                          <a:lnTo>
                            <a:pt x="883" y="51"/>
                          </a:lnTo>
                          <a:lnTo>
                            <a:pt x="927" y="72"/>
                          </a:lnTo>
                          <a:lnTo>
                            <a:pt x="966" y="98"/>
                          </a:lnTo>
                          <a:lnTo>
                            <a:pt x="998" y="127"/>
                          </a:lnTo>
                          <a:lnTo>
                            <a:pt x="1001" y="131"/>
                          </a:lnTo>
                          <a:lnTo>
                            <a:pt x="1009" y="142"/>
                          </a:lnTo>
                          <a:lnTo>
                            <a:pt x="1018" y="159"/>
                          </a:lnTo>
                          <a:lnTo>
                            <a:pt x="1027" y="179"/>
                          </a:lnTo>
                          <a:lnTo>
                            <a:pt x="1037" y="207"/>
                          </a:lnTo>
                          <a:lnTo>
                            <a:pt x="1040" y="239"/>
                          </a:lnTo>
                          <a:lnTo>
                            <a:pt x="1040" y="274"/>
                          </a:lnTo>
                          <a:lnTo>
                            <a:pt x="1031" y="311"/>
                          </a:lnTo>
                          <a:lnTo>
                            <a:pt x="1013" y="352"/>
                          </a:lnTo>
                          <a:lnTo>
                            <a:pt x="1011" y="356"/>
                          </a:lnTo>
                          <a:lnTo>
                            <a:pt x="1003" y="365"/>
                          </a:lnTo>
                          <a:lnTo>
                            <a:pt x="990" y="378"/>
                          </a:lnTo>
                          <a:lnTo>
                            <a:pt x="976" y="394"/>
                          </a:lnTo>
                          <a:lnTo>
                            <a:pt x="955" y="413"/>
                          </a:lnTo>
                          <a:lnTo>
                            <a:pt x="933" y="430"/>
                          </a:lnTo>
                          <a:lnTo>
                            <a:pt x="907" y="448"/>
                          </a:lnTo>
                          <a:lnTo>
                            <a:pt x="877" y="463"/>
                          </a:lnTo>
                          <a:lnTo>
                            <a:pt x="759" y="732"/>
                          </a:lnTo>
                        </a:path>
                      </a:pathLst>
                    </a:cu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57" name="Freeform 179"/>
                    <p:cNvSpPr>
                      <a:spLocks/>
                    </p:cNvSpPr>
                    <p:nvPr/>
                  </p:nvSpPr>
                  <p:spPr bwMode="auto">
                    <a:xfrm>
                      <a:off x="2448" y="1497"/>
                      <a:ext cx="1042" cy="677"/>
                    </a:xfrm>
                    <a:custGeom>
                      <a:avLst/>
                      <a:gdLst>
                        <a:gd name="T0" fmla="*/ 0 w 1042"/>
                        <a:gd name="T1" fmla="*/ 369 h 677"/>
                        <a:gd name="T2" fmla="*/ 74 w 1042"/>
                        <a:gd name="T3" fmla="*/ 167 h 677"/>
                        <a:gd name="T4" fmla="*/ 80 w 1042"/>
                        <a:gd name="T5" fmla="*/ 165 h 677"/>
                        <a:gd name="T6" fmla="*/ 91 w 1042"/>
                        <a:gd name="T7" fmla="*/ 156 h 677"/>
                        <a:gd name="T8" fmla="*/ 112 w 1042"/>
                        <a:gd name="T9" fmla="*/ 145 h 677"/>
                        <a:gd name="T10" fmla="*/ 138 w 1042"/>
                        <a:gd name="T11" fmla="*/ 130 h 677"/>
                        <a:gd name="T12" fmla="*/ 169 w 1042"/>
                        <a:gd name="T13" fmla="*/ 111 h 677"/>
                        <a:gd name="T14" fmla="*/ 208 w 1042"/>
                        <a:gd name="T15" fmla="*/ 93 h 677"/>
                        <a:gd name="T16" fmla="*/ 249 w 1042"/>
                        <a:gd name="T17" fmla="*/ 74 h 677"/>
                        <a:gd name="T18" fmla="*/ 297 w 1042"/>
                        <a:gd name="T19" fmla="*/ 56 h 677"/>
                        <a:gd name="T20" fmla="*/ 347 w 1042"/>
                        <a:gd name="T21" fmla="*/ 37 h 677"/>
                        <a:gd name="T22" fmla="*/ 399 w 1042"/>
                        <a:gd name="T23" fmla="*/ 22 h 677"/>
                        <a:gd name="T24" fmla="*/ 455 w 1042"/>
                        <a:gd name="T25" fmla="*/ 11 h 677"/>
                        <a:gd name="T26" fmla="*/ 512 w 1042"/>
                        <a:gd name="T27" fmla="*/ 2 h 677"/>
                        <a:gd name="T28" fmla="*/ 570 w 1042"/>
                        <a:gd name="T29" fmla="*/ 0 h 677"/>
                        <a:gd name="T30" fmla="*/ 577 w 1042"/>
                        <a:gd name="T31" fmla="*/ 0 h 677"/>
                        <a:gd name="T32" fmla="*/ 594 w 1042"/>
                        <a:gd name="T33" fmla="*/ 0 h 677"/>
                        <a:gd name="T34" fmla="*/ 621 w 1042"/>
                        <a:gd name="T35" fmla="*/ 2 h 677"/>
                        <a:gd name="T36" fmla="*/ 657 w 1042"/>
                        <a:gd name="T37" fmla="*/ 4 h 677"/>
                        <a:gd name="T38" fmla="*/ 698 w 1042"/>
                        <a:gd name="T39" fmla="*/ 7 h 677"/>
                        <a:gd name="T40" fmla="*/ 742 w 1042"/>
                        <a:gd name="T41" fmla="*/ 13 h 677"/>
                        <a:gd name="T42" fmla="*/ 790 w 1042"/>
                        <a:gd name="T43" fmla="*/ 22 h 677"/>
                        <a:gd name="T44" fmla="*/ 838 w 1042"/>
                        <a:gd name="T45" fmla="*/ 35 h 677"/>
                        <a:gd name="T46" fmla="*/ 885 w 1042"/>
                        <a:gd name="T47" fmla="*/ 52 h 677"/>
                        <a:gd name="T48" fmla="*/ 929 w 1042"/>
                        <a:gd name="T49" fmla="*/ 72 h 677"/>
                        <a:gd name="T50" fmla="*/ 968 w 1042"/>
                        <a:gd name="T51" fmla="*/ 98 h 677"/>
                        <a:gd name="T52" fmla="*/ 1000 w 1042"/>
                        <a:gd name="T53" fmla="*/ 128 h 677"/>
                        <a:gd name="T54" fmla="*/ 1003 w 1042"/>
                        <a:gd name="T55" fmla="*/ 132 h 677"/>
                        <a:gd name="T56" fmla="*/ 1011 w 1042"/>
                        <a:gd name="T57" fmla="*/ 143 h 677"/>
                        <a:gd name="T58" fmla="*/ 1020 w 1042"/>
                        <a:gd name="T59" fmla="*/ 158 h 677"/>
                        <a:gd name="T60" fmla="*/ 1029 w 1042"/>
                        <a:gd name="T61" fmla="*/ 180 h 677"/>
                        <a:gd name="T62" fmla="*/ 1039 w 1042"/>
                        <a:gd name="T63" fmla="*/ 208 h 677"/>
                        <a:gd name="T64" fmla="*/ 1042 w 1042"/>
                        <a:gd name="T65" fmla="*/ 237 h 677"/>
                        <a:gd name="T66" fmla="*/ 1042 w 1042"/>
                        <a:gd name="T67" fmla="*/ 273 h 677"/>
                        <a:gd name="T68" fmla="*/ 1033 w 1042"/>
                        <a:gd name="T69" fmla="*/ 312 h 677"/>
                        <a:gd name="T70" fmla="*/ 1015 w 1042"/>
                        <a:gd name="T71" fmla="*/ 352 h 677"/>
                        <a:gd name="T72" fmla="*/ 1013 w 1042"/>
                        <a:gd name="T73" fmla="*/ 356 h 677"/>
                        <a:gd name="T74" fmla="*/ 1005 w 1042"/>
                        <a:gd name="T75" fmla="*/ 365 h 677"/>
                        <a:gd name="T76" fmla="*/ 992 w 1042"/>
                        <a:gd name="T77" fmla="*/ 378 h 677"/>
                        <a:gd name="T78" fmla="*/ 978 w 1042"/>
                        <a:gd name="T79" fmla="*/ 395 h 677"/>
                        <a:gd name="T80" fmla="*/ 957 w 1042"/>
                        <a:gd name="T81" fmla="*/ 412 h 677"/>
                        <a:gd name="T82" fmla="*/ 935 w 1042"/>
                        <a:gd name="T83" fmla="*/ 430 h 677"/>
                        <a:gd name="T84" fmla="*/ 909 w 1042"/>
                        <a:gd name="T85" fmla="*/ 447 h 677"/>
                        <a:gd name="T86" fmla="*/ 879 w 1042"/>
                        <a:gd name="T87" fmla="*/ 462 h 677"/>
                        <a:gd name="T88" fmla="*/ 766 w 1042"/>
                        <a:gd name="T89" fmla="*/ 677 h 677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w 1042"/>
                        <a:gd name="T136" fmla="*/ 0 h 677"/>
                        <a:gd name="T137" fmla="*/ 1042 w 1042"/>
                        <a:gd name="T138" fmla="*/ 677 h 677"/>
                      </a:gdLst>
                      <a:ahLst/>
                      <a:cxnLst>
                        <a:cxn ang="T90">
                          <a:pos x="T0" y="T1"/>
                        </a:cxn>
                        <a:cxn ang="T91">
                          <a:pos x="T2" y="T3"/>
                        </a:cxn>
                        <a:cxn ang="T92">
                          <a:pos x="T4" y="T5"/>
                        </a:cxn>
                        <a:cxn ang="T93">
                          <a:pos x="T6" y="T7"/>
                        </a:cxn>
                        <a:cxn ang="T94">
                          <a:pos x="T8" y="T9"/>
                        </a:cxn>
                        <a:cxn ang="T95">
                          <a:pos x="T10" y="T11"/>
                        </a:cxn>
                        <a:cxn ang="T96">
                          <a:pos x="T12" y="T13"/>
                        </a:cxn>
                        <a:cxn ang="T97">
                          <a:pos x="T14" y="T15"/>
                        </a:cxn>
                        <a:cxn ang="T98">
                          <a:pos x="T16" y="T17"/>
                        </a:cxn>
                        <a:cxn ang="T99">
                          <a:pos x="T18" y="T19"/>
                        </a:cxn>
                        <a:cxn ang="T100">
                          <a:pos x="T20" y="T21"/>
                        </a:cxn>
                        <a:cxn ang="T101">
                          <a:pos x="T22" y="T23"/>
                        </a:cxn>
                        <a:cxn ang="T102">
                          <a:pos x="T24" y="T25"/>
                        </a:cxn>
                        <a:cxn ang="T103">
                          <a:pos x="T26" y="T27"/>
                        </a:cxn>
                        <a:cxn ang="T104">
                          <a:pos x="T28" y="T29"/>
                        </a:cxn>
                        <a:cxn ang="T105">
                          <a:pos x="T30" y="T31"/>
                        </a:cxn>
                        <a:cxn ang="T106">
                          <a:pos x="T32" y="T33"/>
                        </a:cxn>
                        <a:cxn ang="T107">
                          <a:pos x="T34" y="T35"/>
                        </a:cxn>
                        <a:cxn ang="T108">
                          <a:pos x="T36" y="T37"/>
                        </a:cxn>
                        <a:cxn ang="T109">
                          <a:pos x="T38" y="T39"/>
                        </a:cxn>
                        <a:cxn ang="T110">
                          <a:pos x="T40" y="T41"/>
                        </a:cxn>
                        <a:cxn ang="T111">
                          <a:pos x="T42" y="T43"/>
                        </a:cxn>
                        <a:cxn ang="T112">
                          <a:pos x="T44" y="T45"/>
                        </a:cxn>
                        <a:cxn ang="T113">
                          <a:pos x="T46" y="T47"/>
                        </a:cxn>
                        <a:cxn ang="T114">
                          <a:pos x="T48" y="T49"/>
                        </a:cxn>
                        <a:cxn ang="T115">
                          <a:pos x="T50" y="T51"/>
                        </a:cxn>
                        <a:cxn ang="T116">
                          <a:pos x="T52" y="T53"/>
                        </a:cxn>
                        <a:cxn ang="T117">
                          <a:pos x="T54" y="T55"/>
                        </a:cxn>
                        <a:cxn ang="T118">
                          <a:pos x="T56" y="T57"/>
                        </a:cxn>
                        <a:cxn ang="T119">
                          <a:pos x="T58" y="T59"/>
                        </a:cxn>
                        <a:cxn ang="T120">
                          <a:pos x="T60" y="T61"/>
                        </a:cxn>
                        <a:cxn ang="T121">
                          <a:pos x="T62" y="T63"/>
                        </a:cxn>
                        <a:cxn ang="T122">
                          <a:pos x="T64" y="T65"/>
                        </a:cxn>
                        <a:cxn ang="T123">
                          <a:pos x="T66" y="T67"/>
                        </a:cxn>
                        <a:cxn ang="T124">
                          <a:pos x="T68" y="T69"/>
                        </a:cxn>
                        <a:cxn ang="T125">
                          <a:pos x="T70" y="T71"/>
                        </a:cxn>
                        <a:cxn ang="T126">
                          <a:pos x="T72" y="T73"/>
                        </a:cxn>
                        <a:cxn ang="T127">
                          <a:pos x="T74" y="T75"/>
                        </a:cxn>
                        <a:cxn ang="T128">
                          <a:pos x="T76" y="T77"/>
                        </a:cxn>
                        <a:cxn ang="T129">
                          <a:pos x="T78" y="T79"/>
                        </a:cxn>
                        <a:cxn ang="T130">
                          <a:pos x="T80" y="T81"/>
                        </a:cxn>
                        <a:cxn ang="T131">
                          <a:pos x="T82" y="T83"/>
                        </a:cxn>
                        <a:cxn ang="T132">
                          <a:pos x="T84" y="T85"/>
                        </a:cxn>
                        <a:cxn ang="T133">
                          <a:pos x="T86" y="T87"/>
                        </a:cxn>
                        <a:cxn ang="T134">
                          <a:pos x="T88" y="T89"/>
                        </a:cxn>
                      </a:cxnLst>
                      <a:rect l="T135" t="T136" r="T137" b="T138"/>
                      <a:pathLst>
                        <a:path w="1042" h="677">
                          <a:moveTo>
                            <a:pt x="0" y="369"/>
                          </a:moveTo>
                          <a:lnTo>
                            <a:pt x="74" y="167"/>
                          </a:lnTo>
                          <a:lnTo>
                            <a:pt x="80" y="165"/>
                          </a:lnTo>
                          <a:lnTo>
                            <a:pt x="91" y="156"/>
                          </a:lnTo>
                          <a:lnTo>
                            <a:pt x="112" y="145"/>
                          </a:lnTo>
                          <a:lnTo>
                            <a:pt x="138" y="130"/>
                          </a:lnTo>
                          <a:lnTo>
                            <a:pt x="169" y="111"/>
                          </a:lnTo>
                          <a:lnTo>
                            <a:pt x="208" y="93"/>
                          </a:lnTo>
                          <a:lnTo>
                            <a:pt x="249" y="74"/>
                          </a:lnTo>
                          <a:lnTo>
                            <a:pt x="297" y="56"/>
                          </a:lnTo>
                          <a:lnTo>
                            <a:pt x="347" y="37"/>
                          </a:lnTo>
                          <a:lnTo>
                            <a:pt x="399" y="22"/>
                          </a:lnTo>
                          <a:lnTo>
                            <a:pt x="455" y="11"/>
                          </a:lnTo>
                          <a:lnTo>
                            <a:pt x="512" y="2"/>
                          </a:lnTo>
                          <a:lnTo>
                            <a:pt x="570" y="0"/>
                          </a:lnTo>
                          <a:lnTo>
                            <a:pt x="577" y="0"/>
                          </a:lnTo>
                          <a:lnTo>
                            <a:pt x="594" y="0"/>
                          </a:lnTo>
                          <a:lnTo>
                            <a:pt x="621" y="2"/>
                          </a:lnTo>
                          <a:lnTo>
                            <a:pt x="657" y="4"/>
                          </a:lnTo>
                          <a:lnTo>
                            <a:pt x="698" y="7"/>
                          </a:lnTo>
                          <a:lnTo>
                            <a:pt x="742" y="13"/>
                          </a:lnTo>
                          <a:lnTo>
                            <a:pt x="790" y="22"/>
                          </a:lnTo>
                          <a:lnTo>
                            <a:pt x="838" y="35"/>
                          </a:lnTo>
                          <a:lnTo>
                            <a:pt x="885" y="52"/>
                          </a:lnTo>
                          <a:lnTo>
                            <a:pt x="929" y="72"/>
                          </a:lnTo>
                          <a:lnTo>
                            <a:pt x="968" y="98"/>
                          </a:lnTo>
                          <a:lnTo>
                            <a:pt x="1000" y="128"/>
                          </a:lnTo>
                          <a:lnTo>
                            <a:pt x="1003" y="132"/>
                          </a:lnTo>
                          <a:lnTo>
                            <a:pt x="1011" y="143"/>
                          </a:lnTo>
                          <a:lnTo>
                            <a:pt x="1020" y="158"/>
                          </a:lnTo>
                          <a:lnTo>
                            <a:pt x="1029" y="180"/>
                          </a:lnTo>
                          <a:lnTo>
                            <a:pt x="1039" y="208"/>
                          </a:lnTo>
                          <a:lnTo>
                            <a:pt x="1042" y="237"/>
                          </a:lnTo>
                          <a:lnTo>
                            <a:pt x="1042" y="273"/>
                          </a:lnTo>
                          <a:lnTo>
                            <a:pt x="1033" y="312"/>
                          </a:lnTo>
                          <a:lnTo>
                            <a:pt x="1015" y="352"/>
                          </a:lnTo>
                          <a:lnTo>
                            <a:pt x="1013" y="356"/>
                          </a:lnTo>
                          <a:lnTo>
                            <a:pt x="1005" y="365"/>
                          </a:lnTo>
                          <a:lnTo>
                            <a:pt x="992" y="378"/>
                          </a:lnTo>
                          <a:lnTo>
                            <a:pt x="978" y="395"/>
                          </a:lnTo>
                          <a:lnTo>
                            <a:pt x="957" y="412"/>
                          </a:lnTo>
                          <a:lnTo>
                            <a:pt x="935" y="430"/>
                          </a:lnTo>
                          <a:lnTo>
                            <a:pt x="909" y="447"/>
                          </a:lnTo>
                          <a:lnTo>
                            <a:pt x="879" y="462"/>
                          </a:lnTo>
                          <a:lnTo>
                            <a:pt x="766" y="677"/>
                          </a:lnTo>
                        </a:path>
                      </a:pathLst>
                    </a:cu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58" name="Freeform 180"/>
                    <p:cNvSpPr>
                      <a:spLocks/>
                    </p:cNvSpPr>
                    <p:nvPr/>
                  </p:nvSpPr>
                  <p:spPr bwMode="auto">
                    <a:xfrm>
                      <a:off x="2442" y="1574"/>
                      <a:ext cx="1034" cy="632"/>
                    </a:xfrm>
                    <a:custGeom>
                      <a:avLst/>
                      <a:gdLst>
                        <a:gd name="T0" fmla="*/ 0 w 1034"/>
                        <a:gd name="T1" fmla="*/ 311 h 632"/>
                        <a:gd name="T2" fmla="*/ 66 w 1034"/>
                        <a:gd name="T3" fmla="*/ 167 h 632"/>
                        <a:gd name="T4" fmla="*/ 72 w 1034"/>
                        <a:gd name="T5" fmla="*/ 163 h 632"/>
                        <a:gd name="T6" fmla="*/ 83 w 1034"/>
                        <a:gd name="T7" fmla="*/ 155 h 632"/>
                        <a:gd name="T8" fmla="*/ 104 w 1034"/>
                        <a:gd name="T9" fmla="*/ 144 h 632"/>
                        <a:gd name="T10" fmla="*/ 130 w 1034"/>
                        <a:gd name="T11" fmla="*/ 128 h 632"/>
                        <a:gd name="T12" fmla="*/ 161 w 1034"/>
                        <a:gd name="T13" fmla="*/ 111 h 632"/>
                        <a:gd name="T14" fmla="*/ 200 w 1034"/>
                        <a:gd name="T15" fmla="*/ 92 h 632"/>
                        <a:gd name="T16" fmla="*/ 241 w 1034"/>
                        <a:gd name="T17" fmla="*/ 72 h 632"/>
                        <a:gd name="T18" fmla="*/ 289 w 1034"/>
                        <a:gd name="T19" fmla="*/ 53 h 632"/>
                        <a:gd name="T20" fmla="*/ 339 w 1034"/>
                        <a:gd name="T21" fmla="*/ 37 h 632"/>
                        <a:gd name="T22" fmla="*/ 391 w 1034"/>
                        <a:gd name="T23" fmla="*/ 22 h 632"/>
                        <a:gd name="T24" fmla="*/ 447 w 1034"/>
                        <a:gd name="T25" fmla="*/ 9 h 632"/>
                        <a:gd name="T26" fmla="*/ 504 w 1034"/>
                        <a:gd name="T27" fmla="*/ 1 h 632"/>
                        <a:gd name="T28" fmla="*/ 562 w 1034"/>
                        <a:gd name="T29" fmla="*/ 0 h 632"/>
                        <a:gd name="T30" fmla="*/ 569 w 1034"/>
                        <a:gd name="T31" fmla="*/ 0 h 632"/>
                        <a:gd name="T32" fmla="*/ 586 w 1034"/>
                        <a:gd name="T33" fmla="*/ 0 h 632"/>
                        <a:gd name="T34" fmla="*/ 613 w 1034"/>
                        <a:gd name="T35" fmla="*/ 0 h 632"/>
                        <a:gd name="T36" fmla="*/ 649 w 1034"/>
                        <a:gd name="T37" fmla="*/ 1 h 632"/>
                        <a:gd name="T38" fmla="*/ 690 w 1034"/>
                        <a:gd name="T39" fmla="*/ 7 h 632"/>
                        <a:gd name="T40" fmla="*/ 734 w 1034"/>
                        <a:gd name="T41" fmla="*/ 13 h 632"/>
                        <a:gd name="T42" fmla="*/ 782 w 1034"/>
                        <a:gd name="T43" fmla="*/ 22 h 632"/>
                        <a:gd name="T44" fmla="*/ 830 w 1034"/>
                        <a:gd name="T45" fmla="*/ 35 h 632"/>
                        <a:gd name="T46" fmla="*/ 877 w 1034"/>
                        <a:gd name="T47" fmla="*/ 50 h 632"/>
                        <a:gd name="T48" fmla="*/ 921 w 1034"/>
                        <a:gd name="T49" fmla="*/ 70 h 632"/>
                        <a:gd name="T50" fmla="*/ 960 w 1034"/>
                        <a:gd name="T51" fmla="*/ 96 h 632"/>
                        <a:gd name="T52" fmla="*/ 992 w 1034"/>
                        <a:gd name="T53" fmla="*/ 128 h 632"/>
                        <a:gd name="T54" fmla="*/ 995 w 1034"/>
                        <a:gd name="T55" fmla="*/ 131 h 632"/>
                        <a:gd name="T56" fmla="*/ 1003 w 1034"/>
                        <a:gd name="T57" fmla="*/ 141 h 632"/>
                        <a:gd name="T58" fmla="*/ 1012 w 1034"/>
                        <a:gd name="T59" fmla="*/ 157 h 632"/>
                        <a:gd name="T60" fmla="*/ 1021 w 1034"/>
                        <a:gd name="T61" fmla="*/ 180 h 632"/>
                        <a:gd name="T62" fmla="*/ 1031 w 1034"/>
                        <a:gd name="T63" fmla="*/ 205 h 632"/>
                        <a:gd name="T64" fmla="*/ 1034 w 1034"/>
                        <a:gd name="T65" fmla="*/ 237 h 632"/>
                        <a:gd name="T66" fmla="*/ 1034 w 1034"/>
                        <a:gd name="T67" fmla="*/ 272 h 632"/>
                        <a:gd name="T68" fmla="*/ 1025 w 1034"/>
                        <a:gd name="T69" fmla="*/ 311 h 632"/>
                        <a:gd name="T70" fmla="*/ 1007 w 1034"/>
                        <a:gd name="T71" fmla="*/ 352 h 632"/>
                        <a:gd name="T72" fmla="*/ 1005 w 1034"/>
                        <a:gd name="T73" fmla="*/ 356 h 632"/>
                        <a:gd name="T74" fmla="*/ 997 w 1034"/>
                        <a:gd name="T75" fmla="*/ 363 h 632"/>
                        <a:gd name="T76" fmla="*/ 984 w 1034"/>
                        <a:gd name="T77" fmla="*/ 378 h 632"/>
                        <a:gd name="T78" fmla="*/ 970 w 1034"/>
                        <a:gd name="T79" fmla="*/ 393 h 632"/>
                        <a:gd name="T80" fmla="*/ 949 w 1034"/>
                        <a:gd name="T81" fmla="*/ 411 h 632"/>
                        <a:gd name="T82" fmla="*/ 927 w 1034"/>
                        <a:gd name="T83" fmla="*/ 430 h 632"/>
                        <a:gd name="T84" fmla="*/ 901 w 1034"/>
                        <a:gd name="T85" fmla="*/ 447 h 632"/>
                        <a:gd name="T86" fmla="*/ 871 w 1034"/>
                        <a:gd name="T87" fmla="*/ 461 h 632"/>
                        <a:gd name="T88" fmla="*/ 758 w 1034"/>
                        <a:gd name="T89" fmla="*/ 632 h 632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w 1034"/>
                        <a:gd name="T136" fmla="*/ 0 h 632"/>
                        <a:gd name="T137" fmla="*/ 1034 w 1034"/>
                        <a:gd name="T138" fmla="*/ 632 h 632"/>
                      </a:gdLst>
                      <a:ahLst/>
                      <a:cxnLst>
                        <a:cxn ang="T90">
                          <a:pos x="T0" y="T1"/>
                        </a:cxn>
                        <a:cxn ang="T91">
                          <a:pos x="T2" y="T3"/>
                        </a:cxn>
                        <a:cxn ang="T92">
                          <a:pos x="T4" y="T5"/>
                        </a:cxn>
                        <a:cxn ang="T93">
                          <a:pos x="T6" y="T7"/>
                        </a:cxn>
                        <a:cxn ang="T94">
                          <a:pos x="T8" y="T9"/>
                        </a:cxn>
                        <a:cxn ang="T95">
                          <a:pos x="T10" y="T11"/>
                        </a:cxn>
                        <a:cxn ang="T96">
                          <a:pos x="T12" y="T13"/>
                        </a:cxn>
                        <a:cxn ang="T97">
                          <a:pos x="T14" y="T15"/>
                        </a:cxn>
                        <a:cxn ang="T98">
                          <a:pos x="T16" y="T17"/>
                        </a:cxn>
                        <a:cxn ang="T99">
                          <a:pos x="T18" y="T19"/>
                        </a:cxn>
                        <a:cxn ang="T100">
                          <a:pos x="T20" y="T21"/>
                        </a:cxn>
                        <a:cxn ang="T101">
                          <a:pos x="T22" y="T23"/>
                        </a:cxn>
                        <a:cxn ang="T102">
                          <a:pos x="T24" y="T25"/>
                        </a:cxn>
                        <a:cxn ang="T103">
                          <a:pos x="T26" y="T27"/>
                        </a:cxn>
                        <a:cxn ang="T104">
                          <a:pos x="T28" y="T29"/>
                        </a:cxn>
                        <a:cxn ang="T105">
                          <a:pos x="T30" y="T31"/>
                        </a:cxn>
                        <a:cxn ang="T106">
                          <a:pos x="T32" y="T33"/>
                        </a:cxn>
                        <a:cxn ang="T107">
                          <a:pos x="T34" y="T35"/>
                        </a:cxn>
                        <a:cxn ang="T108">
                          <a:pos x="T36" y="T37"/>
                        </a:cxn>
                        <a:cxn ang="T109">
                          <a:pos x="T38" y="T39"/>
                        </a:cxn>
                        <a:cxn ang="T110">
                          <a:pos x="T40" y="T41"/>
                        </a:cxn>
                        <a:cxn ang="T111">
                          <a:pos x="T42" y="T43"/>
                        </a:cxn>
                        <a:cxn ang="T112">
                          <a:pos x="T44" y="T45"/>
                        </a:cxn>
                        <a:cxn ang="T113">
                          <a:pos x="T46" y="T47"/>
                        </a:cxn>
                        <a:cxn ang="T114">
                          <a:pos x="T48" y="T49"/>
                        </a:cxn>
                        <a:cxn ang="T115">
                          <a:pos x="T50" y="T51"/>
                        </a:cxn>
                        <a:cxn ang="T116">
                          <a:pos x="T52" y="T53"/>
                        </a:cxn>
                        <a:cxn ang="T117">
                          <a:pos x="T54" y="T55"/>
                        </a:cxn>
                        <a:cxn ang="T118">
                          <a:pos x="T56" y="T57"/>
                        </a:cxn>
                        <a:cxn ang="T119">
                          <a:pos x="T58" y="T59"/>
                        </a:cxn>
                        <a:cxn ang="T120">
                          <a:pos x="T60" y="T61"/>
                        </a:cxn>
                        <a:cxn ang="T121">
                          <a:pos x="T62" y="T63"/>
                        </a:cxn>
                        <a:cxn ang="T122">
                          <a:pos x="T64" y="T65"/>
                        </a:cxn>
                        <a:cxn ang="T123">
                          <a:pos x="T66" y="T67"/>
                        </a:cxn>
                        <a:cxn ang="T124">
                          <a:pos x="T68" y="T69"/>
                        </a:cxn>
                        <a:cxn ang="T125">
                          <a:pos x="T70" y="T71"/>
                        </a:cxn>
                        <a:cxn ang="T126">
                          <a:pos x="T72" y="T73"/>
                        </a:cxn>
                        <a:cxn ang="T127">
                          <a:pos x="T74" y="T75"/>
                        </a:cxn>
                        <a:cxn ang="T128">
                          <a:pos x="T76" y="T77"/>
                        </a:cxn>
                        <a:cxn ang="T129">
                          <a:pos x="T78" y="T79"/>
                        </a:cxn>
                        <a:cxn ang="T130">
                          <a:pos x="T80" y="T81"/>
                        </a:cxn>
                        <a:cxn ang="T131">
                          <a:pos x="T82" y="T83"/>
                        </a:cxn>
                        <a:cxn ang="T132">
                          <a:pos x="T84" y="T85"/>
                        </a:cxn>
                        <a:cxn ang="T133">
                          <a:pos x="T86" y="T87"/>
                        </a:cxn>
                        <a:cxn ang="T134">
                          <a:pos x="T88" y="T89"/>
                        </a:cxn>
                      </a:cxnLst>
                      <a:rect l="T135" t="T136" r="T137" b="T138"/>
                      <a:pathLst>
                        <a:path w="1034" h="632">
                          <a:moveTo>
                            <a:pt x="0" y="311"/>
                          </a:moveTo>
                          <a:lnTo>
                            <a:pt x="66" y="167"/>
                          </a:lnTo>
                          <a:lnTo>
                            <a:pt x="72" y="163"/>
                          </a:lnTo>
                          <a:lnTo>
                            <a:pt x="83" y="155"/>
                          </a:lnTo>
                          <a:lnTo>
                            <a:pt x="104" y="144"/>
                          </a:lnTo>
                          <a:lnTo>
                            <a:pt x="130" y="128"/>
                          </a:lnTo>
                          <a:lnTo>
                            <a:pt x="161" y="111"/>
                          </a:lnTo>
                          <a:lnTo>
                            <a:pt x="200" y="92"/>
                          </a:lnTo>
                          <a:lnTo>
                            <a:pt x="241" y="72"/>
                          </a:lnTo>
                          <a:lnTo>
                            <a:pt x="289" y="53"/>
                          </a:lnTo>
                          <a:lnTo>
                            <a:pt x="339" y="37"/>
                          </a:lnTo>
                          <a:lnTo>
                            <a:pt x="391" y="22"/>
                          </a:lnTo>
                          <a:lnTo>
                            <a:pt x="447" y="9"/>
                          </a:lnTo>
                          <a:lnTo>
                            <a:pt x="504" y="1"/>
                          </a:lnTo>
                          <a:lnTo>
                            <a:pt x="562" y="0"/>
                          </a:lnTo>
                          <a:lnTo>
                            <a:pt x="569" y="0"/>
                          </a:lnTo>
                          <a:lnTo>
                            <a:pt x="586" y="0"/>
                          </a:lnTo>
                          <a:lnTo>
                            <a:pt x="613" y="0"/>
                          </a:lnTo>
                          <a:lnTo>
                            <a:pt x="649" y="1"/>
                          </a:lnTo>
                          <a:lnTo>
                            <a:pt x="690" y="7"/>
                          </a:lnTo>
                          <a:lnTo>
                            <a:pt x="734" y="13"/>
                          </a:lnTo>
                          <a:lnTo>
                            <a:pt x="782" y="22"/>
                          </a:lnTo>
                          <a:lnTo>
                            <a:pt x="830" y="35"/>
                          </a:lnTo>
                          <a:lnTo>
                            <a:pt x="877" y="50"/>
                          </a:lnTo>
                          <a:lnTo>
                            <a:pt x="921" y="70"/>
                          </a:lnTo>
                          <a:lnTo>
                            <a:pt x="960" y="96"/>
                          </a:lnTo>
                          <a:lnTo>
                            <a:pt x="992" y="128"/>
                          </a:lnTo>
                          <a:lnTo>
                            <a:pt x="995" y="131"/>
                          </a:lnTo>
                          <a:lnTo>
                            <a:pt x="1003" y="141"/>
                          </a:lnTo>
                          <a:lnTo>
                            <a:pt x="1012" y="157"/>
                          </a:lnTo>
                          <a:lnTo>
                            <a:pt x="1021" y="180"/>
                          </a:lnTo>
                          <a:lnTo>
                            <a:pt x="1031" y="205"/>
                          </a:lnTo>
                          <a:lnTo>
                            <a:pt x="1034" y="237"/>
                          </a:lnTo>
                          <a:lnTo>
                            <a:pt x="1034" y="272"/>
                          </a:lnTo>
                          <a:lnTo>
                            <a:pt x="1025" y="311"/>
                          </a:lnTo>
                          <a:lnTo>
                            <a:pt x="1007" y="352"/>
                          </a:lnTo>
                          <a:lnTo>
                            <a:pt x="1005" y="356"/>
                          </a:lnTo>
                          <a:lnTo>
                            <a:pt x="997" y="363"/>
                          </a:lnTo>
                          <a:lnTo>
                            <a:pt x="984" y="378"/>
                          </a:lnTo>
                          <a:lnTo>
                            <a:pt x="970" y="393"/>
                          </a:lnTo>
                          <a:lnTo>
                            <a:pt x="949" y="411"/>
                          </a:lnTo>
                          <a:lnTo>
                            <a:pt x="927" y="430"/>
                          </a:lnTo>
                          <a:lnTo>
                            <a:pt x="901" y="447"/>
                          </a:lnTo>
                          <a:lnTo>
                            <a:pt x="871" y="461"/>
                          </a:lnTo>
                          <a:lnTo>
                            <a:pt x="758" y="632"/>
                          </a:lnTo>
                        </a:path>
                      </a:pathLst>
                    </a:cu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59" name="Freeform 181"/>
                    <p:cNvSpPr>
                      <a:spLocks/>
                    </p:cNvSpPr>
                    <p:nvPr/>
                  </p:nvSpPr>
                  <p:spPr bwMode="auto">
                    <a:xfrm>
                      <a:off x="2456" y="1599"/>
                      <a:ext cx="1034" cy="586"/>
                    </a:xfrm>
                    <a:custGeom>
                      <a:avLst/>
                      <a:gdLst>
                        <a:gd name="T0" fmla="*/ 0 w 1034"/>
                        <a:gd name="T1" fmla="*/ 276 h 586"/>
                        <a:gd name="T2" fmla="*/ 66 w 1034"/>
                        <a:gd name="T3" fmla="*/ 167 h 586"/>
                        <a:gd name="T4" fmla="*/ 72 w 1034"/>
                        <a:gd name="T5" fmla="*/ 163 h 586"/>
                        <a:gd name="T6" fmla="*/ 83 w 1034"/>
                        <a:gd name="T7" fmla="*/ 156 h 586"/>
                        <a:gd name="T8" fmla="*/ 104 w 1034"/>
                        <a:gd name="T9" fmla="*/ 145 h 586"/>
                        <a:gd name="T10" fmla="*/ 130 w 1034"/>
                        <a:gd name="T11" fmla="*/ 130 h 586"/>
                        <a:gd name="T12" fmla="*/ 161 w 1034"/>
                        <a:gd name="T13" fmla="*/ 111 h 586"/>
                        <a:gd name="T14" fmla="*/ 200 w 1034"/>
                        <a:gd name="T15" fmla="*/ 93 h 586"/>
                        <a:gd name="T16" fmla="*/ 241 w 1034"/>
                        <a:gd name="T17" fmla="*/ 74 h 586"/>
                        <a:gd name="T18" fmla="*/ 289 w 1034"/>
                        <a:gd name="T19" fmla="*/ 56 h 586"/>
                        <a:gd name="T20" fmla="*/ 339 w 1034"/>
                        <a:gd name="T21" fmla="*/ 37 h 586"/>
                        <a:gd name="T22" fmla="*/ 391 w 1034"/>
                        <a:gd name="T23" fmla="*/ 22 h 586"/>
                        <a:gd name="T24" fmla="*/ 447 w 1034"/>
                        <a:gd name="T25" fmla="*/ 11 h 586"/>
                        <a:gd name="T26" fmla="*/ 504 w 1034"/>
                        <a:gd name="T27" fmla="*/ 2 h 586"/>
                        <a:gd name="T28" fmla="*/ 562 w 1034"/>
                        <a:gd name="T29" fmla="*/ 0 h 586"/>
                        <a:gd name="T30" fmla="*/ 569 w 1034"/>
                        <a:gd name="T31" fmla="*/ 0 h 586"/>
                        <a:gd name="T32" fmla="*/ 586 w 1034"/>
                        <a:gd name="T33" fmla="*/ 0 h 586"/>
                        <a:gd name="T34" fmla="*/ 613 w 1034"/>
                        <a:gd name="T35" fmla="*/ 0 h 586"/>
                        <a:gd name="T36" fmla="*/ 649 w 1034"/>
                        <a:gd name="T37" fmla="*/ 4 h 586"/>
                        <a:gd name="T38" fmla="*/ 690 w 1034"/>
                        <a:gd name="T39" fmla="*/ 7 h 586"/>
                        <a:gd name="T40" fmla="*/ 734 w 1034"/>
                        <a:gd name="T41" fmla="*/ 13 h 586"/>
                        <a:gd name="T42" fmla="*/ 782 w 1034"/>
                        <a:gd name="T43" fmla="*/ 22 h 586"/>
                        <a:gd name="T44" fmla="*/ 830 w 1034"/>
                        <a:gd name="T45" fmla="*/ 35 h 586"/>
                        <a:gd name="T46" fmla="*/ 877 w 1034"/>
                        <a:gd name="T47" fmla="*/ 52 h 586"/>
                        <a:gd name="T48" fmla="*/ 921 w 1034"/>
                        <a:gd name="T49" fmla="*/ 72 h 586"/>
                        <a:gd name="T50" fmla="*/ 960 w 1034"/>
                        <a:gd name="T51" fmla="*/ 96 h 586"/>
                        <a:gd name="T52" fmla="*/ 992 w 1034"/>
                        <a:gd name="T53" fmla="*/ 128 h 586"/>
                        <a:gd name="T54" fmla="*/ 995 w 1034"/>
                        <a:gd name="T55" fmla="*/ 132 h 586"/>
                        <a:gd name="T56" fmla="*/ 1003 w 1034"/>
                        <a:gd name="T57" fmla="*/ 143 h 586"/>
                        <a:gd name="T58" fmla="*/ 1012 w 1034"/>
                        <a:gd name="T59" fmla="*/ 158 h 586"/>
                        <a:gd name="T60" fmla="*/ 1021 w 1034"/>
                        <a:gd name="T61" fmla="*/ 180 h 586"/>
                        <a:gd name="T62" fmla="*/ 1031 w 1034"/>
                        <a:gd name="T63" fmla="*/ 208 h 586"/>
                        <a:gd name="T64" fmla="*/ 1034 w 1034"/>
                        <a:gd name="T65" fmla="*/ 237 h 586"/>
                        <a:gd name="T66" fmla="*/ 1034 w 1034"/>
                        <a:gd name="T67" fmla="*/ 273 h 586"/>
                        <a:gd name="T68" fmla="*/ 1025 w 1034"/>
                        <a:gd name="T69" fmla="*/ 312 h 586"/>
                        <a:gd name="T70" fmla="*/ 1007 w 1034"/>
                        <a:gd name="T71" fmla="*/ 352 h 586"/>
                        <a:gd name="T72" fmla="*/ 1005 w 1034"/>
                        <a:gd name="T73" fmla="*/ 356 h 586"/>
                        <a:gd name="T74" fmla="*/ 997 w 1034"/>
                        <a:gd name="T75" fmla="*/ 365 h 586"/>
                        <a:gd name="T76" fmla="*/ 984 w 1034"/>
                        <a:gd name="T77" fmla="*/ 378 h 586"/>
                        <a:gd name="T78" fmla="*/ 970 w 1034"/>
                        <a:gd name="T79" fmla="*/ 395 h 586"/>
                        <a:gd name="T80" fmla="*/ 949 w 1034"/>
                        <a:gd name="T81" fmla="*/ 412 h 586"/>
                        <a:gd name="T82" fmla="*/ 927 w 1034"/>
                        <a:gd name="T83" fmla="*/ 430 h 586"/>
                        <a:gd name="T84" fmla="*/ 901 w 1034"/>
                        <a:gd name="T85" fmla="*/ 447 h 586"/>
                        <a:gd name="T86" fmla="*/ 871 w 1034"/>
                        <a:gd name="T87" fmla="*/ 462 h 586"/>
                        <a:gd name="T88" fmla="*/ 758 w 1034"/>
                        <a:gd name="T89" fmla="*/ 586 h 58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w 1034"/>
                        <a:gd name="T136" fmla="*/ 0 h 586"/>
                        <a:gd name="T137" fmla="*/ 1034 w 1034"/>
                        <a:gd name="T138" fmla="*/ 586 h 586"/>
                      </a:gdLst>
                      <a:ahLst/>
                      <a:cxnLst>
                        <a:cxn ang="T90">
                          <a:pos x="T0" y="T1"/>
                        </a:cxn>
                        <a:cxn ang="T91">
                          <a:pos x="T2" y="T3"/>
                        </a:cxn>
                        <a:cxn ang="T92">
                          <a:pos x="T4" y="T5"/>
                        </a:cxn>
                        <a:cxn ang="T93">
                          <a:pos x="T6" y="T7"/>
                        </a:cxn>
                        <a:cxn ang="T94">
                          <a:pos x="T8" y="T9"/>
                        </a:cxn>
                        <a:cxn ang="T95">
                          <a:pos x="T10" y="T11"/>
                        </a:cxn>
                        <a:cxn ang="T96">
                          <a:pos x="T12" y="T13"/>
                        </a:cxn>
                        <a:cxn ang="T97">
                          <a:pos x="T14" y="T15"/>
                        </a:cxn>
                        <a:cxn ang="T98">
                          <a:pos x="T16" y="T17"/>
                        </a:cxn>
                        <a:cxn ang="T99">
                          <a:pos x="T18" y="T19"/>
                        </a:cxn>
                        <a:cxn ang="T100">
                          <a:pos x="T20" y="T21"/>
                        </a:cxn>
                        <a:cxn ang="T101">
                          <a:pos x="T22" y="T23"/>
                        </a:cxn>
                        <a:cxn ang="T102">
                          <a:pos x="T24" y="T25"/>
                        </a:cxn>
                        <a:cxn ang="T103">
                          <a:pos x="T26" y="T27"/>
                        </a:cxn>
                        <a:cxn ang="T104">
                          <a:pos x="T28" y="T29"/>
                        </a:cxn>
                        <a:cxn ang="T105">
                          <a:pos x="T30" y="T31"/>
                        </a:cxn>
                        <a:cxn ang="T106">
                          <a:pos x="T32" y="T33"/>
                        </a:cxn>
                        <a:cxn ang="T107">
                          <a:pos x="T34" y="T35"/>
                        </a:cxn>
                        <a:cxn ang="T108">
                          <a:pos x="T36" y="T37"/>
                        </a:cxn>
                        <a:cxn ang="T109">
                          <a:pos x="T38" y="T39"/>
                        </a:cxn>
                        <a:cxn ang="T110">
                          <a:pos x="T40" y="T41"/>
                        </a:cxn>
                        <a:cxn ang="T111">
                          <a:pos x="T42" y="T43"/>
                        </a:cxn>
                        <a:cxn ang="T112">
                          <a:pos x="T44" y="T45"/>
                        </a:cxn>
                        <a:cxn ang="T113">
                          <a:pos x="T46" y="T47"/>
                        </a:cxn>
                        <a:cxn ang="T114">
                          <a:pos x="T48" y="T49"/>
                        </a:cxn>
                        <a:cxn ang="T115">
                          <a:pos x="T50" y="T51"/>
                        </a:cxn>
                        <a:cxn ang="T116">
                          <a:pos x="T52" y="T53"/>
                        </a:cxn>
                        <a:cxn ang="T117">
                          <a:pos x="T54" y="T55"/>
                        </a:cxn>
                        <a:cxn ang="T118">
                          <a:pos x="T56" y="T57"/>
                        </a:cxn>
                        <a:cxn ang="T119">
                          <a:pos x="T58" y="T59"/>
                        </a:cxn>
                        <a:cxn ang="T120">
                          <a:pos x="T60" y="T61"/>
                        </a:cxn>
                        <a:cxn ang="T121">
                          <a:pos x="T62" y="T63"/>
                        </a:cxn>
                        <a:cxn ang="T122">
                          <a:pos x="T64" y="T65"/>
                        </a:cxn>
                        <a:cxn ang="T123">
                          <a:pos x="T66" y="T67"/>
                        </a:cxn>
                        <a:cxn ang="T124">
                          <a:pos x="T68" y="T69"/>
                        </a:cxn>
                        <a:cxn ang="T125">
                          <a:pos x="T70" y="T71"/>
                        </a:cxn>
                        <a:cxn ang="T126">
                          <a:pos x="T72" y="T73"/>
                        </a:cxn>
                        <a:cxn ang="T127">
                          <a:pos x="T74" y="T75"/>
                        </a:cxn>
                        <a:cxn ang="T128">
                          <a:pos x="T76" y="T77"/>
                        </a:cxn>
                        <a:cxn ang="T129">
                          <a:pos x="T78" y="T79"/>
                        </a:cxn>
                        <a:cxn ang="T130">
                          <a:pos x="T80" y="T81"/>
                        </a:cxn>
                        <a:cxn ang="T131">
                          <a:pos x="T82" y="T83"/>
                        </a:cxn>
                        <a:cxn ang="T132">
                          <a:pos x="T84" y="T85"/>
                        </a:cxn>
                        <a:cxn ang="T133">
                          <a:pos x="T86" y="T87"/>
                        </a:cxn>
                        <a:cxn ang="T134">
                          <a:pos x="T88" y="T89"/>
                        </a:cxn>
                      </a:cxnLst>
                      <a:rect l="T135" t="T136" r="T137" b="T138"/>
                      <a:pathLst>
                        <a:path w="1034" h="586">
                          <a:moveTo>
                            <a:pt x="0" y="276"/>
                          </a:moveTo>
                          <a:lnTo>
                            <a:pt x="66" y="167"/>
                          </a:lnTo>
                          <a:lnTo>
                            <a:pt x="72" y="163"/>
                          </a:lnTo>
                          <a:lnTo>
                            <a:pt x="83" y="156"/>
                          </a:lnTo>
                          <a:lnTo>
                            <a:pt x="104" y="145"/>
                          </a:lnTo>
                          <a:lnTo>
                            <a:pt x="130" y="130"/>
                          </a:lnTo>
                          <a:lnTo>
                            <a:pt x="161" y="111"/>
                          </a:lnTo>
                          <a:lnTo>
                            <a:pt x="200" y="93"/>
                          </a:lnTo>
                          <a:lnTo>
                            <a:pt x="241" y="74"/>
                          </a:lnTo>
                          <a:lnTo>
                            <a:pt x="289" y="56"/>
                          </a:lnTo>
                          <a:lnTo>
                            <a:pt x="339" y="37"/>
                          </a:lnTo>
                          <a:lnTo>
                            <a:pt x="391" y="22"/>
                          </a:lnTo>
                          <a:lnTo>
                            <a:pt x="447" y="11"/>
                          </a:lnTo>
                          <a:lnTo>
                            <a:pt x="504" y="2"/>
                          </a:lnTo>
                          <a:lnTo>
                            <a:pt x="562" y="0"/>
                          </a:lnTo>
                          <a:lnTo>
                            <a:pt x="569" y="0"/>
                          </a:lnTo>
                          <a:lnTo>
                            <a:pt x="586" y="0"/>
                          </a:lnTo>
                          <a:lnTo>
                            <a:pt x="613" y="0"/>
                          </a:lnTo>
                          <a:lnTo>
                            <a:pt x="649" y="4"/>
                          </a:lnTo>
                          <a:lnTo>
                            <a:pt x="690" y="7"/>
                          </a:lnTo>
                          <a:lnTo>
                            <a:pt x="734" y="13"/>
                          </a:lnTo>
                          <a:lnTo>
                            <a:pt x="782" y="22"/>
                          </a:lnTo>
                          <a:lnTo>
                            <a:pt x="830" y="35"/>
                          </a:lnTo>
                          <a:lnTo>
                            <a:pt x="877" y="52"/>
                          </a:lnTo>
                          <a:lnTo>
                            <a:pt x="921" y="72"/>
                          </a:lnTo>
                          <a:lnTo>
                            <a:pt x="960" y="96"/>
                          </a:lnTo>
                          <a:lnTo>
                            <a:pt x="992" y="128"/>
                          </a:lnTo>
                          <a:lnTo>
                            <a:pt x="995" y="132"/>
                          </a:lnTo>
                          <a:lnTo>
                            <a:pt x="1003" y="143"/>
                          </a:lnTo>
                          <a:lnTo>
                            <a:pt x="1012" y="158"/>
                          </a:lnTo>
                          <a:lnTo>
                            <a:pt x="1021" y="180"/>
                          </a:lnTo>
                          <a:lnTo>
                            <a:pt x="1031" y="208"/>
                          </a:lnTo>
                          <a:lnTo>
                            <a:pt x="1034" y="237"/>
                          </a:lnTo>
                          <a:lnTo>
                            <a:pt x="1034" y="273"/>
                          </a:lnTo>
                          <a:lnTo>
                            <a:pt x="1025" y="312"/>
                          </a:lnTo>
                          <a:lnTo>
                            <a:pt x="1007" y="352"/>
                          </a:lnTo>
                          <a:lnTo>
                            <a:pt x="1005" y="356"/>
                          </a:lnTo>
                          <a:lnTo>
                            <a:pt x="997" y="365"/>
                          </a:lnTo>
                          <a:lnTo>
                            <a:pt x="984" y="378"/>
                          </a:lnTo>
                          <a:lnTo>
                            <a:pt x="970" y="395"/>
                          </a:lnTo>
                          <a:lnTo>
                            <a:pt x="949" y="412"/>
                          </a:lnTo>
                          <a:lnTo>
                            <a:pt x="927" y="430"/>
                          </a:lnTo>
                          <a:lnTo>
                            <a:pt x="901" y="447"/>
                          </a:lnTo>
                          <a:lnTo>
                            <a:pt x="871" y="462"/>
                          </a:lnTo>
                          <a:lnTo>
                            <a:pt x="758" y="586"/>
                          </a:lnTo>
                        </a:path>
                      </a:pathLst>
                    </a:cu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60" name="Freeform 182"/>
                    <p:cNvSpPr>
                      <a:spLocks/>
                    </p:cNvSpPr>
                    <p:nvPr/>
                  </p:nvSpPr>
                  <p:spPr bwMode="auto">
                    <a:xfrm>
                      <a:off x="2463" y="1651"/>
                      <a:ext cx="1027" cy="534"/>
                    </a:xfrm>
                    <a:custGeom>
                      <a:avLst/>
                      <a:gdLst>
                        <a:gd name="T0" fmla="*/ 0 w 1027"/>
                        <a:gd name="T1" fmla="*/ 221 h 534"/>
                        <a:gd name="T2" fmla="*/ 59 w 1027"/>
                        <a:gd name="T3" fmla="*/ 169 h 534"/>
                        <a:gd name="T4" fmla="*/ 65 w 1027"/>
                        <a:gd name="T5" fmla="*/ 165 h 534"/>
                        <a:gd name="T6" fmla="*/ 76 w 1027"/>
                        <a:gd name="T7" fmla="*/ 158 h 534"/>
                        <a:gd name="T8" fmla="*/ 97 w 1027"/>
                        <a:gd name="T9" fmla="*/ 145 h 534"/>
                        <a:gd name="T10" fmla="*/ 123 w 1027"/>
                        <a:gd name="T11" fmla="*/ 130 h 534"/>
                        <a:gd name="T12" fmla="*/ 154 w 1027"/>
                        <a:gd name="T13" fmla="*/ 113 h 534"/>
                        <a:gd name="T14" fmla="*/ 193 w 1027"/>
                        <a:gd name="T15" fmla="*/ 94 h 534"/>
                        <a:gd name="T16" fmla="*/ 234 w 1027"/>
                        <a:gd name="T17" fmla="*/ 74 h 534"/>
                        <a:gd name="T18" fmla="*/ 282 w 1027"/>
                        <a:gd name="T19" fmla="*/ 56 h 534"/>
                        <a:gd name="T20" fmla="*/ 332 w 1027"/>
                        <a:gd name="T21" fmla="*/ 39 h 534"/>
                        <a:gd name="T22" fmla="*/ 384 w 1027"/>
                        <a:gd name="T23" fmla="*/ 24 h 534"/>
                        <a:gd name="T24" fmla="*/ 440 w 1027"/>
                        <a:gd name="T25" fmla="*/ 11 h 534"/>
                        <a:gd name="T26" fmla="*/ 497 w 1027"/>
                        <a:gd name="T27" fmla="*/ 4 h 534"/>
                        <a:gd name="T28" fmla="*/ 555 w 1027"/>
                        <a:gd name="T29" fmla="*/ 0 h 534"/>
                        <a:gd name="T30" fmla="*/ 562 w 1027"/>
                        <a:gd name="T31" fmla="*/ 0 h 534"/>
                        <a:gd name="T32" fmla="*/ 579 w 1027"/>
                        <a:gd name="T33" fmla="*/ 2 h 534"/>
                        <a:gd name="T34" fmla="*/ 606 w 1027"/>
                        <a:gd name="T35" fmla="*/ 2 h 534"/>
                        <a:gd name="T36" fmla="*/ 642 w 1027"/>
                        <a:gd name="T37" fmla="*/ 4 h 534"/>
                        <a:gd name="T38" fmla="*/ 683 w 1027"/>
                        <a:gd name="T39" fmla="*/ 7 h 534"/>
                        <a:gd name="T40" fmla="*/ 727 w 1027"/>
                        <a:gd name="T41" fmla="*/ 15 h 534"/>
                        <a:gd name="T42" fmla="*/ 775 w 1027"/>
                        <a:gd name="T43" fmla="*/ 24 h 534"/>
                        <a:gd name="T44" fmla="*/ 823 w 1027"/>
                        <a:gd name="T45" fmla="*/ 35 h 534"/>
                        <a:gd name="T46" fmla="*/ 870 w 1027"/>
                        <a:gd name="T47" fmla="*/ 52 h 534"/>
                        <a:gd name="T48" fmla="*/ 914 w 1027"/>
                        <a:gd name="T49" fmla="*/ 72 h 534"/>
                        <a:gd name="T50" fmla="*/ 953 w 1027"/>
                        <a:gd name="T51" fmla="*/ 98 h 534"/>
                        <a:gd name="T52" fmla="*/ 985 w 1027"/>
                        <a:gd name="T53" fmla="*/ 130 h 534"/>
                        <a:gd name="T54" fmla="*/ 988 w 1027"/>
                        <a:gd name="T55" fmla="*/ 133 h 534"/>
                        <a:gd name="T56" fmla="*/ 996 w 1027"/>
                        <a:gd name="T57" fmla="*/ 143 h 534"/>
                        <a:gd name="T58" fmla="*/ 1005 w 1027"/>
                        <a:gd name="T59" fmla="*/ 159 h 534"/>
                        <a:gd name="T60" fmla="*/ 1014 w 1027"/>
                        <a:gd name="T61" fmla="*/ 182 h 534"/>
                        <a:gd name="T62" fmla="*/ 1024 w 1027"/>
                        <a:gd name="T63" fmla="*/ 208 h 534"/>
                        <a:gd name="T64" fmla="*/ 1027 w 1027"/>
                        <a:gd name="T65" fmla="*/ 239 h 534"/>
                        <a:gd name="T66" fmla="*/ 1027 w 1027"/>
                        <a:gd name="T67" fmla="*/ 274 h 534"/>
                        <a:gd name="T68" fmla="*/ 1018 w 1027"/>
                        <a:gd name="T69" fmla="*/ 311 h 534"/>
                        <a:gd name="T70" fmla="*/ 1000 w 1027"/>
                        <a:gd name="T71" fmla="*/ 354 h 534"/>
                        <a:gd name="T72" fmla="*/ 998 w 1027"/>
                        <a:gd name="T73" fmla="*/ 356 h 534"/>
                        <a:gd name="T74" fmla="*/ 990 w 1027"/>
                        <a:gd name="T75" fmla="*/ 365 h 534"/>
                        <a:gd name="T76" fmla="*/ 977 w 1027"/>
                        <a:gd name="T77" fmla="*/ 378 h 534"/>
                        <a:gd name="T78" fmla="*/ 963 w 1027"/>
                        <a:gd name="T79" fmla="*/ 395 h 534"/>
                        <a:gd name="T80" fmla="*/ 942 w 1027"/>
                        <a:gd name="T81" fmla="*/ 413 h 534"/>
                        <a:gd name="T82" fmla="*/ 920 w 1027"/>
                        <a:gd name="T83" fmla="*/ 432 h 534"/>
                        <a:gd name="T84" fmla="*/ 894 w 1027"/>
                        <a:gd name="T85" fmla="*/ 449 h 534"/>
                        <a:gd name="T86" fmla="*/ 864 w 1027"/>
                        <a:gd name="T87" fmla="*/ 463 h 534"/>
                        <a:gd name="T88" fmla="*/ 751 w 1027"/>
                        <a:gd name="T89" fmla="*/ 534 h 534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w 1027"/>
                        <a:gd name="T136" fmla="*/ 0 h 534"/>
                        <a:gd name="T137" fmla="*/ 1027 w 1027"/>
                        <a:gd name="T138" fmla="*/ 534 h 534"/>
                      </a:gdLst>
                      <a:ahLst/>
                      <a:cxnLst>
                        <a:cxn ang="T90">
                          <a:pos x="T0" y="T1"/>
                        </a:cxn>
                        <a:cxn ang="T91">
                          <a:pos x="T2" y="T3"/>
                        </a:cxn>
                        <a:cxn ang="T92">
                          <a:pos x="T4" y="T5"/>
                        </a:cxn>
                        <a:cxn ang="T93">
                          <a:pos x="T6" y="T7"/>
                        </a:cxn>
                        <a:cxn ang="T94">
                          <a:pos x="T8" y="T9"/>
                        </a:cxn>
                        <a:cxn ang="T95">
                          <a:pos x="T10" y="T11"/>
                        </a:cxn>
                        <a:cxn ang="T96">
                          <a:pos x="T12" y="T13"/>
                        </a:cxn>
                        <a:cxn ang="T97">
                          <a:pos x="T14" y="T15"/>
                        </a:cxn>
                        <a:cxn ang="T98">
                          <a:pos x="T16" y="T17"/>
                        </a:cxn>
                        <a:cxn ang="T99">
                          <a:pos x="T18" y="T19"/>
                        </a:cxn>
                        <a:cxn ang="T100">
                          <a:pos x="T20" y="T21"/>
                        </a:cxn>
                        <a:cxn ang="T101">
                          <a:pos x="T22" y="T23"/>
                        </a:cxn>
                        <a:cxn ang="T102">
                          <a:pos x="T24" y="T25"/>
                        </a:cxn>
                        <a:cxn ang="T103">
                          <a:pos x="T26" y="T27"/>
                        </a:cxn>
                        <a:cxn ang="T104">
                          <a:pos x="T28" y="T29"/>
                        </a:cxn>
                        <a:cxn ang="T105">
                          <a:pos x="T30" y="T31"/>
                        </a:cxn>
                        <a:cxn ang="T106">
                          <a:pos x="T32" y="T33"/>
                        </a:cxn>
                        <a:cxn ang="T107">
                          <a:pos x="T34" y="T35"/>
                        </a:cxn>
                        <a:cxn ang="T108">
                          <a:pos x="T36" y="T37"/>
                        </a:cxn>
                        <a:cxn ang="T109">
                          <a:pos x="T38" y="T39"/>
                        </a:cxn>
                        <a:cxn ang="T110">
                          <a:pos x="T40" y="T41"/>
                        </a:cxn>
                        <a:cxn ang="T111">
                          <a:pos x="T42" y="T43"/>
                        </a:cxn>
                        <a:cxn ang="T112">
                          <a:pos x="T44" y="T45"/>
                        </a:cxn>
                        <a:cxn ang="T113">
                          <a:pos x="T46" y="T47"/>
                        </a:cxn>
                        <a:cxn ang="T114">
                          <a:pos x="T48" y="T49"/>
                        </a:cxn>
                        <a:cxn ang="T115">
                          <a:pos x="T50" y="T51"/>
                        </a:cxn>
                        <a:cxn ang="T116">
                          <a:pos x="T52" y="T53"/>
                        </a:cxn>
                        <a:cxn ang="T117">
                          <a:pos x="T54" y="T55"/>
                        </a:cxn>
                        <a:cxn ang="T118">
                          <a:pos x="T56" y="T57"/>
                        </a:cxn>
                        <a:cxn ang="T119">
                          <a:pos x="T58" y="T59"/>
                        </a:cxn>
                        <a:cxn ang="T120">
                          <a:pos x="T60" y="T61"/>
                        </a:cxn>
                        <a:cxn ang="T121">
                          <a:pos x="T62" y="T63"/>
                        </a:cxn>
                        <a:cxn ang="T122">
                          <a:pos x="T64" y="T65"/>
                        </a:cxn>
                        <a:cxn ang="T123">
                          <a:pos x="T66" y="T67"/>
                        </a:cxn>
                        <a:cxn ang="T124">
                          <a:pos x="T68" y="T69"/>
                        </a:cxn>
                        <a:cxn ang="T125">
                          <a:pos x="T70" y="T71"/>
                        </a:cxn>
                        <a:cxn ang="T126">
                          <a:pos x="T72" y="T73"/>
                        </a:cxn>
                        <a:cxn ang="T127">
                          <a:pos x="T74" y="T75"/>
                        </a:cxn>
                        <a:cxn ang="T128">
                          <a:pos x="T76" y="T77"/>
                        </a:cxn>
                        <a:cxn ang="T129">
                          <a:pos x="T78" y="T79"/>
                        </a:cxn>
                        <a:cxn ang="T130">
                          <a:pos x="T80" y="T81"/>
                        </a:cxn>
                        <a:cxn ang="T131">
                          <a:pos x="T82" y="T83"/>
                        </a:cxn>
                        <a:cxn ang="T132">
                          <a:pos x="T84" y="T85"/>
                        </a:cxn>
                        <a:cxn ang="T133">
                          <a:pos x="T86" y="T87"/>
                        </a:cxn>
                        <a:cxn ang="T134">
                          <a:pos x="T88" y="T89"/>
                        </a:cxn>
                      </a:cxnLst>
                      <a:rect l="T135" t="T136" r="T137" b="T138"/>
                      <a:pathLst>
                        <a:path w="1027" h="534">
                          <a:moveTo>
                            <a:pt x="0" y="221"/>
                          </a:moveTo>
                          <a:lnTo>
                            <a:pt x="59" y="169"/>
                          </a:lnTo>
                          <a:lnTo>
                            <a:pt x="65" y="165"/>
                          </a:lnTo>
                          <a:lnTo>
                            <a:pt x="76" y="158"/>
                          </a:lnTo>
                          <a:lnTo>
                            <a:pt x="97" y="145"/>
                          </a:lnTo>
                          <a:lnTo>
                            <a:pt x="123" y="130"/>
                          </a:lnTo>
                          <a:lnTo>
                            <a:pt x="154" y="113"/>
                          </a:lnTo>
                          <a:lnTo>
                            <a:pt x="193" y="94"/>
                          </a:lnTo>
                          <a:lnTo>
                            <a:pt x="234" y="74"/>
                          </a:lnTo>
                          <a:lnTo>
                            <a:pt x="282" y="56"/>
                          </a:lnTo>
                          <a:lnTo>
                            <a:pt x="332" y="39"/>
                          </a:lnTo>
                          <a:lnTo>
                            <a:pt x="384" y="24"/>
                          </a:lnTo>
                          <a:lnTo>
                            <a:pt x="440" y="11"/>
                          </a:lnTo>
                          <a:lnTo>
                            <a:pt x="497" y="4"/>
                          </a:lnTo>
                          <a:lnTo>
                            <a:pt x="555" y="0"/>
                          </a:lnTo>
                          <a:lnTo>
                            <a:pt x="562" y="0"/>
                          </a:lnTo>
                          <a:lnTo>
                            <a:pt x="579" y="2"/>
                          </a:lnTo>
                          <a:lnTo>
                            <a:pt x="606" y="2"/>
                          </a:lnTo>
                          <a:lnTo>
                            <a:pt x="642" y="4"/>
                          </a:lnTo>
                          <a:lnTo>
                            <a:pt x="683" y="7"/>
                          </a:lnTo>
                          <a:lnTo>
                            <a:pt x="727" y="15"/>
                          </a:lnTo>
                          <a:lnTo>
                            <a:pt x="775" y="24"/>
                          </a:lnTo>
                          <a:lnTo>
                            <a:pt x="823" y="35"/>
                          </a:lnTo>
                          <a:lnTo>
                            <a:pt x="870" y="52"/>
                          </a:lnTo>
                          <a:lnTo>
                            <a:pt x="914" y="72"/>
                          </a:lnTo>
                          <a:lnTo>
                            <a:pt x="953" y="98"/>
                          </a:lnTo>
                          <a:lnTo>
                            <a:pt x="985" y="130"/>
                          </a:lnTo>
                          <a:lnTo>
                            <a:pt x="988" y="133"/>
                          </a:lnTo>
                          <a:lnTo>
                            <a:pt x="996" y="143"/>
                          </a:lnTo>
                          <a:lnTo>
                            <a:pt x="1005" y="159"/>
                          </a:lnTo>
                          <a:lnTo>
                            <a:pt x="1014" y="182"/>
                          </a:lnTo>
                          <a:lnTo>
                            <a:pt x="1024" y="208"/>
                          </a:lnTo>
                          <a:lnTo>
                            <a:pt x="1027" y="239"/>
                          </a:lnTo>
                          <a:lnTo>
                            <a:pt x="1027" y="274"/>
                          </a:lnTo>
                          <a:lnTo>
                            <a:pt x="1018" y="311"/>
                          </a:lnTo>
                          <a:lnTo>
                            <a:pt x="1000" y="354"/>
                          </a:lnTo>
                          <a:lnTo>
                            <a:pt x="998" y="356"/>
                          </a:lnTo>
                          <a:lnTo>
                            <a:pt x="990" y="365"/>
                          </a:lnTo>
                          <a:lnTo>
                            <a:pt x="977" y="378"/>
                          </a:lnTo>
                          <a:lnTo>
                            <a:pt x="963" y="395"/>
                          </a:lnTo>
                          <a:lnTo>
                            <a:pt x="942" y="413"/>
                          </a:lnTo>
                          <a:lnTo>
                            <a:pt x="920" y="432"/>
                          </a:lnTo>
                          <a:lnTo>
                            <a:pt x="894" y="449"/>
                          </a:lnTo>
                          <a:lnTo>
                            <a:pt x="864" y="463"/>
                          </a:lnTo>
                          <a:lnTo>
                            <a:pt x="751" y="534"/>
                          </a:lnTo>
                        </a:path>
                      </a:pathLst>
                    </a:cu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61" name="Freeform 251"/>
                    <p:cNvSpPr>
                      <a:spLocks/>
                    </p:cNvSpPr>
                    <p:nvPr/>
                  </p:nvSpPr>
                  <p:spPr bwMode="auto">
                    <a:xfrm>
                      <a:off x="2524" y="2521"/>
                      <a:ext cx="63" cy="64"/>
                    </a:xfrm>
                    <a:custGeom>
                      <a:avLst/>
                      <a:gdLst>
                        <a:gd name="T0" fmla="*/ 45 w 63"/>
                        <a:gd name="T1" fmla="*/ 63 h 64"/>
                        <a:gd name="T2" fmla="*/ 58 w 63"/>
                        <a:gd name="T3" fmla="*/ 51 h 64"/>
                        <a:gd name="T4" fmla="*/ 63 w 63"/>
                        <a:gd name="T5" fmla="*/ 37 h 64"/>
                        <a:gd name="T6" fmla="*/ 60 w 63"/>
                        <a:gd name="T7" fmla="*/ 18 h 64"/>
                        <a:gd name="T8" fmla="*/ 49 w 63"/>
                        <a:gd name="T9" fmla="*/ 5 h 64"/>
                        <a:gd name="T10" fmla="*/ 34 w 63"/>
                        <a:gd name="T11" fmla="*/ 0 h 64"/>
                        <a:gd name="T12" fmla="*/ 17 w 63"/>
                        <a:gd name="T13" fmla="*/ 1 h 64"/>
                        <a:gd name="T14" fmla="*/ 6 w 63"/>
                        <a:gd name="T15" fmla="*/ 13 h 64"/>
                        <a:gd name="T16" fmla="*/ 0 w 63"/>
                        <a:gd name="T17" fmla="*/ 27 h 64"/>
                        <a:gd name="T18" fmla="*/ 4 w 63"/>
                        <a:gd name="T19" fmla="*/ 44 h 64"/>
                        <a:gd name="T20" fmla="*/ 13 w 63"/>
                        <a:gd name="T21" fmla="*/ 59 h 64"/>
                        <a:gd name="T22" fmla="*/ 30 w 63"/>
                        <a:gd name="T23" fmla="*/ 64 h 64"/>
                        <a:gd name="T24" fmla="*/ 45 w 63"/>
                        <a:gd name="T25" fmla="*/ 63 h 64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w 63"/>
                        <a:gd name="T40" fmla="*/ 0 h 64"/>
                        <a:gd name="T41" fmla="*/ 63 w 63"/>
                        <a:gd name="T42" fmla="*/ 64 h 64"/>
                      </a:gdLst>
                      <a:ahLst/>
                      <a:cxnLst>
                        <a:cxn ang="T26">
                          <a:pos x="T0" y="T1"/>
                        </a:cxn>
                        <a:cxn ang="T27">
                          <a:pos x="T2" y="T3"/>
                        </a:cxn>
                        <a:cxn ang="T28">
                          <a:pos x="T4" y="T5"/>
                        </a:cxn>
                        <a:cxn ang="T29">
                          <a:pos x="T6" y="T7"/>
                        </a:cxn>
                        <a:cxn ang="T30">
                          <a:pos x="T8" y="T9"/>
                        </a:cxn>
                        <a:cxn ang="T31">
                          <a:pos x="T10" y="T11"/>
                        </a:cxn>
                        <a:cxn ang="T32">
                          <a:pos x="T12" y="T13"/>
                        </a:cxn>
                        <a:cxn ang="T33">
                          <a:pos x="T14" y="T15"/>
                        </a:cxn>
                        <a:cxn ang="T34">
                          <a:pos x="T16" y="T17"/>
                        </a:cxn>
                        <a:cxn ang="T35">
                          <a:pos x="T18" y="T19"/>
                        </a:cxn>
                        <a:cxn ang="T36">
                          <a:pos x="T20" y="T21"/>
                        </a:cxn>
                        <a:cxn ang="T37">
                          <a:pos x="T22" y="T23"/>
                        </a:cxn>
                        <a:cxn ang="T38">
                          <a:pos x="T24" y="T25"/>
                        </a:cxn>
                      </a:cxnLst>
                      <a:rect l="T39" t="T40" r="T41" b="T42"/>
                      <a:pathLst>
                        <a:path w="63" h="64">
                          <a:moveTo>
                            <a:pt x="45" y="63"/>
                          </a:moveTo>
                          <a:lnTo>
                            <a:pt x="58" y="51"/>
                          </a:lnTo>
                          <a:lnTo>
                            <a:pt x="63" y="37"/>
                          </a:lnTo>
                          <a:lnTo>
                            <a:pt x="60" y="18"/>
                          </a:lnTo>
                          <a:lnTo>
                            <a:pt x="49" y="5"/>
                          </a:lnTo>
                          <a:lnTo>
                            <a:pt x="34" y="0"/>
                          </a:lnTo>
                          <a:lnTo>
                            <a:pt x="17" y="1"/>
                          </a:lnTo>
                          <a:lnTo>
                            <a:pt x="6" y="13"/>
                          </a:lnTo>
                          <a:lnTo>
                            <a:pt x="0" y="27"/>
                          </a:lnTo>
                          <a:lnTo>
                            <a:pt x="4" y="44"/>
                          </a:lnTo>
                          <a:lnTo>
                            <a:pt x="13" y="59"/>
                          </a:lnTo>
                          <a:lnTo>
                            <a:pt x="30" y="64"/>
                          </a:lnTo>
                          <a:lnTo>
                            <a:pt x="45" y="63"/>
                          </a:lnTo>
                          <a:close/>
                        </a:path>
                      </a:pathLst>
                    </a:custGeom>
                    <a:solidFill>
                      <a:srgbClr val="D90000"/>
                    </a:solidFill>
                    <a:ln w="0">
                      <a:solidFill>
                        <a:srgbClr val="D9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62" name="Freeform 252"/>
                    <p:cNvSpPr>
                      <a:spLocks/>
                    </p:cNvSpPr>
                    <p:nvPr/>
                  </p:nvSpPr>
                  <p:spPr bwMode="auto">
                    <a:xfrm>
                      <a:off x="2524" y="2521"/>
                      <a:ext cx="63" cy="64"/>
                    </a:xfrm>
                    <a:custGeom>
                      <a:avLst/>
                      <a:gdLst>
                        <a:gd name="T0" fmla="*/ 45 w 63"/>
                        <a:gd name="T1" fmla="*/ 63 h 64"/>
                        <a:gd name="T2" fmla="*/ 58 w 63"/>
                        <a:gd name="T3" fmla="*/ 51 h 64"/>
                        <a:gd name="T4" fmla="*/ 63 w 63"/>
                        <a:gd name="T5" fmla="*/ 37 h 64"/>
                        <a:gd name="T6" fmla="*/ 60 w 63"/>
                        <a:gd name="T7" fmla="*/ 18 h 64"/>
                        <a:gd name="T8" fmla="*/ 49 w 63"/>
                        <a:gd name="T9" fmla="*/ 5 h 64"/>
                        <a:gd name="T10" fmla="*/ 34 w 63"/>
                        <a:gd name="T11" fmla="*/ 0 h 64"/>
                        <a:gd name="T12" fmla="*/ 17 w 63"/>
                        <a:gd name="T13" fmla="*/ 1 h 64"/>
                        <a:gd name="T14" fmla="*/ 6 w 63"/>
                        <a:gd name="T15" fmla="*/ 13 h 64"/>
                        <a:gd name="T16" fmla="*/ 0 w 63"/>
                        <a:gd name="T17" fmla="*/ 27 h 64"/>
                        <a:gd name="T18" fmla="*/ 4 w 63"/>
                        <a:gd name="T19" fmla="*/ 44 h 64"/>
                        <a:gd name="T20" fmla="*/ 13 w 63"/>
                        <a:gd name="T21" fmla="*/ 59 h 64"/>
                        <a:gd name="T22" fmla="*/ 30 w 63"/>
                        <a:gd name="T23" fmla="*/ 64 h 64"/>
                        <a:gd name="T24" fmla="*/ 45 w 63"/>
                        <a:gd name="T25" fmla="*/ 63 h 64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w 63"/>
                        <a:gd name="T40" fmla="*/ 0 h 64"/>
                        <a:gd name="T41" fmla="*/ 63 w 63"/>
                        <a:gd name="T42" fmla="*/ 64 h 64"/>
                      </a:gdLst>
                      <a:ahLst/>
                      <a:cxnLst>
                        <a:cxn ang="T26">
                          <a:pos x="T0" y="T1"/>
                        </a:cxn>
                        <a:cxn ang="T27">
                          <a:pos x="T2" y="T3"/>
                        </a:cxn>
                        <a:cxn ang="T28">
                          <a:pos x="T4" y="T5"/>
                        </a:cxn>
                        <a:cxn ang="T29">
                          <a:pos x="T6" y="T7"/>
                        </a:cxn>
                        <a:cxn ang="T30">
                          <a:pos x="T8" y="T9"/>
                        </a:cxn>
                        <a:cxn ang="T31">
                          <a:pos x="T10" y="T11"/>
                        </a:cxn>
                        <a:cxn ang="T32">
                          <a:pos x="T12" y="T13"/>
                        </a:cxn>
                        <a:cxn ang="T33">
                          <a:pos x="T14" y="T15"/>
                        </a:cxn>
                        <a:cxn ang="T34">
                          <a:pos x="T16" y="T17"/>
                        </a:cxn>
                        <a:cxn ang="T35">
                          <a:pos x="T18" y="T19"/>
                        </a:cxn>
                        <a:cxn ang="T36">
                          <a:pos x="T20" y="T21"/>
                        </a:cxn>
                        <a:cxn ang="T37">
                          <a:pos x="T22" y="T23"/>
                        </a:cxn>
                        <a:cxn ang="T38">
                          <a:pos x="T24" y="T25"/>
                        </a:cxn>
                      </a:cxnLst>
                      <a:rect l="T39" t="T40" r="T41" b="T42"/>
                      <a:pathLst>
                        <a:path w="63" h="64">
                          <a:moveTo>
                            <a:pt x="45" y="63"/>
                          </a:moveTo>
                          <a:lnTo>
                            <a:pt x="58" y="51"/>
                          </a:lnTo>
                          <a:lnTo>
                            <a:pt x="63" y="37"/>
                          </a:lnTo>
                          <a:lnTo>
                            <a:pt x="60" y="18"/>
                          </a:lnTo>
                          <a:lnTo>
                            <a:pt x="49" y="5"/>
                          </a:lnTo>
                          <a:lnTo>
                            <a:pt x="34" y="0"/>
                          </a:lnTo>
                          <a:lnTo>
                            <a:pt x="17" y="1"/>
                          </a:lnTo>
                          <a:lnTo>
                            <a:pt x="6" y="13"/>
                          </a:lnTo>
                          <a:lnTo>
                            <a:pt x="0" y="27"/>
                          </a:lnTo>
                          <a:lnTo>
                            <a:pt x="4" y="44"/>
                          </a:lnTo>
                          <a:lnTo>
                            <a:pt x="13" y="59"/>
                          </a:lnTo>
                          <a:lnTo>
                            <a:pt x="30" y="64"/>
                          </a:lnTo>
                          <a:lnTo>
                            <a:pt x="45" y="63"/>
                          </a:lnTo>
                        </a:path>
                      </a:pathLst>
                    </a:cu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63" name="Line 254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350" y="2569"/>
                      <a:ext cx="185" cy="111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64" name="Freeform 296"/>
                    <p:cNvSpPr>
                      <a:spLocks/>
                    </p:cNvSpPr>
                    <p:nvPr/>
                  </p:nvSpPr>
                  <p:spPr bwMode="auto">
                    <a:xfrm>
                      <a:off x="2343" y="2530"/>
                      <a:ext cx="235" cy="172"/>
                    </a:xfrm>
                    <a:custGeom>
                      <a:avLst/>
                      <a:gdLst>
                        <a:gd name="T0" fmla="*/ 40 w 235"/>
                        <a:gd name="T1" fmla="*/ 172 h 172"/>
                        <a:gd name="T2" fmla="*/ 235 w 235"/>
                        <a:gd name="T3" fmla="*/ 54 h 172"/>
                        <a:gd name="T4" fmla="*/ 235 w 235"/>
                        <a:gd name="T5" fmla="*/ 33 h 172"/>
                        <a:gd name="T6" fmla="*/ 231 w 235"/>
                        <a:gd name="T7" fmla="*/ 18 h 172"/>
                        <a:gd name="T8" fmla="*/ 224 w 235"/>
                        <a:gd name="T9" fmla="*/ 9 h 172"/>
                        <a:gd name="T10" fmla="*/ 217 w 235"/>
                        <a:gd name="T11" fmla="*/ 4 h 172"/>
                        <a:gd name="T12" fmla="*/ 209 w 235"/>
                        <a:gd name="T13" fmla="*/ 2 h 172"/>
                        <a:gd name="T14" fmla="*/ 202 w 235"/>
                        <a:gd name="T15" fmla="*/ 0 h 172"/>
                        <a:gd name="T16" fmla="*/ 196 w 235"/>
                        <a:gd name="T17" fmla="*/ 0 h 172"/>
                        <a:gd name="T18" fmla="*/ 194 w 235"/>
                        <a:gd name="T19" fmla="*/ 2 h 172"/>
                        <a:gd name="T20" fmla="*/ 0 w 235"/>
                        <a:gd name="T21" fmla="*/ 119 h 172"/>
                        <a:gd name="T22" fmla="*/ 1 w 235"/>
                        <a:gd name="T23" fmla="*/ 117 h 172"/>
                        <a:gd name="T24" fmla="*/ 7 w 235"/>
                        <a:gd name="T25" fmla="*/ 115 h 172"/>
                        <a:gd name="T26" fmla="*/ 14 w 235"/>
                        <a:gd name="T27" fmla="*/ 113 h 172"/>
                        <a:gd name="T28" fmla="*/ 22 w 235"/>
                        <a:gd name="T29" fmla="*/ 111 h 172"/>
                        <a:gd name="T30" fmla="*/ 29 w 235"/>
                        <a:gd name="T31" fmla="*/ 113 h 172"/>
                        <a:gd name="T32" fmla="*/ 37 w 235"/>
                        <a:gd name="T33" fmla="*/ 119 h 172"/>
                        <a:gd name="T34" fmla="*/ 42 w 235"/>
                        <a:gd name="T35" fmla="*/ 130 h 172"/>
                        <a:gd name="T36" fmla="*/ 42 w 235"/>
                        <a:gd name="T37" fmla="*/ 146 h 172"/>
                        <a:gd name="T38" fmla="*/ 40 w 235"/>
                        <a:gd name="T39" fmla="*/ 172 h 172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w 235"/>
                        <a:gd name="T61" fmla="*/ 0 h 172"/>
                        <a:gd name="T62" fmla="*/ 235 w 235"/>
                        <a:gd name="T63" fmla="*/ 172 h 172"/>
                      </a:gdLst>
                      <a:ahLst/>
                      <a:cxnLst>
                        <a:cxn ang="T40">
                          <a:pos x="T0" y="T1"/>
                        </a:cxn>
                        <a:cxn ang="T41">
                          <a:pos x="T2" y="T3"/>
                        </a:cxn>
                        <a:cxn ang="T42">
                          <a:pos x="T4" y="T5"/>
                        </a:cxn>
                        <a:cxn ang="T43">
                          <a:pos x="T6" y="T7"/>
                        </a:cxn>
                        <a:cxn ang="T44">
                          <a:pos x="T8" y="T9"/>
                        </a:cxn>
                        <a:cxn ang="T45">
                          <a:pos x="T10" y="T11"/>
                        </a:cxn>
                        <a:cxn ang="T46">
                          <a:pos x="T12" y="T13"/>
                        </a:cxn>
                        <a:cxn ang="T47">
                          <a:pos x="T14" y="T15"/>
                        </a:cxn>
                        <a:cxn ang="T48">
                          <a:pos x="T16" y="T17"/>
                        </a:cxn>
                        <a:cxn ang="T49">
                          <a:pos x="T18" y="T19"/>
                        </a:cxn>
                        <a:cxn ang="T50">
                          <a:pos x="T20" y="T21"/>
                        </a:cxn>
                        <a:cxn ang="T51">
                          <a:pos x="T22" y="T23"/>
                        </a:cxn>
                        <a:cxn ang="T52">
                          <a:pos x="T24" y="T25"/>
                        </a:cxn>
                        <a:cxn ang="T53">
                          <a:pos x="T26" y="T27"/>
                        </a:cxn>
                        <a:cxn ang="T54">
                          <a:pos x="T28" y="T29"/>
                        </a:cxn>
                        <a:cxn ang="T55">
                          <a:pos x="T30" y="T31"/>
                        </a:cxn>
                        <a:cxn ang="T56">
                          <a:pos x="T32" y="T33"/>
                        </a:cxn>
                        <a:cxn ang="T57">
                          <a:pos x="T34" y="T35"/>
                        </a:cxn>
                        <a:cxn ang="T58">
                          <a:pos x="T36" y="T37"/>
                        </a:cxn>
                        <a:cxn ang="T59">
                          <a:pos x="T38" y="T39"/>
                        </a:cxn>
                      </a:cxnLst>
                      <a:rect l="T60" t="T61" r="T62" b="T63"/>
                      <a:pathLst>
                        <a:path w="235" h="172">
                          <a:moveTo>
                            <a:pt x="40" y="172"/>
                          </a:moveTo>
                          <a:lnTo>
                            <a:pt x="235" y="54"/>
                          </a:lnTo>
                          <a:lnTo>
                            <a:pt x="235" y="33"/>
                          </a:lnTo>
                          <a:lnTo>
                            <a:pt x="231" y="18"/>
                          </a:lnTo>
                          <a:lnTo>
                            <a:pt x="224" y="9"/>
                          </a:lnTo>
                          <a:lnTo>
                            <a:pt x="217" y="4"/>
                          </a:lnTo>
                          <a:lnTo>
                            <a:pt x="209" y="2"/>
                          </a:lnTo>
                          <a:lnTo>
                            <a:pt x="202" y="0"/>
                          </a:lnTo>
                          <a:lnTo>
                            <a:pt x="196" y="0"/>
                          </a:lnTo>
                          <a:lnTo>
                            <a:pt x="194" y="2"/>
                          </a:lnTo>
                          <a:lnTo>
                            <a:pt x="0" y="119"/>
                          </a:lnTo>
                          <a:lnTo>
                            <a:pt x="1" y="117"/>
                          </a:lnTo>
                          <a:lnTo>
                            <a:pt x="7" y="115"/>
                          </a:lnTo>
                          <a:lnTo>
                            <a:pt x="14" y="113"/>
                          </a:lnTo>
                          <a:lnTo>
                            <a:pt x="22" y="111"/>
                          </a:lnTo>
                          <a:lnTo>
                            <a:pt x="29" y="113"/>
                          </a:lnTo>
                          <a:lnTo>
                            <a:pt x="37" y="119"/>
                          </a:lnTo>
                          <a:lnTo>
                            <a:pt x="42" y="130"/>
                          </a:lnTo>
                          <a:lnTo>
                            <a:pt x="42" y="146"/>
                          </a:lnTo>
                          <a:lnTo>
                            <a:pt x="40" y="172"/>
                          </a:ln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0">
                      <a:solidFill>
                        <a:srgbClr val="0000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65" name="Freeform 297"/>
                    <p:cNvSpPr>
                      <a:spLocks/>
                    </p:cNvSpPr>
                    <p:nvPr/>
                  </p:nvSpPr>
                  <p:spPr bwMode="auto">
                    <a:xfrm>
                      <a:off x="2343" y="2530"/>
                      <a:ext cx="235" cy="172"/>
                    </a:xfrm>
                    <a:custGeom>
                      <a:avLst/>
                      <a:gdLst>
                        <a:gd name="T0" fmla="*/ 40 w 235"/>
                        <a:gd name="T1" fmla="*/ 172 h 172"/>
                        <a:gd name="T2" fmla="*/ 235 w 235"/>
                        <a:gd name="T3" fmla="*/ 54 h 172"/>
                        <a:gd name="T4" fmla="*/ 235 w 235"/>
                        <a:gd name="T5" fmla="*/ 33 h 172"/>
                        <a:gd name="T6" fmla="*/ 231 w 235"/>
                        <a:gd name="T7" fmla="*/ 18 h 172"/>
                        <a:gd name="T8" fmla="*/ 224 w 235"/>
                        <a:gd name="T9" fmla="*/ 9 h 172"/>
                        <a:gd name="T10" fmla="*/ 217 w 235"/>
                        <a:gd name="T11" fmla="*/ 4 h 172"/>
                        <a:gd name="T12" fmla="*/ 209 w 235"/>
                        <a:gd name="T13" fmla="*/ 2 h 172"/>
                        <a:gd name="T14" fmla="*/ 202 w 235"/>
                        <a:gd name="T15" fmla="*/ 0 h 172"/>
                        <a:gd name="T16" fmla="*/ 196 w 235"/>
                        <a:gd name="T17" fmla="*/ 0 h 172"/>
                        <a:gd name="T18" fmla="*/ 194 w 235"/>
                        <a:gd name="T19" fmla="*/ 2 h 172"/>
                        <a:gd name="T20" fmla="*/ 0 w 235"/>
                        <a:gd name="T21" fmla="*/ 119 h 172"/>
                        <a:gd name="T22" fmla="*/ 1 w 235"/>
                        <a:gd name="T23" fmla="*/ 117 h 172"/>
                        <a:gd name="T24" fmla="*/ 7 w 235"/>
                        <a:gd name="T25" fmla="*/ 115 h 172"/>
                        <a:gd name="T26" fmla="*/ 14 w 235"/>
                        <a:gd name="T27" fmla="*/ 113 h 172"/>
                        <a:gd name="T28" fmla="*/ 22 w 235"/>
                        <a:gd name="T29" fmla="*/ 111 h 172"/>
                        <a:gd name="T30" fmla="*/ 29 w 235"/>
                        <a:gd name="T31" fmla="*/ 113 h 172"/>
                        <a:gd name="T32" fmla="*/ 37 w 235"/>
                        <a:gd name="T33" fmla="*/ 119 h 172"/>
                        <a:gd name="T34" fmla="*/ 42 w 235"/>
                        <a:gd name="T35" fmla="*/ 130 h 172"/>
                        <a:gd name="T36" fmla="*/ 42 w 235"/>
                        <a:gd name="T37" fmla="*/ 146 h 172"/>
                        <a:gd name="T38" fmla="*/ 40 w 235"/>
                        <a:gd name="T39" fmla="*/ 172 h 172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w 235"/>
                        <a:gd name="T61" fmla="*/ 0 h 172"/>
                        <a:gd name="T62" fmla="*/ 235 w 235"/>
                        <a:gd name="T63" fmla="*/ 172 h 172"/>
                      </a:gdLst>
                      <a:ahLst/>
                      <a:cxnLst>
                        <a:cxn ang="T40">
                          <a:pos x="T0" y="T1"/>
                        </a:cxn>
                        <a:cxn ang="T41">
                          <a:pos x="T2" y="T3"/>
                        </a:cxn>
                        <a:cxn ang="T42">
                          <a:pos x="T4" y="T5"/>
                        </a:cxn>
                        <a:cxn ang="T43">
                          <a:pos x="T6" y="T7"/>
                        </a:cxn>
                        <a:cxn ang="T44">
                          <a:pos x="T8" y="T9"/>
                        </a:cxn>
                        <a:cxn ang="T45">
                          <a:pos x="T10" y="T11"/>
                        </a:cxn>
                        <a:cxn ang="T46">
                          <a:pos x="T12" y="T13"/>
                        </a:cxn>
                        <a:cxn ang="T47">
                          <a:pos x="T14" y="T15"/>
                        </a:cxn>
                        <a:cxn ang="T48">
                          <a:pos x="T16" y="T17"/>
                        </a:cxn>
                        <a:cxn ang="T49">
                          <a:pos x="T18" y="T19"/>
                        </a:cxn>
                        <a:cxn ang="T50">
                          <a:pos x="T20" y="T21"/>
                        </a:cxn>
                        <a:cxn ang="T51">
                          <a:pos x="T22" y="T23"/>
                        </a:cxn>
                        <a:cxn ang="T52">
                          <a:pos x="T24" y="T25"/>
                        </a:cxn>
                        <a:cxn ang="T53">
                          <a:pos x="T26" y="T27"/>
                        </a:cxn>
                        <a:cxn ang="T54">
                          <a:pos x="T28" y="T29"/>
                        </a:cxn>
                        <a:cxn ang="T55">
                          <a:pos x="T30" y="T31"/>
                        </a:cxn>
                        <a:cxn ang="T56">
                          <a:pos x="T32" y="T33"/>
                        </a:cxn>
                        <a:cxn ang="T57">
                          <a:pos x="T34" y="T35"/>
                        </a:cxn>
                        <a:cxn ang="T58">
                          <a:pos x="T36" y="T37"/>
                        </a:cxn>
                        <a:cxn ang="T59">
                          <a:pos x="T38" y="T39"/>
                        </a:cxn>
                      </a:cxnLst>
                      <a:rect l="T60" t="T61" r="T62" b="T63"/>
                      <a:pathLst>
                        <a:path w="235" h="172">
                          <a:moveTo>
                            <a:pt x="40" y="172"/>
                          </a:moveTo>
                          <a:lnTo>
                            <a:pt x="235" y="54"/>
                          </a:lnTo>
                          <a:lnTo>
                            <a:pt x="235" y="33"/>
                          </a:lnTo>
                          <a:lnTo>
                            <a:pt x="231" y="18"/>
                          </a:lnTo>
                          <a:lnTo>
                            <a:pt x="224" y="9"/>
                          </a:lnTo>
                          <a:lnTo>
                            <a:pt x="217" y="4"/>
                          </a:lnTo>
                          <a:lnTo>
                            <a:pt x="209" y="2"/>
                          </a:lnTo>
                          <a:lnTo>
                            <a:pt x="202" y="0"/>
                          </a:lnTo>
                          <a:lnTo>
                            <a:pt x="196" y="0"/>
                          </a:lnTo>
                          <a:lnTo>
                            <a:pt x="194" y="2"/>
                          </a:lnTo>
                          <a:lnTo>
                            <a:pt x="0" y="119"/>
                          </a:lnTo>
                          <a:lnTo>
                            <a:pt x="1" y="117"/>
                          </a:lnTo>
                          <a:lnTo>
                            <a:pt x="7" y="115"/>
                          </a:lnTo>
                          <a:lnTo>
                            <a:pt x="14" y="113"/>
                          </a:lnTo>
                          <a:lnTo>
                            <a:pt x="22" y="111"/>
                          </a:lnTo>
                          <a:lnTo>
                            <a:pt x="29" y="113"/>
                          </a:lnTo>
                          <a:lnTo>
                            <a:pt x="37" y="119"/>
                          </a:lnTo>
                          <a:lnTo>
                            <a:pt x="42" y="130"/>
                          </a:lnTo>
                          <a:lnTo>
                            <a:pt x="42" y="146"/>
                          </a:lnTo>
                          <a:lnTo>
                            <a:pt x="40" y="172"/>
                          </a:lnTo>
                        </a:path>
                      </a:pathLst>
                    </a:custGeom>
                    <a:noFill/>
                    <a:ln w="11113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66" name="Freeform 298"/>
                    <p:cNvSpPr>
                      <a:spLocks/>
                    </p:cNvSpPr>
                    <p:nvPr/>
                  </p:nvSpPr>
                  <p:spPr bwMode="auto">
                    <a:xfrm>
                      <a:off x="2348" y="2532"/>
                      <a:ext cx="228" cy="165"/>
                    </a:xfrm>
                    <a:custGeom>
                      <a:avLst/>
                      <a:gdLst>
                        <a:gd name="T0" fmla="*/ 191 w 228"/>
                        <a:gd name="T1" fmla="*/ 0 h 165"/>
                        <a:gd name="T2" fmla="*/ 193 w 228"/>
                        <a:gd name="T3" fmla="*/ 0 h 165"/>
                        <a:gd name="T4" fmla="*/ 200 w 228"/>
                        <a:gd name="T5" fmla="*/ 0 h 165"/>
                        <a:gd name="T6" fmla="*/ 208 w 228"/>
                        <a:gd name="T7" fmla="*/ 2 h 165"/>
                        <a:gd name="T8" fmla="*/ 215 w 228"/>
                        <a:gd name="T9" fmla="*/ 5 h 165"/>
                        <a:gd name="T10" fmla="*/ 223 w 228"/>
                        <a:gd name="T11" fmla="*/ 15 h 165"/>
                        <a:gd name="T12" fmla="*/ 228 w 228"/>
                        <a:gd name="T13" fmla="*/ 28 h 165"/>
                        <a:gd name="T14" fmla="*/ 228 w 228"/>
                        <a:gd name="T15" fmla="*/ 48 h 165"/>
                        <a:gd name="T16" fmla="*/ 35 w 228"/>
                        <a:gd name="T17" fmla="*/ 165 h 165"/>
                        <a:gd name="T18" fmla="*/ 39 w 228"/>
                        <a:gd name="T19" fmla="*/ 142 h 165"/>
                        <a:gd name="T20" fmla="*/ 37 w 228"/>
                        <a:gd name="T21" fmla="*/ 128 h 165"/>
                        <a:gd name="T22" fmla="*/ 34 w 228"/>
                        <a:gd name="T23" fmla="*/ 118 h 165"/>
                        <a:gd name="T24" fmla="*/ 28 w 228"/>
                        <a:gd name="T25" fmla="*/ 113 h 165"/>
                        <a:gd name="T26" fmla="*/ 21 w 228"/>
                        <a:gd name="T27" fmla="*/ 111 h 165"/>
                        <a:gd name="T28" fmla="*/ 13 w 228"/>
                        <a:gd name="T29" fmla="*/ 111 h 165"/>
                        <a:gd name="T30" fmla="*/ 6 w 228"/>
                        <a:gd name="T31" fmla="*/ 113 h 165"/>
                        <a:gd name="T32" fmla="*/ 2 w 228"/>
                        <a:gd name="T33" fmla="*/ 115 h 165"/>
                        <a:gd name="T34" fmla="*/ 0 w 228"/>
                        <a:gd name="T35" fmla="*/ 115 h 165"/>
                        <a:gd name="T36" fmla="*/ 191 w 228"/>
                        <a:gd name="T37" fmla="*/ 0 h 165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w 228"/>
                        <a:gd name="T58" fmla="*/ 0 h 165"/>
                        <a:gd name="T59" fmla="*/ 228 w 228"/>
                        <a:gd name="T60" fmla="*/ 165 h 165"/>
                      </a:gdLst>
                      <a:ahLst/>
                      <a:cxnLst>
                        <a:cxn ang="T38">
                          <a:pos x="T0" y="T1"/>
                        </a:cxn>
                        <a:cxn ang="T39">
                          <a:pos x="T2" y="T3"/>
                        </a:cxn>
                        <a:cxn ang="T40">
                          <a:pos x="T4" y="T5"/>
                        </a:cxn>
                        <a:cxn ang="T41">
                          <a:pos x="T6" y="T7"/>
                        </a:cxn>
                        <a:cxn ang="T42">
                          <a:pos x="T8" y="T9"/>
                        </a:cxn>
                        <a:cxn ang="T43">
                          <a:pos x="T10" y="T11"/>
                        </a:cxn>
                        <a:cxn ang="T44">
                          <a:pos x="T12" y="T13"/>
                        </a:cxn>
                        <a:cxn ang="T45">
                          <a:pos x="T14" y="T15"/>
                        </a:cxn>
                        <a:cxn ang="T46">
                          <a:pos x="T16" y="T17"/>
                        </a:cxn>
                        <a:cxn ang="T47">
                          <a:pos x="T18" y="T19"/>
                        </a:cxn>
                        <a:cxn ang="T48">
                          <a:pos x="T20" y="T21"/>
                        </a:cxn>
                        <a:cxn ang="T49">
                          <a:pos x="T22" y="T23"/>
                        </a:cxn>
                        <a:cxn ang="T50">
                          <a:pos x="T24" y="T25"/>
                        </a:cxn>
                        <a:cxn ang="T51">
                          <a:pos x="T26" y="T27"/>
                        </a:cxn>
                        <a:cxn ang="T52">
                          <a:pos x="T28" y="T29"/>
                        </a:cxn>
                        <a:cxn ang="T53">
                          <a:pos x="T30" y="T31"/>
                        </a:cxn>
                        <a:cxn ang="T54">
                          <a:pos x="T32" y="T33"/>
                        </a:cxn>
                        <a:cxn ang="T55">
                          <a:pos x="T34" y="T35"/>
                        </a:cxn>
                        <a:cxn ang="T56">
                          <a:pos x="T36" y="T37"/>
                        </a:cxn>
                      </a:cxnLst>
                      <a:rect l="T57" t="T58" r="T59" b="T60"/>
                      <a:pathLst>
                        <a:path w="228" h="165">
                          <a:moveTo>
                            <a:pt x="191" y="0"/>
                          </a:moveTo>
                          <a:lnTo>
                            <a:pt x="193" y="0"/>
                          </a:lnTo>
                          <a:lnTo>
                            <a:pt x="200" y="0"/>
                          </a:lnTo>
                          <a:lnTo>
                            <a:pt x="208" y="2"/>
                          </a:lnTo>
                          <a:lnTo>
                            <a:pt x="215" y="5"/>
                          </a:lnTo>
                          <a:lnTo>
                            <a:pt x="223" y="15"/>
                          </a:lnTo>
                          <a:lnTo>
                            <a:pt x="228" y="28"/>
                          </a:lnTo>
                          <a:lnTo>
                            <a:pt x="228" y="48"/>
                          </a:lnTo>
                          <a:lnTo>
                            <a:pt x="35" y="165"/>
                          </a:lnTo>
                          <a:lnTo>
                            <a:pt x="39" y="142"/>
                          </a:lnTo>
                          <a:lnTo>
                            <a:pt x="37" y="128"/>
                          </a:lnTo>
                          <a:lnTo>
                            <a:pt x="34" y="118"/>
                          </a:lnTo>
                          <a:lnTo>
                            <a:pt x="28" y="113"/>
                          </a:lnTo>
                          <a:lnTo>
                            <a:pt x="21" y="111"/>
                          </a:lnTo>
                          <a:lnTo>
                            <a:pt x="13" y="111"/>
                          </a:lnTo>
                          <a:lnTo>
                            <a:pt x="6" y="113"/>
                          </a:lnTo>
                          <a:lnTo>
                            <a:pt x="2" y="115"/>
                          </a:lnTo>
                          <a:lnTo>
                            <a:pt x="0" y="115"/>
                          </a:lnTo>
                          <a:lnTo>
                            <a:pt x="191" y="0"/>
                          </a:lnTo>
                          <a:close/>
                        </a:path>
                      </a:pathLst>
                    </a:custGeom>
                    <a:solidFill>
                      <a:srgbClr val="2424FF"/>
                    </a:solidFill>
                    <a:ln w="0">
                      <a:solidFill>
                        <a:srgbClr val="2424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67" name="Freeform 299"/>
                    <p:cNvSpPr>
                      <a:spLocks/>
                    </p:cNvSpPr>
                    <p:nvPr/>
                  </p:nvSpPr>
                  <p:spPr bwMode="auto">
                    <a:xfrm>
                      <a:off x="2354" y="2532"/>
                      <a:ext cx="220" cy="159"/>
                    </a:xfrm>
                    <a:custGeom>
                      <a:avLst/>
                      <a:gdLst>
                        <a:gd name="T0" fmla="*/ 187 w 220"/>
                        <a:gd name="T1" fmla="*/ 0 h 159"/>
                        <a:gd name="T2" fmla="*/ 189 w 220"/>
                        <a:gd name="T3" fmla="*/ 0 h 159"/>
                        <a:gd name="T4" fmla="*/ 194 w 220"/>
                        <a:gd name="T5" fmla="*/ 0 h 159"/>
                        <a:gd name="T6" fmla="*/ 202 w 220"/>
                        <a:gd name="T7" fmla="*/ 2 h 159"/>
                        <a:gd name="T8" fmla="*/ 209 w 220"/>
                        <a:gd name="T9" fmla="*/ 7 h 159"/>
                        <a:gd name="T10" fmla="*/ 217 w 220"/>
                        <a:gd name="T11" fmla="*/ 15 h 159"/>
                        <a:gd name="T12" fmla="*/ 220 w 220"/>
                        <a:gd name="T13" fmla="*/ 26 h 159"/>
                        <a:gd name="T14" fmla="*/ 220 w 220"/>
                        <a:gd name="T15" fmla="*/ 44 h 159"/>
                        <a:gd name="T16" fmla="*/ 31 w 220"/>
                        <a:gd name="T17" fmla="*/ 159 h 159"/>
                        <a:gd name="T18" fmla="*/ 33 w 220"/>
                        <a:gd name="T19" fmla="*/ 139 h 159"/>
                        <a:gd name="T20" fmla="*/ 31 w 220"/>
                        <a:gd name="T21" fmla="*/ 126 h 159"/>
                        <a:gd name="T22" fmla="*/ 28 w 220"/>
                        <a:gd name="T23" fmla="*/ 117 h 159"/>
                        <a:gd name="T24" fmla="*/ 20 w 220"/>
                        <a:gd name="T25" fmla="*/ 113 h 159"/>
                        <a:gd name="T26" fmla="*/ 13 w 220"/>
                        <a:gd name="T27" fmla="*/ 111 h 159"/>
                        <a:gd name="T28" fmla="*/ 5 w 220"/>
                        <a:gd name="T29" fmla="*/ 113 h 159"/>
                        <a:gd name="T30" fmla="*/ 2 w 220"/>
                        <a:gd name="T31" fmla="*/ 115 h 159"/>
                        <a:gd name="T32" fmla="*/ 0 w 220"/>
                        <a:gd name="T33" fmla="*/ 115 h 159"/>
                        <a:gd name="T34" fmla="*/ 187 w 220"/>
                        <a:gd name="T35" fmla="*/ 0 h 159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w 220"/>
                        <a:gd name="T55" fmla="*/ 0 h 159"/>
                        <a:gd name="T56" fmla="*/ 220 w 220"/>
                        <a:gd name="T57" fmla="*/ 159 h 159"/>
                      </a:gdLst>
                      <a:ahLst/>
                      <a:cxnLst>
                        <a:cxn ang="T36">
                          <a:pos x="T0" y="T1"/>
                        </a:cxn>
                        <a:cxn ang="T37">
                          <a:pos x="T2" y="T3"/>
                        </a:cxn>
                        <a:cxn ang="T38">
                          <a:pos x="T4" y="T5"/>
                        </a:cxn>
                        <a:cxn ang="T39">
                          <a:pos x="T6" y="T7"/>
                        </a:cxn>
                        <a:cxn ang="T40">
                          <a:pos x="T8" y="T9"/>
                        </a:cxn>
                        <a:cxn ang="T41">
                          <a:pos x="T10" y="T11"/>
                        </a:cxn>
                        <a:cxn ang="T42">
                          <a:pos x="T12" y="T13"/>
                        </a:cxn>
                        <a:cxn ang="T43">
                          <a:pos x="T14" y="T15"/>
                        </a:cxn>
                        <a:cxn ang="T44">
                          <a:pos x="T16" y="T17"/>
                        </a:cxn>
                        <a:cxn ang="T45">
                          <a:pos x="T18" y="T19"/>
                        </a:cxn>
                        <a:cxn ang="T46">
                          <a:pos x="T20" y="T21"/>
                        </a:cxn>
                        <a:cxn ang="T47">
                          <a:pos x="T22" y="T23"/>
                        </a:cxn>
                        <a:cxn ang="T48">
                          <a:pos x="T24" y="T25"/>
                        </a:cxn>
                        <a:cxn ang="T49">
                          <a:pos x="T26" y="T27"/>
                        </a:cxn>
                        <a:cxn ang="T50">
                          <a:pos x="T28" y="T29"/>
                        </a:cxn>
                        <a:cxn ang="T51">
                          <a:pos x="T30" y="T31"/>
                        </a:cxn>
                        <a:cxn ang="T52">
                          <a:pos x="T32" y="T33"/>
                        </a:cxn>
                        <a:cxn ang="T53">
                          <a:pos x="T34" y="T35"/>
                        </a:cxn>
                      </a:cxnLst>
                      <a:rect l="T54" t="T55" r="T56" b="T57"/>
                      <a:pathLst>
                        <a:path w="220" h="159">
                          <a:moveTo>
                            <a:pt x="187" y="0"/>
                          </a:moveTo>
                          <a:lnTo>
                            <a:pt x="189" y="0"/>
                          </a:lnTo>
                          <a:lnTo>
                            <a:pt x="194" y="0"/>
                          </a:lnTo>
                          <a:lnTo>
                            <a:pt x="202" y="2"/>
                          </a:lnTo>
                          <a:lnTo>
                            <a:pt x="209" y="7"/>
                          </a:lnTo>
                          <a:lnTo>
                            <a:pt x="217" y="15"/>
                          </a:lnTo>
                          <a:lnTo>
                            <a:pt x="220" y="26"/>
                          </a:lnTo>
                          <a:lnTo>
                            <a:pt x="220" y="44"/>
                          </a:lnTo>
                          <a:lnTo>
                            <a:pt x="31" y="159"/>
                          </a:lnTo>
                          <a:lnTo>
                            <a:pt x="33" y="139"/>
                          </a:lnTo>
                          <a:lnTo>
                            <a:pt x="31" y="126"/>
                          </a:lnTo>
                          <a:lnTo>
                            <a:pt x="28" y="117"/>
                          </a:lnTo>
                          <a:lnTo>
                            <a:pt x="20" y="113"/>
                          </a:lnTo>
                          <a:lnTo>
                            <a:pt x="13" y="111"/>
                          </a:lnTo>
                          <a:lnTo>
                            <a:pt x="5" y="113"/>
                          </a:lnTo>
                          <a:lnTo>
                            <a:pt x="2" y="115"/>
                          </a:lnTo>
                          <a:lnTo>
                            <a:pt x="0" y="115"/>
                          </a:lnTo>
                          <a:lnTo>
                            <a:pt x="187" y="0"/>
                          </a:lnTo>
                          <a:close/>
                        </a:path>
                      </a:pathLst>
                    </a:custGeom>
                    <a:solidFill>
                      <a:srgbClr val="4949FF"/>
                    </a:solidFill>
                    <a:ln w="0">
                      <a:solidFill>
                        <a:srgbClr val="4949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68" name="Freeform 300"/>
                    <p:cNvSpPr>
                      <a:spLocks/>
                    </p:cNvSpPr>
                    <p:nvPr/>
                  </p:nvSpPr>
                  <p:spPr bwMode="auto">
                    <a:xfrm>
                      <a:off x="2359" y="2532"/>
                      <a:ext cx="215" cy="154"/>
                    </a:xfrm>
                    <a:custGeom>
                      <a:avLst/>
                      <a:gdLst>
                        <a:gd name="T0" fmla="*/ 184 w 215"/>
                        <a:gd name="T1" fmla="*/ 0 h 154"/>
                        <a:gd name="T2" fmla="*/ 188 w 215"/>
                        <a:gd name="T3" fmla="*/ 0 h 154"/>
                        <a:gd name="T4" fmla="*/ 193 w 215"/>
                        <a:gd name="T5" fmla="*/ 2 h 154"/>
                        <a:gd name="T6" fmla="*/ 201 w 215"/>
                        <a:gd name="T7" fmla="*/ 5 h 154"/>
                        <a:gd name="T8" fmla="*/ 210 w 215"/>
                        <a:gd name="T9" fmla="*/ 11 h 154"/>
                        <a:gd name="T10" fmla="*/ 214 w 215"/>
                        <a:gd name="T11" fmla="*/ 24 h 154"/>
                        <a:gd name="T12" fmla="*/ 215 w 215"/>
                        <a:gd name="T13" fmla="*/ 40 h 154"/>
                        <a:gd name="T14" fmla="*/ 28 w 215"/>
                        <a:gd name="T15" fmla="*/ 154 h 154"/>
                        <a:gd name="T16" fmla="*/ 30 w 215"/>
                        <a:gd name="T17" fmla="*/ 135 h 154"/>
                        <a:gd name="T18" fmla="*/ 26 w 215"/>
                        <a:gd name="T19" fmla="*/ 124 h 154"/>
                        <a:gd name="T20" fmla="*/ 21 w 215"/>
                        <a:gd name="T21" fmla="*/ 117 h 154"/>
                        <a:gd name="T22" fmla="*/ 13 w 215"/>
                        <a:gd name="T23" fmla="*/ 113 h 154"/>
                        <a:gd name="T24" fmla="*/ 8 w 215"/>
                        <a:gd name="T25" fmla="*/ 113 h 154"/>
                        <a:gd name="T26" fmla="*/ 2 w 215"/>
                        <a:gd name="T27" fmla="*/ 113 h 154"/>
                        <a:gd name="T28" fmla="*/ 0 w 215"/>
                        <a:gd name="T29" fmla="*/ 113 h 154"/>
                        <a:gd name="T30" fmla="*/ 184 w 215"/>
                        <a:gd name="T31" fmla="*/ 0 h 154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w 215"/>
                        <a:gd name="T49" fmla="*/ 0 h 154"/>
                        <a:gd name="T50" fmla="*/ 215 w 215"/>
                        <a:gd name="T51" fmla="*/ 154 h 154"/>
                      </a:gdLst>
                      <a:ahLst/>
                      <a:cxnLst>
                        <a:cxn ang="T32">
                          <a:pos x="T0" y="T1"/>
                        </a:cxn>
                        <a:cxn ang="T33">
                          <a:pos x="T2" y="T3"/>
                        </a:cxn>
                        <a:cxn ang="T34">
                          <a:pos x="T4" y="T5"/>
                        </a:cxn>
                        <a:cxn ang="T35">
                          <a:pos x="T6" y="T7"/>
                        </a:cxn>
                        <a:cxn ang="T36">
                          <a:pos x="T8" y="T9"/>
                        </a:cxn>
                        <a:cxn ang="T37">
                          <a:pos x="T10" y="T11"/>
                        </a:cxn>
                        <a:cxn ang="T38">
                          <a:pos x="T12" y="T13"/>
                        </a:cxn>
                        <a:cxn ang="T39">
                          <a:pos x="T14" y="T15"/>
                        </a:cxn>
                        <a:cxn ang="T40">
                          <a:pos x="T16" y="T17"/>
                        </a:cxn>
                        <a:cxn ang="T41">
                          <a:pos x="T18" y="T19"/>
                        </a:cxn>
                        <a:cxn ang="T42">
                          <a:pos x="T20" y="T21"/>
                        </a:cxn>
                        <a:cxn ang="T43">
                          <a:pos x="T22" y="T23"/>
                        </a:cxn>
                        <a:cxn ang="T44">
                          <a:pos x="T24" y="T25"/>
                        </a:cxn>
                        <a:cxn ang="T45">
                          <a:pos x="T26" y="T27"/>
                        </a:cxn>
                        <a:cxn ang="T46">
                          <a:pos x="T28" y="T29"/>
                        </a:cxn>
                        <a:cxn ang="T47">
                          <a:pos x="T30" y="T31"/>
                        </a:cxn>
                      </a:cxnLst>
                      <a:rect l="T48" t="T49" r="T50" b="T51"/>
                      <a:pathLst>
                        <a:path w="215" h="154">
                          <a:moveTo>
                            <a:pt x="184" y="0"/>
                          </a:moveTo>
                          <a:lnTo>
                            <a:pt x="188" y="0"/>
                          </a:lnTo>
                          <a:lnTo>
                            <a:pt x="193" y="2"/>
                          </a:lnTo>
                          <a:lnTo>
                            <a:pt x="201" y="5"/>
                          </a:lnTo>
                          <a:lnTo>
                            <a:pt x="210" y="11"/>
                          </a:lnTo>
                          <a:lnTo>
                            <a:pt x="214" y="24"/>
                          </a:lnTo>
                          <a:lnTo>
                            <a:pt x="215" y="40"/>
                          </a:lnTo>
                          <a:lnTo>
                            <a:pt x="28" y="154"/>
                          </a:lnTo>
                          <a:lnTo>
                            <a:pt x="30" y="135"/>
                          </a:lnTo>
                          <a:lnTo>
                            <a:pt x="26" y="124"/>
                          </a:lnTo>
                          <a:lnTo>
                            <a:pt x="21" y="117"/>
                          </a:lnTo>
                          <a:lnTo>
                            <a:pt x="13" y="113"/>
                          </a:lnTo>
                          <a:lnTo>
                            <a:pt x="8" y="113"/>
                          </a:lnTo>
                          <a:lnTo>
                            <a:pt x="2" y="113"/>
                          </a:lnTo>
                          <a:lnTo>
                            <a:pt x="0" y="113"/>
                          </a:lnTo>
                          <a:lnTo>
                            <a:pt x="184" y="0"/>
                          </a:lnTo>
                          <a:close/>
                        </a:path>
                      </a:pathLst>
                    </a:custGeom>
                    <a:solidFill>
                      <a:srgbClr val="6D6DFF"/>
                    </a:solidFill>
                    <a:ln w="0">
                      <a:solidFill>
                        <a:srgbClr val="6D6D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69" name="Freeform 301"/>
                    <p:cNvSpPr>
                      <a:spLocks/>
                    </p:cNvSpPr>
                    <p:nvPr/>
                  </p:nvSpPr>
                  <p:spPr bwMode="auto">
                    <a:xfrm>
                      <a:off x="2365" y="2534"/>
                      <a:ext cx="208" cy="146"/>
                    </a:xfrm>
                    <a:custGeom>
                      <a:avLst/>
                      <a:gdLst>
                        <a:gd name="T0" fmla="*/ 182 w 208"/>
                        <a:gd name="T1" fmla="*/ 0 h 146"/>
                        <a:gd name="T2" fmla="*/ 183 w 208"/>
                        <a:gd name="T3" fmla="*/ 0 h 146"/>
                        <a:gd name="T4" fmla="*/ 189 w 208"/>
                        <a:gd name="T5" fmla="*/ 1 h 146"/>
                        <a:gd name="T6" fmla="*/ 196 w 208"/>
                        <a:gd name="T7" fmla="*/ 3 h 146"/>
                        <a:gd name="T8" fmla="*/ 202 w 208"/>
                        <a:gd name="T9" fmla="*/ 11 h 146"/>
                        <a:gd name="T10" fmla="*/ 208 w 208"/>
                        <a:gd name="T11" fmla="*/ 20 h 146"/>
                        <a:gd name="T12" fmla="*/ 208 w 208"/>
                        <a:gd name="T13" fmla="*/ 35 h 146"/>
                        <a:gd name="T14" fmla="*/ 24 w 208"/>
                        <a:gd name="T15" fmla="*/ 146 h 146"/>
                        <a:gd name="T16" fmla="*/ 24 w 208"/>
                        <a:gd name="T17" fmla="*/ 129 h 146"/>
                        <a:gd name="T18" fmla="*/ 20 w 208"/>
                        <a:gd name="T19" fmla="*/ 120 h 146"/>
                        <a:gd name="T20" fmla="*/ 15 w 208"/>
                        <a:gd name="T21" fmla="*/ 115 h 146"/>
                        <a:gd name="T22" fmla="*/ 7 w 208"/>
                        <a:gd name="T23" fmla="*/ 111 h 146"/>
                        <a:gd name="T24" fmla="*/ 2 w 208"/>
                        <a:gd name="T25" fmla="*/ 111 h 146"/>
                        <a:gd name="T26" fmla="*/ 0 w 208"/>
                        <a:gd name="T27" fmla="*/ 111 h 146"/>
                        <a:gd name="T28" fmla="*/ 182 w 208"/>
                        <a:gd name="T29" fmla="*/ 0 h 14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w 208"/>
                        <a:gd name="T46" fmla="*/ 0 h 146"/>
                        <a:gd name="T47" fmla="*/ 208 w 208"/>
                        <a:gd name="T48" fmla="*/ 146 h 146"/>
                      </a:gdLst>
                      <a:ahLst/>
                      <a:cxnLst>
                        <a:cxn ang="T30">
                          <a:pos x="T0" y="T1"/>
                        </a:cxn>
                        <a:cxn ang="T31">
                          <a:pos x="T2" y="T3"/>
                        </a:cxn>
                        <a:cxn ang="T32">
                          <a:pos x="T4" y="T5"/>
                        </a:cxn>
                        <a:cxn ang="T33">
                          <a:pos x="T6" y="T7"/>
                        </a:cxn>
                        <a:cxn ang="T34">
                          <a:pos x="T8" y="T9"/>
                        </a:cxn>
                        <a:cxn ang="T35">
                          <a:pos x="T10" y="T11"/>
                        </a:cxn>
                        <a:cxn ang="T36">
                          <a:pos x="T12" y="T13"/>
                        </a:cxn>
                        <a:cxn ang="T37">
                          <a:pos x="T14" y="T15"/>
                        </a:cxn>
                        <a:cxn ang="T38">
                          <a:pos x="T16" y="T17"/>
                        </a:cxn>
                        <a:cxn ang="T39">
                          <a:pos x="T18" y="T19"/>
                        </a:cxn>
                        <a:cxn ang="T40">
                          <a:pos x="T20" y="T21"/>
                        </a:cxn>
                        <a:cxn ang="T41">
                          <a:pos x="T22" y="T23"/>
                        </a:cxn>
                        <a:cxn ang="T42">
                          <a:pos x="T24" y="T25"/>
                        </a:cxn>
                        <a:cxn ang="T43">
                          <a:pos x="T26" y="T27"/>
                        </a:cxn>
                        <a:cxn ang="T44">
                          <a:pos x="T28" y="T29"/>
                        </a:cxn>
                      </a:cxnLst>
                      <a:rect l="T45" t="T46" r="T47" b="T48"/>
                      <a:pathLst>
                        <a:path w="208" h="146">
                          <a:moveTo>
                            <a:pt x="182" y="0"/>
                          </a:moveTo>
                          <a:lnTo>
                            <a:pt x="183" y="0"/>
                          </a:lnTo>
                          <a:lnTo>
                            <a:pt x="189" y="1"/>
                          </a:lnTo>
                          <a:lnTo>
                            <a:pt x="196" y="3"/>
                          </a:lnTo>
                          <a:lnTo>
                            <a:pt x="202" y="11"/>
                          </a:lnTo>
                          <a:lnTo>
                            <a:pt x="208" y="20"/>
                          </a:lnTo>
                          <a:lnTo>
                            <a:pt x="208" y="35"/>
                          </a:lnTo>
                          <a:lnTo>
                            <a:pt x="24" y="146"/>
                          </a:lnTo>
                          <a:lnTo>
                            <a:pt x="24" y="129"/>
                          </a:lnTo>
                          <a:lnTo>
                            <a:pt x="20" y="120"/>
                          </a:lnTo>
                          <a:lnTo>
                            <a:pt x="15" y="115"/>
                          </a:lnTo>
                          <a:lnTo>
                            <a:pt x="7" y="111"/>
                          </a:lnTo>
                          <a:lnTo>
                            <a:pt x="2" y="111"/>
                          </a:lnTo>
                          <a:lnTo>
                            <a:pt x="0" y="111"/>
                          </a:lnTo>
                          <a:lnTo>
                            <a:pt x="182" y="0"/>
                          </a:lnTo>
                          <a:close/>
                        </a:path>
                      </a:pathLst>
                    </a:custGeom>
                    <a:solidFill>
                      <a:srgbClr val="9292FF"/>
                    </a:solidFill>
                    <a:ln w="0">
                      <a:solidFill>
                        <a:srgbClr val="9292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70" name="Freeform 302"/>
                    <p:cNvSpPr>
                      <a:spLocks/>
                    </p:cNvSpPr>
                    <p:nvPr/>
                  </p:nvSpPr>
                  <p:spPr bwMode="auto">
                    <a:xfrm>
                      <a:off x="2370" y="2534"/>
                      <a:ext cx="203" cy="140"/>
                    </a:xfrm>
                    <a:custGeom>
                      <a:avLst/>
                      <a:gdLst>
                        <a:gd name="T0" fmla="*/ 178 w 203"/>
                        <a:gd name="T1" fmla="*/ 0 h 140"/>
                        <a:gd name="T2" fmla="*/ 180 w 203"/>
                        <a:gd name="T3" fmla="*/ 0 h 140"/>
                        <a:gd name="T4" fmla="*/ 188 w 203"/>
                        <a:gd name="T5" fmla="*/ 3 h 140"/>
                        <a:gd name="T6" fmla="*/ 195 w 203"/>
                        <a:gd name="T7" fmla="*/ 9 h 140"/>
                        <a:gd name="T8" fmla="*/ 201 w 203"/>
                        <a:gd name="T9" fmla="*/ 18 h 140"/>
                        <a:gd name="T10" fmla="*/ 203 w 203"/>
                        <a:gd name="T11" fmla="*/ 31 h 140"/>
                        <a:gd name="T12" fmla="*/ 21 w 203"/>
                        <a:gd name="T13" fmla="*/ 140 h 140"/>
                        <a:gd name="T14" fmla="*/ 21 w 203"/>
                        <a:gd name="T15" fmla="*/ 127 h 140"/>
                        <a:gd name="T16" fmla="*/ 15 w 203"/>
                        <a:gd name="T17" fmla="*/ 118 h 140"/>
                        <a:gd name="T18" fmla="*/ 8 w 203"/>
                        <a:gd name="T19" fmla="*/ 113 h 140"/>
                        <a:gd name="T20" fmla="*/ 2 w 203"/>
                        <a:gd name="T21" fmla="*/ 111 h 140"/>
                        <a:gd name="T22" fmla="*/ 0 w 203"/>
                        <a:gd name="T23" fmla="*/ 109 h 140"/>
                        <a:gd name="T24" fmla="*/ 178 w 203"/>
                        <a:gd name="T25" fmla="*/ 0 h 140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w 203"/>
                        <a:gd name="T40" fmla="*/ 0 h 140"/>
                        <a:gd name="T41" fmla="*/ 203 w 203"/>
                        <a:gd name="T42" fmla="*/ 140 h 140"/>
                      </a:gdLst>
                      <a:ahLst/>
                      <a:cxnLst>
                        <a:cxn ang="T26">
                          <a:pos x="T0" y="T1"/>
                        </a:cxn>
                        <a:cxn ang="T27">
                          <a:pos x="T2" y="T3"/>
                        </a:cxn>
                        <a:cxn ang="T28">
                          <a:pos x="T4" y="T5"/>
                        </a:cxn>
                        <a:cxn ang="T29">
                          <a:pos x="T6" y="T7"/>
                        </a:cxn>
                        <a:cxn ang="T30">
                          <a:pos x="T8" y="T9"/>
                        </a:cxn>
                        <a:cxn ang="T31">
                          <a:pos x="T10" y="T11"/>
                        </a:cxn>
                        <a:cxn ang="T32">
                          <a:pos x="T12" y="T13"/>
                        </a:cxn>
                        <a:cxn ang="T33">
                          <a:pos x="T14" y="T15"/>
                        </a:cxn>
                        <a:cxn ang="T34">
                          <a:pos x="T16" y="T17"/>
                        </a:cxn>
                        <a:cxn ang="T35">
                          <a:pos x="T18" y="T19"/>
                        </a:cxn>
                        <a:cxn ang="T36">
                          <a:pos x="T20" y="T21"/>
                        </a:cxn>
                        <a:cxn ang="T37">
                          <a:pos x="T22" y="T23"/>
                        </a:cxn>
                        <a:cxn ang="T38">
                          <a:pos x="T24" y="T25"/>
                        </a:cxn>
                      </a:cxnLst>
                      <a:rect l="T39" t="T40" r="T41" b="T42"/>
                      <a:pathLst>
                        <a:path w="203" h="140">
                          <a:moveTo>
                            <a:pt x="178" y="0"/>
                          </a:moveTo>
                          <a:lnTo>
                            <a:pt x="180" y="0"/>
                          </a:lnTo>
                          <a:lnTo>
                            <a:pt x="188" y="3"/>
                          </a:lnTo>
                          <a:lnTo>
                            <a:pt x="195" y="9"/>
                          </a:lnTo>
                          <a:lnTo>
                            <a:pt x="201" y="18"/>
                          </a:lnTo>
                          <a:lnTo>
                            <a:pt x="203" y="31"/>
                          </a:lnTo>
                          <a:lnTo>
                            <a:pt x="21" y="140"/>
                          </a:lnTo>
                          <a:lnTo>
                            <a:pt x="21" y="127"/>
                          </a:lnTo>
                          <a:lnTo>
                            <a:pt x="15" y="118"/>
                          </a:lnTo>
                          <a:lnTo>
                            <a:pt x="8" y="113"/>
                          </a:lnTo>
                          <a:lnTo>
                            <a:pt x="2" y="111"/>
                          </a:lnTo>
                          <a:lnTo>
                            <a:pt x="0" y="109"/>
                          </a:lnTo>
                          <a:lnTo>
                            <a:pt x="178" y="0"/>
                          </a:lnTo>
                          <a:close/>
                        </a:path>
                      </a:pathLst>
                    </a:custGeom>
                    <a:solidFill>
                      <a:srgbClr val="B6B6FF"/>
                    </a:solidFill>
                    <a:ln w="0">
                      <a:solidFill>
                        <a:srgbClr val="B6B6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71" name="Freeform 303"/>
                    <p:cNvSpPr>
                      <a:spLocks/>
                    </p:cNvSpPr>
                    <p:nvPr/>
                  </p:nvSpPr>
                  <p:spPr bwMode="auto">
                    <a:xfrm>
                      <a:off x="2376" y="2534"/>
                      <a:ext cx="195" cy="135"/>
                    </a:xfrm>
                    <a:custGeom>
                      <a:avLst/>
                      <a:gdLst>
                        <a:gd name="T0" fmla="*/ 174 w 195"/>
                        <a:gd name="T1" fmla="*/ 0 h 135"/>
                        <a:gd name="T2" fmla="*/ 174 w 195"/>
                        <a:gd name="T3" fmla="*/ 0 h 135"/>
                        <a:gd name="T4" fmla="*/ 178 w 195"/>
                        <a:gd name="T5" fmla="*/ 1 h 135"/>
                        <a:gd name="T6" fmla="*/ 182 w 195"/>
                        <a:gd name="T7" fmla="*/ 3 h 135"/>
                        <a:gd name="T8" fmla="*/ 185 w 195"/>
                        <a:gd name="T9" fmla="*/ 7 h 135"/>
                        <a:gd name="T10" fmla="*/ 189 w 195"/>
                        <a:gd name="T11" fmla="*/ 11 h 135"/>
                        <a:gd name="T12" fmla="*/ 193 w 195"/>
                        <a:gd name="T13" fmla="*/ 14 h 135"/>
                        <a:gd name="T14" fmla="*/ 195 w 195"/>
                        <a:gd name="T15" fmla="*/ 20 h 135"/>
                        <a:gd name="T16" fmla="*/ 195 w 195"/>
                        <a:gd name="T17" fmla="*/ 26 h 135"/>
                        <a:gd name="T18" fmla="*/ 17 w 195"/>
                        <a:gd name="T19" fmla="*/ 135 h 135"/>
                        <a:gd name="T20" fmla="*/ 17 w 195"/>
                        <a:gd name="T21" fmla="*/ 129 h 135"/>
                        <a:gd name="T22" fmla="*/ 15 w 195"/>
                        <a:gd name="T23" fmla="*/ 126 h 135"/>
                        <a:gd name="T24" fmla="*/ 11 w 195"/>
                        <a:gd name="T25" fmla="*/ 120 h 135"/>
                        <a:gd name="T26" fmla="*/ 9 w 195"/>
                        <a:gd name="T27" fmla="*/ 116 h 135"/>
                        <a:gd name="T28" fmla="*/ 6 w 195"/>
                        <a:gd name="T29" fmla="*/ 113 h 135"/>
                        <a:gd name="T30" fmla="*/ 2 w 195"/>
                        <a:gd name="T31" fmla="*/ 111 h 135"/>
                        <a:gd name="T32" fmla="*/ 0 w 195"/>
                        <a:gd name="T33" fmla="*/ 109 h 135"/>
                        <a:gd name="T34" fmla="*/ 0 w 195"/>
                        <a:gd name="T35" fmla="*/ 109 h 135"/>
                        <a:gd name="T36" fmla="*/ 174 w 195"/>
                        <a:gd name="T37" fmla="*/ 0 h 135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w 195"/>
                        <a:gd name="T58" fmla="*/ 0 h 135"/>
                        <a:gd name="T59" fmla="*/ 195 w 195"/>
                        <a:gd name="T60" fmla="*/ 135 h 135"/>
                      </a:gdLst>
                      <a:ahLst/>
                      <a:cxnLst>
                        <a:cxn ang="T38">
                          <a:pos x="T0" y="T1"/>
                        </a:cxn>
                        <a:cxn ang="T39">
                          <a:pos x="T2" y="T3"/>
                        </a:cxn>
                        <a:cxn ang="T40">
                          <a:pos x="T4" y="T5"/>
                        </a:cxn>
                        <a:cxn ang="T41">
                          <a:pos x="T6" y="T7"/>
                        </a:cxn>
                        <a:cxn ang="T42">
                          <a:pos x="T8" y="T9"/>
                        </a:cxn>
                        <a:cxn ang="T43">
                          <a:pos x="T10" y="T11"/>
                        </a:cxn>
                        <a:cxn ang="T44">
                          <a:pos x="T12" y="T13"/>
                        </a:cxn>
                        <a:cxn ang="T45">
                          <a:pos x="T14" y="T15"/>
                        </a:cxn>
                        <a:cxn ang="T46">
                          <a:pos x="T16" y="T17"/>
                        </a:cxn>
                        <a:cxn ang="T47">
                          <a:pos x="T18" y="T19"/>
                        </a:cxn>
                        <a:cxn ang="T48">
                          <a:pos x="T20" y="T21"/>
                        </a:cxn>
                        <a:cxn ang="T49">
                          <a:pos x="T22" y="T23"/>
                        </a:cxn>
                        <a:cxn ang="T50">
                          <a:pos x="T24" y="T25"/>
                        </a:cxn>
                        <a:cxn ang="T51">
                          <a:pos x="T26" y="T27"/>
                        </a:cxn>
                        <a:cxn ang="T52">
                          <a:pos x="T28" y="T29"/>
                        </a:cxn>
                        <a:cxn ang="T53">
                          <a:pos x="T30" y="T31"/>
                        </a:cxn>
                        <a:cxn ang="T54">
                          <a:pos x="T32" y="T33"/>
                        </a:cxn>
                        <a:cxn ang="T55">
                          <a:pos x="T34" y="T35"/>
                        </a:cxn>
                        <a:cxn ang="T56">
                          <a:pos x="T36" y="T37"/>
                        </a:cxn>
                      </a:cxnLst>
                      <a:rect l="T57" t="T58" r="T59" b="T60"/>
                      <a:pathLst>
                        <a:path w="195" h="135">
                          <a:moveTo>
                            <a:pt x="174" y="0"/>
                          </a:moveTo>
                          <a:lnTo>
                            <a:pt x="174" y="0"/>
                          </a:lnTo>
                          <a:lnTo>
                            <a:pt x="178" y="1"/>
                          </a:lnTo>
                          <a:lnTo>
                            <a:pt x="182" y="3"/>
                          </a:lnTo>
                          <a:lnTo>
                            <a:pt x="185" y="7"/>
                          </a:lnTo>
                          <a:lnTo>
                            <a:pt x="189" y="11"/>
                          </a:lnTo>
                          <a:lnTo>
                            <a:pt x="193" y="14"/>
                          </a:lnTo>
                          <a:lnTo>
                            <a:pt x="195" y="20"/>
                          </a:lnTo>
                          <a:lnTo>
                            <a:pt x="195" y="26"/>
                          </a:lnTo>
                          <a:lnTo>
                            <a:pt x="17" y="135"/>
                          </a:lnTo>
                          <a:lnTo>
                            <a:pt x="17" y="129"/>
                          </a:lnTo>
                          <a:lnTo>
                            <a:pt x="15" y="126"/>
                          </a:lnTo>
                          <a:lnTo>
                            <a:pt x="11" y="120"/>
                          </a:lnTo>
                          <a:lnTo>
                            <a:pt x="9" y="116"/>
                          </a:lnTo>
                          <a:lnTo>
                            <a:pt x="6" y="113"/>
                          </a:lnTo>
                          <a:lnTo>
                            <a:pt x="2" y="111"/>
                          </a:lnTo>
                          <a:lnTo>
                            <a:pt x="0" y="109"/>
                          </a:lnTo>
                          <a:lnTo>
                            <a:pt x="174" y="0"/>
                          </a:lnTo>
                          <a:close/>
                        </a:path>
                      </a:pathLst>
                    </a:custGeom>
                    <a:solidFill>
                      <a:srgbClr val="DBDBFF"/>
                    </a:solidFill>
                    <a:ln w="0">
                      <a:solidFill>
                        <a:srgbClr val="DBDB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72" name="Freeform 304"/>
                    <p:cNvSpPr>
                      <a:spLocks/>
                    </p:cNvSpPr>
                    <p:nvPr/>
                  </p:nvSpPr>
                  <p:spPr bwMode="auto">
                    <a:xfrm>
                      <a:off x="2382" y="2535"/>
                      <a:ext cx="189" cy="128"/>
                    </a:xfrm>
                    <a:custGeom>
                      <a:avLst/>
                      <a:gdLst>
                        <a:gd name="T0" fmla="*/ 170 w 189"/>
                        <a:gd name="T1" fmla="*/ 0 h 128"/>
                        <a:gd name="T2" fmla="*/ 172 w 189"/>
                        <a:gd name="T3" fmla="*/ 0 h 128"/>
                        <a:gd name="T4" fmla="*/ 174 w 189"/>
                        <a:gd name="T5" fmla="*/ 2 h 128"/>
                        <a:gd name="T6" fmla="*/ 178 w 189"/>
                        <a:gd name="T7" fmla="*/ 4 h 128"/>
                        <a:gd name="T8" fmla="*/ 181 w 189"/>
                        <a:gd name="T9" fmla="*/ 8 h 128"/>
                        <a:gd name="T10" fmla="*/ 185 w 189"/>
                        <a:gd name="T11" fmla="*/ 12 h 128"/>
                        <a:gd name="T12" fmla="*/ 187 w 189"/>
                        <a:gd name="T13" fmla="*/ 17 h 128"/>
                        <a:gd name="T14" fmla="*/ 189 w 189"/>
                        <a:gd name="T15" fmla="*/ 21 h 128"/>
                        <a:gd name="T16" fmla="*/ 13 w 189"/>
                        <a:gd name="T17" fmla="*/ 128 h 128"/>
                        <a:gd name="T18" fmla="*/ 0 w 189"/>
                        <a:gd name="T19" fmla="*/ 106 h 128"/>
                        <a:gd name="T20" fmla="*/ 170 w 189"/>
                        <a:gd name="T21" fmla="*/ 0 h 128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w 189"/>
                        <a:gd name="T34" fmla="*/ 0 h 128"/>
                        <a:gd name="T35" fmla="*/ 189 w 189"/>
                        <a:gd name="T36" fmla="*/ 128 h 128"/>
                      </a:gdLst>
                      <a:ahLst/>
                      <a:cxnLst>
                        <a:cxn ang="T22">
                          <a:pos x="T0" y="T1"/>
                        </a:cxn>
                        <a:cxn ang="T23">
                          <a:pos x="T2" y="T3"/>
                        </a:cxn>
                        <a:cxn ang="T24">
                          <a:pos x="T4" y="T5"/>
                        </a:cxn>
                        <a:cxn ang="T25">
                          <a:pos x="T6" y="T7"/>
                        </a:cxn>
                        <a:cxn ang="T26">
                          <a:pos x="T8" y="T9"/>
                        </a:cxn>
                        <a:cxn ang="T27">
                          <a:pos x="T10" y="T11"/>
                        </a:cxn>
                        <a:cxn ang="T28">
                          <a:pos x="T12" y="T13"/>
                        </a:cxn>
                        <a:cxn ang="T29">
                          <a:pos x="T14" y="T15"/>
                        </a:cxn>
                        <a:cxn ang="T30">
                          <a:pos x="T16" y="T17"/>
                        </a:cxn>
                        <a:cxn ang="T31">
                          <a:pos x="T18" y="T19"/>
                        </a:cxn>
                        <a:cxn ang="T32">
                          <a:pos x="T20" y="T21"/>
                        </a:cxn>
                      </a:cxnLst>
                      <a:rect l="T33" t="T34" r="T35" b="T36"/>
                      <a:pathLst>
                        <a:path w="189" h="128">
                          <a:moveTo>
                            <a:pt x="170" y="0"/>
                          </a:moveTo>
                          <a:lnTo>
                            <a:pt x="172" y="0"/>
                          </a:lnTo>
                          <a:lnTo>
                            <a:pt x="174" y="2"/>
                          </a:lnTo>
                          <a:lnTo>
                            <a:pt x="178" y="4"/>
                          </a:lnTo>
                          <a:lnTo>
                            <a:pt x="181" y="8"/>
                          </a:lnTo>
                          <a:lnTo>
                            <a:pt x="185" y="12"/>
                          </a:lnTo>
                          <a:lnTo>
                            <a:pt x="187" y="17"/>
                          </a:lnTo>
                          <a:lnTo>
                            <a:pt x="189" y="21"/>
                          </a:lnTo>
                          <a:lnTo>
                            <a:pt x="13" y="128"/>
                          </a:lnTo>
                          <a:lnTo>
                            <a:pt x="0" y="106"/>
                          </a:lnTo>
                          <a:lnTo>
                            <a:pt x="170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>
                      <a:solidFill>
                        <a:srgbClr val="FFFF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73" name="Freeform 314"/>
                    <p:cNvSpPr>
                      <a:spLocks/>
                    </p:cNvSpPr>
                    <p:nvPr/>
                  </p:nvSpPr>
                  <p:spPr bwMode="auto">
                    <a:xfrm>
                      <a:off x="2322" y="2647"/>
                      <a:ext cx="63" cy="68"/>
                    </a:xfrm>
                    <a:custGeom>
                      <a:avLst/>
                      <a:gdLst>
                        <a:gd name="T0" fmla="*/ 45 w 63"/>
                        <a:gd name="T1" fmla="*/ 65 h 68"/>
                        <a:gd name="T2" fmla="*/ 58 w 63"/>
                        <a:gd name="T3" fmla="*/ 53 h 68"/>
                        <a:gd name="T4" fmla="*/ 63 w 63"/>
                        <a:gd name="T5" fmla="*/ 39 h 68"/>
                        <a:gd name="T6" fmla="*/ 60 w 63"/>
                        <a:gd name="T7" fmla="*/ 20 h 68"/>
                        <a:gd name="T8" fmla="*/ 48 w 63"/>
                        <a:gd name="T9" fmla="*/ 5 h 68"/>
                        <a:gd name="T10" fmla="*/ 34 w 63"/>
                        <a:gd name="T11" fmla="*/ 0 h 68"/>
                        <a:gd name="T12" fmla="*/ 17 w 63"/>
                        <a:gd name="T13" fmla="*/ 2 h 68"/>
                        <a:gd name="T14" fmla="*/ 6 w 63"/>
                        <a:gd name="T15" fmla="*/ 13 h 68"/>
                        <a:gd name="T16" fmla="*/ 0 w 63"/>
                        <a:gd name="T17" fmla="*/ 29 h 68"/>
                        <a:gd name="T18" fmla="*/ 4 w 63"/>
                        <a:gd name="T19" fmla="*/ 46 h 68"/>
                        <a:gd name="T20" fmla="*/ 13 w 63"/>
                        <a:gd name="T21" fmla="*/ 61 h 68"/>
                        <a:gd name="T22" fmla="*/ 30 w 63"/>
                        <a:gd name="T23" fmla="*/ 68 h 68"/>
                        <a:gd name="T24" fmla="*/ 45 w 63"/>
                        <a:gd name="T25" fmla="*/ 65 h 68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w 63"/>
                        <a:gd name="T40" fmla="*/ 0 h 68"/>
                        <a:gd name="T41" fmla="*/ 63 w 63"/>
                        <a:gd name="T42" fmla="*/ 68 h 68"/>
                      </a:gdLst>
                      <a:ahLst/>
                      <a:cxnLst>
                        <a:cxn ang="T26">
                          <a:pos x="T0" y="T1"/>
                        </a:cxn>
                        <a:cxn ang="T27">
                          <a:pos x="T2" y="T3"/>
                        </a:cxn>
                        <a:cxn ang="T28">
                          <a:pos x="T4" y="T5"/>
                        </a:cxn>
                        <a:cxn ang="T29">
                          <a:pos x="T6" y="T7"/>
                        </a:cxn>
                        <a:cxn ang="T30">
                          <a:pos x="T8" y="T9"/>
                        </a:cxn>
                        <a:cxn ang="T31">
                          <a:pos x="T10" y="T11"/>
                        </a:cxn>
                        <a:cxn ang="T32">
                          <a:pos x="T12" y="T13"/>
                        </a:cxn>
                        <a:cxn ang="T33">
                          <a:pos x="T14" y="T15"/>
                        </a:cxn>
                        <a:cxn ang="T34">
                          <a:pos x="T16" y="T17"/>
                        </a:cxn>
                        <a:cxn ang="T35">
                          <a:pos x="T18" y="T19"/>
                        </a:cxn>
                        <a:cxn ang="T36">
                          <a:pos x="T20" y="T21"/>
                        </a:cxn>
                        <a:cxn ang="T37">
                          <a:pos x="T22" y="T23"/>
                        </a:cxn>
                        <a:cxn ang="T38">
                          <a:pos x="T24" y="T25"/>
                        </a:cxn>
                      </a:cxnLst>
                      <a:rect l="T39" t="T40" r="T41" b="T42"/>
                      <a:pathLst>
                        <a:path w="63" h="68">
                          <a:moveTo>
                            <a:pt x="45" y="65"/>
                          </a:moveTo>
                          <a:lnTo>
                            <a:pt x="58" y="53"/>
                          </a:lnTo>
                          <a:lnTo>
                            <a:pt x="63" y="39"/>
                          </a:lnTo>
                          <a:lnTo>
                            <a:pt x="60" y="20"/>
                          </a:lnTo>
                          <a:lnTo>
                            <a:pt x="48" y="5"/>
                          </a:lnTo>
                          <a:lnTo>
                            <a:pt x="34" y="0"/>
                          </a:lnTo>
                          <a:lnTo>
                            <a:pt x="17" y="2"/>
                          </a:lnTo>
                          <a:lnTo>
                            <a:pt x="6" y="13"/>
                          </a:lnTo>
                          <a:lnTo>
                            <a:pt x="0" y="29"/>
                          </a:lnTo>
                          <a:lnTo>
                            <a:pt x="4" y="46"/>
                          </a:lnTo>
                          <a:lnTo>
                            <a:pt x="13" y="61"/>
                          </a:lnTo>
                          <a:lnTo>
                            <a:pt x="30" y="68"/>
                          </a:lnTo>
                          <a:lnTo>
                            <a:pt x="45" y="65"/>
                          </a:ln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0">
                      <a:solidFill>
                        <a:srgbClr val="0000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74" name="Freeform 315"/>
                    <p:cNvSpPr>
                      <a:spLocks/>
                    </p:cNvSpPr>
                    <p:nvPr/>
                  </p:nvSpPr>
                  <p:spPr bwMode="auto">
                    <a:xfrm>
                      <a:off x="2322" y="2647"/>
                      <a:ext cx="63" cy="68"/>
                    </a:xfrm>
                    <a:custGeom>
                      <a:avLst/>
                      <a:gdLst>
                        <a:gd name="T0" fmla="*/ 45 w 63"/>
                        <a:gd name="T1" fmla="*/ 65 h 68"/>
                        <a:gd name="T2" fmla="*/ 58 w 63"/>
                        <a:gd name="T3" fmla="*/ 53 h 68"/>
                        <a:gd name="T4" fmla="*/ 63 w 63"/>
                        <a:gd name="T5" fmla="*/ 39 h 68"/>
                        <a:gd name="T6" fmla="*/ 60 w 63"/>
                        <a:gd name="T7" fmla="*/ 20 h 68"/>
                        <a:gd name="T8" fmla="*/ 48 w 63"/>
                        <a:gd name="T9" fmla="*/ 5 h 68"/>
                        <a:gd name="T10" fmla="*/ 34 w 63"/>
                        <a:gd name="T11" fmla="*/ 0 h 68"/>
                        <a:gd name="T12" fmla="*/ 17 w 63"/>
                        <a:gd name="T13" fmla="*/ 2 h 68"/>
                        <a:gd name="T14" fmla="*/ 6 w 63"/>
                        <a:gd name="T15" fmla="*/ 13 h 68"/>
                        <a:gd name="T16" fmla="*/ 0 w 63"/>
                        <a:gd name="T17" fmla="*/ 29 h 68"/>
                        <a:gd name="T18" fmla="*/ 4 w 63"/>
                        <a:gd name="T19" fmla="*/ 46 h 68"/>
                        <a:gd name="T20" fmla="*/ 13 w 63"/>
                        <a:gd name="T21" fmla="*/ 61 h 68"/>
                        <a:gd name="T22" fmla="*/ 30 w 63"/>
                        <a:gd name="T23" fmla="*/ 68 h 68"/>
                        <a:gd name="T24" fmla="*/ 45 w 63"/>
                        <a:gd name="T25" fmla="*/ 65 h 68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w 63"/>
                        <a:gd name="T40" fmla="*/ 0 h 68"/>
                        <a:gd name="T41" fmla="*/ 63 w 63"/>
                        <a:gd name="T42" fmla="*/ 68 h 68"/>
                      </a:gdLst>
                      <a:ahLst/>
                      <a:cxnLst>
                        <a:cxn ang="T26">
                          <a:pos x="T0" y="T1"/>
                        </a:cxn>
                        <a:cxn ang="T27">
                          <a:pos x="T2" y="T3"/>
                        </a:cxn>
                        <a:cxn ang="T28">
                          <a:pos x="T4" y="T5"/>
                        </a:cxn>
                        <a:cxn ang="T29">
                          <a:pos x="T6" y="T7"/>
                        </a:cxn>
                        <a:cxn ang="T30">
                          <a:pos x="T8" y="T9"/>
                        </a:cxn>
                        <a:cxn ang="T31">
                          <a:pos x="T10" y="T11"/>
                        </a:cxn>
                        <a:cxn ang="T32">
                          <a:pos x="T12" y="T13"/>
                        </a:cxn>
                        <a:cxn ang="T33">
                          <a:pos x="T14" y="T15"/>
                        </a:cxn>
                        <a:cxn ang="T34">
                          <a:pos x="T16" y="T17"/>
                        </a:cxn>
                        <a:cxn ang="T35">
                          <a:pos x="T18" y="T19"/>
                        </a:cxn>
                        <a:cxn ang="T36">
                          <a:pos x="T20" y="T21"/>
                        </a:cxn>
                        <a:cxn ang="T37">
                          <a:pos x="T22" y="T23"/>
                        </a:cxn>
                        <a:cxn ang="T38">
                          <a:pos x="T24" y="T25"/>
                        </a:cxn>
                      </a:cxnLst>
                      <a:rect l="T39" t="T40" r="T41" b="T42"/>
                      <a:pathLst>
                        <a:path w="63" h="68">
                          <a:moveTo>
                            <a:pt x="45" y="65"/>
                          </a:moveTo>
                          <a:lnTo>
                            <a:pt x="58" y="53"/>
                          </a:lnTo>
                          <a:lnTo>
                            <a:pt x="63" y="39"/>
                          </a:lnTo>
                          <a:lnTo>
                            <a:pt x="60" y="20"/>
                          </a:lnTo>
                          <a:lnTo>
                            <a:pt x="48" y="5"/>
                          </a:lnTo>
                          <a:lnTo>
                            <a:pt x="34" y="0"/>
                          </a:lnTo>
                          <a:lnTo>
                            <a:pt x="17" y="2"/>
                          </a:lnTo>
                          <a:lnTo>
                            <a:pt x="6" y="13"/>
                          </a:lnTo>
                          <a:lnTo>
                            <a:pt x="0" y="29"/>
                          </a:lnTo>
                          <a:lnTo>
                            <a:pt x="4" y="46"/>
                          </a:lnTo>
                          <a:lnTo>
                            <a:pt x="13" y="61"/>
                          </a:lnTo>
                          <a:lnTo>
                            <a:pt x="30" y="68"/>
                          </a:lnTo>
                          <a:lnTo>
                            <a:pt x="45" y="65"/>
                          </a:lnTo>
                        </a:path>
                      </a:pathLst>
                    </a:cu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75" name="Freeform 317"/>
                    <p:cNvSpPr>
                      <a:spLocks/>
                    </p:cNvSpPr>
                    <p:nvPr/>
                  </p:nvSpPr>
                  <p:spPr bwMode="auto">
                    <a:xfrm>
                      <a:off x="2535" y="2530"/>
                      <a:ext cx="43" cy="54"/>
                    </a:xfrm>
                    <a:custGeom>
                      <a:avLst/>
                      <a:gdLst>
                        <a:gd name="T0" fmla="*/ 0 w 43"/>
                        <a:gd name="T1" fmla="*/ 4 h 54"/>
                        <a:gd name="T2" fmla="*/ 2 w 43"/>
                        <a:gd name="T3" fmla="*/ 4 h 54"/>
                        <a:gd name="T4" fmla="*/ 8 w 43"/>
                        <a:gd name="T5" fmla="*/ 2 h 54"/>
                        <a:gd name="T6" fmla="*/ 13 w 43"/>
                        <a:gd name="T7" fmla="*/ 0 h 54"/>
                        <a:gd name="T8" fmla="*/ 21 w 43"/>
                        <a:gd name="T9" fmla="*/ 0 h 54"/>
                        <a:gd name="T10" fmla="*/ 28 w 43"/>
                        <a:gd name="T11" fmla="*/ 4 h 54"/>
                        <a:gd name="T12" fmla="*/ 36 w 43"/>
                        <a:gd name="T13" fmla="*/ 15 h 54"/>
                        <a:gd name="T14" fmla="*/ 39 w 43"/>
                        <a:gd name="T15" fmla="*/ 30 h 54"/>
                        <a:gd name="T16" fmla="*/ 43 w 43"/>
                        <a:gd name="T17" fmla="*/ 54 h 54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w 43"/>
                        <a:gd name="T28" fmla="*/ 0 h 54"/>
                        <a:gd name="T29" fmla="*/ 43 w 43"/>
                        <a:gd name="T30" fmla="*/ 54 h 54"/>
                      </a:gdLst>
                      <a:ahLst/>
                      <a:cxnLst>
                        <a:cxn ang="T18">
                          <a:pos x="T0" y="T1"/>
                        </a:cxn>
                        <a:cxn ang="T19">
                          <a:pos x="T2" y="T3"/>
                        </a:cxn>
                        <a:cxn ang="T20">
                          <a:pos x="T4" y="T5"/>
                        </a:cxn>
                        <a:cxn ang="T21">
                          <a:pos x="T6" y="T7"/>
                        </a:cxn>
                        <a:cxn ang="T22">
                          <a:pos x="T8" y="T9"/>
                        </a:cxn>
                        <a:cxn ang="T23">
                          <a:pos x="T10" y="T11"/>
                        </a:cxn>
                        <a:cxn ang="T24">
                          <a:pos x="T12" y="T13"/>
                        </a:cxn>
                        <a:cxn ang="T25">
                          <a:pos x="T14" y="T15"/>
                        </a:cxn>
                        <a:cxn ang="T26">
                          <a:pos x="T16" y="T17"/>
                        </a:cxn>
                      </a:cxnLst>
                      <a:rect l="T27" t="T28" r="T29" b="T30"/>
                      <a:pathLst>
                        <a:path w="43" h="54">
                          <a:moveTo>
                            <a:pt x="0" y="4"/>
                          </a:moveTo>
                          <a:lnTo>
                            <a:pt x="2" y="4"/>
                          </a:lnTo>
                          <a:lnTo>
                            <a:pt x="8" y="2"/>
                          </a:lnTo>
                          <a:lnTo>
                            <a:pt x="13" y="0"/>
                          </a:lnTo>
                          <a:lnTo>
                            <a:pt x="21" y="0"/>
                          </a:lnTo>
                          <a:lnTo>
                            <a:pt x="28" y="4"/>
                          </a:lnTo>
                          <a:lnTo>
                            <a:pt x="36" y="15"/>
                          </a:lnTo>
                          <a:lnTo>
                            <a:pt x="39" y="30"/>
                          </a:lnTo>
                          <a:lnTo>
                            <a:pt x="43" y="54"/>
                          </a:lnTo>
                        </a:path>
                      </a:pathLst>
                    </a:custGeom>
                    <a:noFill/>
                    <a:ln w="11113">
                      <a:solidFill>
                        <a:srgbClr val="0000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76" name="Freeform 373"/>
                    <p:cNvSpPr>
                      <a:spLocks/>
                    </p:cNvSpPr>
                    <p:nvPr/>
                  </p:nvSpPr>
                  <p:spPr bwMode="auto">
                    <a:xfrm>
                      <a:off x="944" y="2654"/>
                      <a:ext cx="351" cy="143"/>
                    </a:xfrm>
                    <a:custGeom>
                      <a:avLst/>
                      <a:gdLst>
                        <a:gd name="T0" fmla="*/ 0 w 351"/>
                        <a:gd name="T1" fmla="*/ 0 h 143"/>
                        <a:gd name="T2" fmla="*/ 4 w 351"/>
                        <a:gd name="T3" fmla="*/ 4 h 143"/>
                        <a:gd name="T4" fmla="*/ 15 w 351"/>
                        <a:gd name="T5" fmla="*/ 11 h 143"/>
                        <a:gd name="T6" fmla="*/ 32 w 351"/>
                        <a:gd name="T7" fmla="*/ 22 h 143"/>
                        <a:gd name="T8" fmla="*/ 54 w 351"/>
                        <a:gd name="T9" fmla="*/ 37 h 143"/>
                        <a:gd name="T10" fmla="*/ 80 w 351"/>
                        <a:gd name="T11" fmla="*/ 54 h 143"/>
                        <a:gd name="T12" fmla="*/ 108 w 351"/>
                        <a:gd name="T13" fmla="*/ 70 h 143"/>
                        <a:gd name="T14" fmla="*/ 138 w 351"/>
                        <a:gd name="T15" fmla="*/ 87 h 143"/>
                        <a:gd name="T16" fmla="*/ 169 w 351"/>
                        <a:gd name="T17" fmla="*/ 102 h 143"/>
                        <a:gd name="T18" fmla="*/ 201 w 351"/>
                        <a:gd name="T19" fmla="*/ 115 h 143"/>
                        <a:gd name="T20" fmla="*/ 230 w 351"/>
                        <a:gd name="T21" fmla="*/ 122 h 143"/>
                        <a:gd name="T22" fmla="*/ 258 w 351"/>
                        <a:gd name="T23" fmla="*/ 128 h 143"/>
                        <a:gd name="T24" fmla="*/ 284 w 351"/>
                        <a:gd name="T25" fmla="*/ 126 h 143"/>
                        <a:gd name="T26" fmla="*/ 282 w 351"/>
                        <a:gd name="T27" fmla="*/ 143 h 143"/>
                        <a:gd name="T28" fmla="*/ 351 w 351"/>
                        <a:gd name="T29" fmla="*/ 111 h 143"/>
                        <a:gd name="T30" fmla="*/ 293 w 351"/>
                        <a:gd name="T31" fmla="*/ 61 h 143"/>
                        <a:gd name="T32" fmla="*/ 293 w 351"/>
                        <a:gd name="T33" fmla="*/ 81 h 143"/>
                        <a:gd name="T34" fmla="*/ 286 w 351"/>
                        <a:gd name="T35" fmla="*/ 81 h 143"/>
                        <a:gd name="T36" fmla="*/ 267 w 351"/>
                        <a:gd name="T37" fmla="*/ 83 h 143"/>
                        <a:gd name="T38" fmla="*/ 242 w 351"/>
                        <a:gd name="T39" fmla="*/ 81 h 143"/>
                        <a:gd name="T40" fmla="*/ 206 w 351"/>
                        <a:gd name="T41" fmla="*/ 80 h 143"/>
                        <a:gd name="T42" fmla="*/ 167 w 351"/>
                        <a:gd name="T43" fmla="*/ 74 h 143"/>
                        <a:gd name="T44" fmla="*/ 125 w 351"/>
                        <a:gd name="T45" fmla="*/ 65 h 143"/>
                        <a:gd name="T46" fmla="*/ 80 w 351"/>
                        <a:gd name="T47" fmla="*/ 50 h 143"/>
                        <a:gd name="T48" fmla="*/ 39 w 351"/>
                        <a:gd name="T49" fmla="*/ 29 h 143"/>
                        <a:gd name="T50" fmla="*/ 0 w 351"/>
                        <a:gd name="T51" fmla="*/ 0 h 143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w 351"/>
                        <a:gd name="T79" fmla="*/ 0 h 143"/>
                        <a:gd name="T80" fmla="*/ 351 w 351"/>
                        <a:gd name="T81" fmla="*/ 143 h 143"/>
                      </a:gdLst>
                      <a:ahLst/>
                      <a:cxnLst>
                        <a:cxn ang="T52">
                          <a:pos x="T0" y="T1"/>
                        </a:cxn>
                        <a:cxn ang="T53">
                          <a:pos x="T2" y="T3"/>
                        </a:cxn>
                        <a:cxn ang="T54">
                          <a:pos x="T4" y="T5"/>
                        </a:cxn>
                        <a:cxn ang="T55">
                          <a:pos x="T6" y="T7"/>
                        </a:cxn>
                        <a:cxn ang="T56">
                          <a:pos x="T8" y="T9"/>
                        </a:cxn>
                        <a:cxn ang="T57">
                          <a:pos x="T10" y="T11"/>
                        </a:cxn>
                        <a:cxn ang="T58">
                          <a:pos x="T12" y="T13"/>
                        </a:cxn>
                        <a:cxn ang="T59">
                          <a:pos x="T14" y="T15"/>
                        </a:cxn>
                        <a:cxn ang="T60">
                          <a:pos x="T16" y="T17"/>
                        </a:cxn>
                        <a:cxn ang="T61">
                          <a:pos x="T18" y="T19"/>
                        </a:cxn>
                        <a:cxn ang="T62">
                          <a:pos x="T20" y="T21"/>
                        </a:cxn>
                        <a:cxn ang="T63">
                          <a:pos x="T22" y="T23"/>
                        </a:cxn>
                        <a:cxn ang="T64">
                          <a:pos x="T24" y="T25"/>
                        </a:cxn>
                        <a:cxn ang="T65">
                          <a:pos x="T26" y="T27"/>
                        </a:cxn>
                        <a:cxn ang="T66">
                          <a:pos x="T28" y="T29"/>
                        </a:cxn>
                        <a:cxn ang="T67">
                          <a:pos x="T30" y="T31"/>
                        </a:cxn>
                        <a:cxn ang="T68">
                          <a:pos x="T32" y="T33"/>
                        </a:cxn>
                        <a:cxn ang="T69">
                          <a:pos x="T34" y="T35"/>
                        </a:cxn>
                        <a:cxn ang="T70">
                          <a:pos x="T36" y="T37"/>
                        </a:cxn>
                        <a:cxn ang="T71">
                          <a:pos x="T38" y="T39"/>
                        </a:cxn>
                        <a:cxn ang="T72">
                          <a:pos x="T40" y="T41"/>
                        </a:cxn>
                        <a:cxn ang="T73">
                          <a:pos x="T42" y="T43"/>
                        </a:cxn>
                        <a:cxn ang="T74">
                          <a:pos x="T44" y="T45"/>
                        </a:cxn>
                        <a:cxn ang="T75">
                          <a:pos x="T46" y="T47"/>
                        </a:cxn>
                        <a:cxn ang="T76">
                          <a:pos x="T48" y="T49"/>
                        </a:cxn>
                        <a:cxn ang="T77">
                          <a:pos x="T50" y="T51"/>
                        </a:cxn>
                      </a:cxnLst>
                      <a:rect l="T78" t="T79" r="T80" b="T81"/>
                      <a:pathLst>
                        <a:path w="351" h="143">
                          <a:moveTo>
                            <a:pt x="0" y="0"/>
                          </a:moveTo>
                          <a:lnTo>
                            <a:pt x="4" y="4"/>
                          </a:lnTo>
                          <a:lnTo>
                            <a:pt x="15" y="11"/>
                          </a:lnTo>
                          <a:lnTo>
                            <a:pt x="32" y="22"/>
                          </a:lnTo>
                          <a:lnTo>
                            <a:pt x="54" y="37"/>
                          </a:lnTo>
                          <a:lnTo>
                            <a:pt x="80" y="54"/>
                          </a:lnTo>
                          <a:lnTo>
                            <a:pt x="108" y="70"/>
                          </a:lnTo>
                          <a:lnTo>
                            <a:pt x="138" y="87"/>
                          </a:lnTo>
                          <a:lnTo>
                            <a:pt x="169" y="102"/>
                          </a:lnTo>
                          <a:lnTo>
                            <a:pt x="201" y="115"/>
                          </a:lnTo>
                          <a:lnTo>
                            <a:pt x="230" y="122"/>
                          </a:lnTo>
                          <a:lnTo>
                            <a:pt x="258" y="128"/>
                          </a:lnTo>
                          <a:lnTo>
                            <a:pt x="284" y="126"/>
                          </a:lnTo>
                          <a:lnTo>
                            <a:pt x="282" y="143"/>
                          </a:lnTo>
                          <a:lnTo>
                            <a:pt x="351" y="111"/>
                          </a:lnTo>
                          <a:lnTo>
                            <a:pt x="293" y="61"/>
                          </a:lnTo>
                          <a:lnTo>
                            <a:pt x="293" y="81"/>
                          </a:lnTo>
                          <a:lnTo>
                            <a:pt x="286" y="81"/>
                          </a:lnTo>
                          <a:lnTo>
                            <a:pt x="267" y="83"/>
                          </a:lnTo>
                          <a:lnTo>
                            <a:pt x="242" y="81"/>
                          </a:lnTo>
                          <a:lnTo>
                            <a:pt x="206" y="80"/>
                          </a:lnTo>
                          <a:lnTo>
                            <a:pt x="167" y="74"/>
                          </a:lnTo>
                          <a:lnTo>
                            <a:pt x="125" y="65"/>
                          </a:lnTo>
                          <a:lnTo>
                            <a:pt x="80" y="50"/>
                          </a:lnTo>
                          <a:lnTo>
                            <a:pt x="39" y="2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 w="0">
                      <a:solidFill>
                        <a:srgbClr val="00FF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77" name="Freeform 374"/>
                    <p:cNvSpPr>
                      <a:spLocks/>
                    </p:cNvSpPr>
                    <p:nvPr/>
                  </p:nvSpPr>
                  <p:spPr bwMode="auto">
                    <a:xfrm>
                      <a:off x="952" y="2648"/>
                      <a:ext cx="347" cy="149"/>
                    </a:xfrm>
                    <a:custGeom>
                      <a:avLst/>
                      <a:gdLst>
                        <a:gd name="T0" fmla="*/ 0 w 347"/>
                        <a:gd name="T1" fmla="*/ 0 h 149"/>
                        <a:gd name="T2" fmla="*/ 4 w 347"/>
                        <a:gd name="T3" fmla="*/ 4 h 149"/>
                        <a:gd name="T4" fmla="*/ 15 w 347"/>
                        <a:gd name="T5" fmla="*/ 11 h 149"/>
                        <a:gd name="T6" fmla="*/ 31 w 347"/>
                        <a:gd name="T7" fmla="*/ 22 h 149"/>
                        <a:gd name="T8" fmla="*/ 52 w 347"/>
                        <a:gd name="T9" fmla="*/ 37 h 149"/>
                        <a:gd name="T10" fmla="*/ 78 w 347"/>
                        <a:gd name="T11" fmla="*/ 54 h 149"/>
                        <a:gd name="T12" fmla="*/ 106 w 347"/>
                        <a:gd name="T13" fmla="*/ 71 h 149"/>
                        <a:gd name="T14" fmla="*/ 135 w 347"/>
                        <a:gd name="T15" fmla="*/ 89 h 149"/>
                        <a:gd name="T16" fmla="*/ 167 w 347"/>
                        <a:gd name="T17" fmla="*/ 104 h 149"/>
                        <a:gd name="T18" fmla="*/ 198 w 347"/>
                        <a:gd name="T19" fmla="*/ 117 h 149"/>
                        <a:gd name="T20" fmla="*/ 228 w 347"/>
                        <a:gd name="T21" fmla="*/ 126 h 149"/>
                        <a:gd name="T22" fmla="*/ 256 w 347"/>
                        <a:gd name="T23" fmla="*/ 132 h 149"/>
                        <a:gd name="T24" fmla="*/ 280 w 347"/>
                        <a:gd name="T25" fmla="*/ 132 h 149"/>
                        <a:gd name="T26" fmla="*/ 278 w 347"/>
                        <a:gd name="T27" fmla="*/ 149 h 149"/>
                        <a:gd name="T28" fmla="*/ 347 w 347"/>
                        <a:gd name="T29" fmla="*/ 121 h 149"/>
                        <a:gd name="T30" fmla="*/ 291 w 347"/>
                        <a:gd name="T31" fmla="*/ 69 h 149"/>
                        <a:gd name="T32" fmla="*/ 291 w 347"/>
                        <a:gd name="T33" fmla="*/ 87 h 149"/>
                        <a:gd name="T34" fmla="*/ 284 w 347"/>
                        <a:gd name="T35" fmla="*/ 87 h 149"/>
                        <a:gd name="T36" fmla="*/ 265 w 347"/>
                        <a:gd name="T37" fmla="*/ 89 h 149"/>
                        <a:gd name="T38" fmla="*/ 239 w 347"/>
                        <a:gd name="T39" fmla="*/ 87 h 149"/>
                        <a:gd name="T40" fmla="*/ 204 w 347"/>
                        <a:gd name="T41" fmla="*/ 86 h 149"/>
                        <a:gd name="T42" fmla="*/ 163 w 347"/>
                        <a:gd name="T43" fmla="*/ 78 h 149"/>
                        <a:gd name="T44" fmla="*/ 122 w 347"/>
                        <a:gd name="T45" fmla="*/ 69 h 149"/>
                        <a:gd name="T46" fmla="*/ 78 w 347"/>
                        <a:gd name="T47" fmla="*/ 52 h 149"/>
                        <a:gd name="T48" fmla="*/ 37 w 347"/>
                        <a:gd name="T49" fmla="*/ 30 h 149"/>
                        <a:gd name="T50" fmla="*/ 0 w 347"/>
                        <a:gd name="T51" fmla="*/ 0 h 149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w 347"/>
                        <a:gd name="T79" fmla="*/ 0 h 149"/>
                        <a:gd name="T80" fmla="*/ 347 w 347"/>
                        <a:gd name="T81" fmla="*/ 149 h 149"/>
                      </a:gdLst>
                      <a:ahLst/>
                      <a:cxnLst>
                        <a:cxn ang="T52">
                          <a:pos x="T0" y="T1"/>
                        </a:cxn>
                        <a:cxn ang="T53">
                          <a:pos x="T2" y="T3"/>
                        </a:cxn>
                        <a:cxn ang="T54">
                          <a:pos x="T4" y="T5"/>
                        </a:cxn>
                        <a:cxn ang="T55">
                          <a:pos x="T6" y="T7"/>
                        </a:cxn>
                        <a:cxn ang="T56">
                          <a:pos x="T8" y="T9"/>
                        </a:cxn>
                        <a:cxn ang="T57">
                          <a:pos x="T10" y="T11"/>
                        </a:cxn>
                        <a:cxn ang="T58">
                          <a:pos x="T12" y="T13"/>
                        </a:cxn>
                        <a:cxn ang="T59">
                          <a:pos x="T14" y="T15"/>
                        </a:cxn>
                        <a:cxn ang="T60">
                          <a:pos x="T16" y="T17"/>
                        </a:cxn>
                        <a:cxn ang="T61">
                          <a:pos x="T18" y="T19"/>
                        </a:cxn>
                        <a:cxn ang="T62">
                          <a:pos x="T20" y="T21"/>
                        </a:cxn>
                        <a:cxn ang="T63">
                          <a:pos x="T22" y="T23"/>
                        </a:cxn>
                        <a:cxn ang="T64">
                          <a:pos x="T24" y="T25"/>
                        </a:cxn>
                        <a:cxn ang="T65">
                          <a:pos x="T26" y="T27"/>
                        </a:cxn>
                        <a:cxn ang="T66">
                          <a:pos x="T28" y="T29"/>
                        </a:cxn>
                        <a:cxn ang="T67">
                          <a:pos x="T30" y="T31"/>
                        </a:cxn>
                        <a:cxn ang="T68">
                          <a:pos x="T32" y="T33"/>
                        </a:cxn>
                        <a:cxn ang="T69">
                          <a:pos x="T34" y="T35"/>
                        </a:cxn>
                        <a:cxn ang="T70">
                          <a:pos x="T36" y="T37"/>
                        </a:cxn>
                        <a:cxn ang="T71">
                          <a:pos x="T38" y="T39"/>
                        </a:cxn>
                        <a:cxn ang="T72">
                          <a:pos x="T40" y="T41"/>
                        </a:cxn>
                        <a:cxn ang="T73">
                          <a:pos x="T42" y="T43"/>
                        </a:cxn>
                        <a:cxn ang="T74">
                          <a:pos x="T44" y="T45"/>
                        </a:cxn>
                        <a:cxn ang="T75">
                          <a:pos x="T46" y="T47"/>
                        </a:cxn>
                        <a:cxn ang="T76">
                          <a:pos x="T48" y="T49"/>
                        </a:cxn>
                        <a:cxn ang="T77">
                          <a:pos x="T50" y="T51"/>
                        </a:cxn>
                      </a:cxnLst>
                      <a:rect l="T78" t="T79" r="T80" b="T81"/>
                      <a:pathLst>
                        <a:path w="347" h="149">
                          <a:moveTo>
                            <a:pt x="0" y="0"/>
                          </a:moveTo>
                          <a:lnTo>
                            <a:pt x="4" y="4"/>
                          </a:lnTo>
                          <a:lnTo>
                            <a:pt x="15" y="11"/>
                          </a:lnTo>
                          <a:lnTo>
                            <a:pt x="31" y="22"/>
                          </a:lnTo>
                          <a:lnTo>
                            <a:pt x="52" y="37"/>
                          </a:lnTo>
                          <a:lnTo>
                            <a:pt x="78" y="54"/>
                          </a:lnTo>
                          <a:lnTo>
                            <a:pt x="106" y="71"/>
                          </a:lnTo>
                          <a:lnTo>
                            <a:pt x="135" y="89"/>
                          </a:lnTo>
                          <a:lnTo>
                            <a:pt x="167" y="104"/>
                          </a:lnTo>
                          <a:lnTo>
                            <a:pt x="198" y="117"/>
                          </a:lnTo>
                          <a:lnTo>
                            <a:pt x="228" y="126"/>
                          </a:lnTo>
                          <a:lnTo>
                            <a:pt x="256" y="132"/>
                          </a:lnTo>
                          <a:lnTo>
                            <a:pt x="280" y="132"/>
                          </a:lnTo>
                          <a:lnTo>
                            <a:pt x="278" y="149"/>
                          </a:lnTo>
                          <a:lnTo>
                            <a:pt x="347" y="121"/>
                          </a:lnTo>
                          <a:lnTo>
                            <a:pt x="291" y="69"/>
                          </a:lnTo>
                          <a:lnTo>
                            <a:pt x="291" y="87"/>
                          </a:lnTo>
                          <a:lnTo>
                            <a:pt x="284" y="87"/>
                          </a:lnTo>
                          <a:lnTo>
                            <a:pt x="265" y="89"/>
                          </a:lnTo>
                          <a:lnTo>
                            <a:pt x="239" y="87"/>
                          </a:lnTo>
                          <a:lnTo>
                            <a:pt x="204" y="86"/>
                          </a:lnTo>
                          <a:lnTo>
                            <a:pt x="163" y="78"/>
                          </a:lnTo>
                          <a:lnTo>
                            <a:pt x="122" y="69"/>
                          </a:lnTo>
                          <a:lnTo>
                            <a:pt x="78" y="52"/>
                          </a:lnTo>
                          <a:lnTo>
                            <a:pt x="37" y="3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0">
                      <a:solidFill>
                        <a:srgbClr val="0000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78" name="Line 50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113" y="2152"/>
                      <a:ext cx="13" cy="5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79" name="Line 52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163" y="2122"/>
                      <a:ext cx="11" cy="7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80" name="Line 53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187" y="2107"/>
                      <a:ext cx="13" cy="7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81" name="Line 54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211" y="2094"/>
                      <a:ext cx="13" cy="6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82" name="Line 55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237" y="2079"/>
                      <a:ext cx="11" cy="8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83" name="Line 56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261" y="2064"/>
                      <a:ext cx="11" cy="8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84" name="Line 57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285" y="2050"/>
                      <a:ext cx="13" cy="7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85" name="Line 58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309" y="2037"/>
                      <a:ext cx="13" cy="7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86" name="Line 59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335" y="2022"/>
                      <a:ext cx="11" cy="7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87" name="Line 60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359" y="2007"/>
                      <a:ext cx="13" cy="7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88" name="Line 61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383" y="1994"/>
                      <a:ext cx="13" cy="6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89" name="Line 62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407" y="1979"/>
                      <a:ext cx="13" cy="8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90" name="Line 63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433" y="1964"/>
                      <a:ext cx="12" cy="8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91" name="Line 64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458" y="1949"/>
                      <a:ext cx="13" cy="8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92" name="Line 65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482" y="1936"/>
                      <a:ext cx="13" cy="6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93" name="Line 66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508" y="1922"/>
                      <a:ext cx="11" cy="7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94" name="Line 67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532" y="1907"/>
                      <a:ext cx="11" cy="7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95" name="Line 71"/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2425" y="1862"/>
                      <a:ext cx="124" cy="48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9" name="Group 39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587" y="2137"/>
                      <a:ext cx="616" cy="339"/>
                      <a:chOff x="2582" y="2147"/>
                      <a:chExt cx="616" cy="339"/>
                    </a:xfrm>
                  </p:grpSpPr>
                  <p:sp>
                    <p:nvSpPr>
                      <p:cNvPr id="9511" name="Line 93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2686" y="2419"/>
                        <a:ext cx="13" cy="8"/>
                      </a:xfrm>
                      <a:prstGeom prst="line">
                        <a:avLst/>
                      </a:prstGeom>
                      <a:noFill/>
                      <a:ln w="11113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512" name="Line 94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2673" y="2432"/>
                        <a:ext cx="2" cy="2"/>
                      </a:xfrm>
                      <a:prstGeom prst="line">
                        <a:avLst/>
                      </a:prstGeom>
                      <a:noFill/>
                      <a:ln w="11113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513" name="Line 95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2606" y="2466"/>
                        <a:ext cx="13" cy="5"/>
                      </a:xfrm>
                      <a:prstGeom prst="line">
                        <a:avLst/>
                      </a:prstGeom>
                      <a:noFill/>
                      <a:ln w="11113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514" name="Line 96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2582" y="2479"/>
                        <a:ext cx="13" cy="7"/>
                      </a:xfrm>
                      <a:prstGeom prst="line">
                        <a:avLst/>
                      </a:prstGeom>
                      <a:noFill/>
                      <a:ln w="11113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515" name="Line 126"/>
                      <p:cNvSpPr>
                        <a:spLocks noChangeShapeType="1"/>
                      </p:cNvSpPr>
                      <p:nvPr/>
                    </p:nvSpPr>
                    <p:spPr bwMode="auto">
                      <a:xfrm flipH="1" flipV="1">
                        <a:off x="2605" y="2455"/>
                        <a:ext cx="13" cy="7"/>
                      </a:xfrm>
                      <a:prstGeom prst="line">
                        <a:avLst/>
                      </a:prstGeom>
                      <a:noFill/>
                      <a:ln w="11113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516" name="Line 127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2612" y="2440"/>
                        <a:ext cx="13" cy="7"/>
                      </a:xfrm>
                      <a:prstGeom prst="line">
                        <a:avLst/>
                      </a:prstGeom>
                      <a:noFill/>
                      <a:ln w="11113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517" name="Line 128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2638" y="2425"/>
                        <a:ext cx="11" cy="7"/>
                      </a:xfrm>
                      <a:prstGeom prst="line">
                        <a:avLst/>
                      </a:prstGeom>
                      <a:noFill/>
                      <a:ln w="11113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518" name="Line 129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662" y="2429"/>
                        <a:ext cx="8" cy="3"/>
                      </a:xfrm>
                      <a:prstGeom prst="line">
                        <a:avLst/>
                      </a:prstGeom>
                      <a:noFill/>
                      <a:ln w="11113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519" name="Line 72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187" y="2169"/>
                        <a:ext cx="11" cy="6"/>
                      </a:xfrm>
                      <a:prstGeom prst="line">
                        <a:avLst/>
                      </a:prstGeom>
                      <a:noFill/>
                      <a:ln w="11113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520" name="Line 73"/>
                      <p:cNvSpPr>
                        <a:spLocks noChangeShapeType="1"/>
                      </p:cNvSpPr>
                      <p:nvPr/>
                    </p:nvSpPr>
                    <p:spPr bwMode="auto">
                      <a:xfrm flipH="1" flipV="1">
                        <a:off x="3179" y="2152"/>
                        <a:ext cx="12" cy="10"/>
                      </a:xfrm>
                      <a:prstGeom prst="line">
                        <a:avLst/>
                      </a:prstGeom>
                      <a:noFill/>
                      <a:ln w="11113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521" name="Line 74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153" y="2147"/>
                        <a:ext cx="13" cy="7"/>
                      </a:xfrm>
                      <a:prstGeom prst="line">
                        <a:avLst/>
                      </a:prstGeom>
                      <a:noFill/>
                      <a:ln w="11113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522" name="Line 75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129" y="2160"/>
                        <a:ext cx="13" cy="7"/>
                      </a:xfrm>
                      <a:prstGeom prst="line">
                        <a:avLst/>
                      </a:prstGeom>
                      <a:noFill/>
                      <a:ln w="11113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523" name="Line 76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105" y="2175"/>
                        <a:ext cx="13" cy="7"/>
                      </a:xfrm>
                      <a:prstGeom prst="line">
                        <a:avLst/>
                      </a:prstGeom>
                      <a:noFill/>
                      <a:ln w="11113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524" name="Line 77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081" y="2189"/>
                        <a:ext cx="11" cy="8"/>
                      </a:xfrm>
                      <a:prstGeom prst="line">
                        <a:avLst/>
                      </a:prstGeom>
                      <a:noFill/>
                      <a:ln w="11113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525" name="Line 78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055" y="2204"/>
                        <a:ext cx="13" cy="8"/>
                      </a:xfrm>
                      <a:prstGeom prst="line">
                        <a:avLst/>
                      </a:prstGeom>
                      <a:noFill/>
                      <a:ln w="11113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526" name="Line 79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031" y="2217"/>
                        <a:ext cx="13" cy="8"/>
                      </a:xfrm>
                      <a:prstGeom prst="line">
                        <a:avLst/>
                      </a:prstGeom>
                      <a:noFill/>
                      <a:ln w="11113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527" name="Line 80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007" y="2232"/>
                        <a:ext cx="11" cy="7"/>
                      </a:xfrm>
                      <a:prstGeom prst="line">
                        <a:avLst/>
                      </a:prstGeom>
                      <a:noFill/>
                      <a:ln w="11113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528" name="Line 81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2983" y="2247"/>
                        <a:ext cx="11" cy="7"/>
                      </a:xfrm>
                      <a:prstGeom prst="line">
                        <a:avLst/>
                      </a:prstGeom>
                      <a:noFill/>
                      <a:ln w="11113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529" name="Line 82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2957" y="2262"/>
                        <a:ext cx="13" cy="5"/>
                      </a:xfrm>
                      <a:prstGeom prst="line">
                        <a:avLst/>
                      </a:prstGeom>
                      <a:noFill/>
                      <a:ln w="11113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530" name="Line 83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2933" y="2275"/>
                        <a:ext cx="13" cy="7"/>
                      </a:xfrm>
                      <a:prstGeom prst="line">
                        <a:avLst/>
                      </a:prstGeom>
                      <a:noFill/>
                      <a:ln w="11113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531" name="Line 84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2909" y="2290"/>
                        <a:ext cx="11" cy="7"/>
                      </a:xfrm>
                      <a:prstGeom prst="line">
                        <a:avLst/>
                      </a:prstGeom>
                      <a:noFill/>
                      <a:ln w="11113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532" name="Line 85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2883" y="2304"/>
                        <a:ext cx="13" cy="8"/>
                      </a:xfrm>
                      <a:prstGeom prst="line">
                        <a:avLst/>
                      </a:prstGeom>
                      <a:noFill/>
                      <a:ln w="11113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533" name="Line 86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2859" y="2319"/>
                        <a:ext cx="13" cy="6"/>
                      </a:xfrm>
                      <a:prstGeom prst="line">
                        <a:avLst/>
                      </a:prstGeom>
                      <a:noFill/>
                      <a:ln w="11113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534" name="Line 87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2835" y="2332"/>
                        <a:ext cx="13" cy="8"/>
                      </a:xfrm>
                      <a:prstGeom prst="line">
                        <a:avLst/>
                      </a:prstGeom>
                      <a:noFill/>
                      <a:ln w="11113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535" name="Line 88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2810" y="2347"/>
                        <a:ext cx="12" cy="7"/>
                      </a:xfrm>
                      <a:prstGeom prst="line">
                        <a:avLst/>
                      </a:prstGeom>
                      <a:noFill/>
                      <a:ln w="11113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536" name="Line 89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2784" y="2362"/>
                        <a:ext cx="13" cy="7"/>
                      </a:xfrm>
                      <a:prstGeom prst="line">
                        <a:avLst/>
                      </a:prstGeom>
                      <a:noFill/>
                      <a:ln w="11113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537" name="Line 90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2760" y="2375"/>
                        <a:ext cx="13" cy="7"/>
                      </a:xfrm>
                      <a:prstGeom prst="line">
                        <a:avLst/>
                      </a:prstGeom>
                      <a:noFill/>
                      <a:ln w="11113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538" name="Line 91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2736" y="2390"/>
                        <a:ext cx="11" cy="7"/>
                      </a:xfrm>
                      <a:prstGeom prst="line">
                        <a:avLst/>
                      </a:prstGeom>
                      <a:noFill/>
                      <a:ln w="11113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539" name="Line 92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2712" y="2404"/>
                        <a:ext cx="11" cy="8"/>
                      </a:xfrm>
                      <a:prstGeom prst="line">
                        <a:avLst/>
                      </a:prstGeom>
                      <a:noFill/>
                      <a:ln w="11113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9497" name="Line 123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083" y="2192"/>
                      <a:ext cx="13" cy="6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98" name="Line 124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109" y="2178"/>
                      <a:ext cx="13" cy="7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99" name="Line 125"/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2120" y="2163"/>
                      <a:ext cx="11" cy="7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500" name="Line 253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267" y="1870"/>
                      <a:ext cx="185" cy="111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501" name="Freeform 305"/>
                    <p:cNvSpPr>
                      <a:spLocks/>
                    </p:cNvSpPr>
                    <p:nvPr/>
                  </p:nvSpPr>
                  <p:spPr bwMode="auto">
                    <a:xfrm>
                      <a:off x="2235" y="1844"/>
                      <a:ext cx="234" cy="170"/>
                    </a:xfrm>
                    <a:custGeom>
                      <a:avLst/>
                      <a:gdLst>
                        <a:gd name="T0" fmla="*/ 39 w 234"/>
                        <a:gd name="T1" fmla="*/ 170 h 170"/>
                        <a:gd name="T2" fmla="*/ 234 w 234"/>
                        <a:gd name="T3" fmla="*/ 54 h 170"/>
                        <a:gd name="T4" fmla="*/ 234 w 234"/>
                        <a:gd name="T5" fmla="*/ 33 h 170"/>
                        <a:gd name="T6" fmla="*/ 230 w 234"/>
                        <a:gd name="T7" fmla="*/ 18 h 170"/>
                        <a:gd name="T8" fmla="*/ 224 w 234"/>
                        <a:gd name="T9" fmla="*/ 9 h 170"/>
                        <a:gd name="T10" fmla="*/ 217 w 234"/>
                        <a:gd name="T11" fmla="*/ 3 h 170"/>
                        <a:gd name="T12" fmla="*/ 208 w 234"/>
                        <a:gd name="T13" fmla="*/ 0 h 170"/>
                        <a:gd name="T14" fmla="*/ 200 w 234"/>
                        <a:gd name="T15" fmla="*/ 0 h 170"/>
                        <a:gd name="T16" fmla="*/ 197 w 234"/>
                        <a:gd name="T17" fmla="*/ 0 h 170"/>
                        <a:gd name="T18" fmla="*/ 195 w 234"/>
                        <a:gd name="T19" fmla="*/ 0 h 170"/>
                        <a:gd name="T20" fmla="*/ 0 w 234"/>
                        <a:gd name="T21" fmla="*/ 117 h 170"/>
                        <a:gd name="T22" fmla="*/ 2 w 234"/>
                        <a:gd name="T23" fmla="*/ 117 h 170"/>
                        <a:gd name="T24" fmla="*/ 6 w 234"/>
                        <a:gd name="T25" fmla="*/ 115 h 170"/>
                        <a:gd name="T26" fmla="*/ 13 w 234"/>
                        <a:gd name="T27" fmla="*/ 111 h 170"/>
                        <a:gd name="T28" fmla="*/ 22 w 234"/>
                        <a:gd name="T29" fmla="*/ 111 h 170"/>
                        <a:gd name="T30" fmla="*/ 30 w 234"/>
                        <a:gd name="T31" fmla="*/ 113 h 170"/>
                        <a:gd name="T32" fmla="*/ 37 w 234"/>
                        <a:gd name="T33" fmla="*/ 118 h 170"/>
                        <a:gd name="T34" fmla="*/ 41 w 234"/>
                        <a:gd name="T35" fmla="*/ 128 h 170"/>
                        <a:gd name="T36" fmla="*/ 43 w 234"/>
                        <a:gd name="T37" fmla="*/ 146 h 170"/>
                        <a:gd name="T38" fmla="*/ 39 w 234"/>
                        <a:gd name="T39" fmla="*/ 170 h 170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w 234"/>
                        <a:gd name="T61" fmla="*/ 0 h 170"/>
                        <a:gd name="T62" fmla="*/ 234 w 234"/>
                        <a:gd name="T63" fmla="*/ 170 h 170"/>
                      </a:gdLst>
                      <a:ahLst/>
                      <a:cxnLst>
                        <a:cxn ang="T40">
                          <a:pos x="T0" y="T1"/>
                        </a:cxn>
                        <a:cxn ang="T41">
                          <a:pos x="T2" y="T3"/>
                        </a:cxn>
                        <a:cxn ang="T42">
                          <a:pos x="T4" y="T5"/>
                        </a:cxn>
                        <a:cxn ang="T43">
                          <a:pos x="T6" y="T7"/>
                        </a:cxn>
                        <a:cxn ang="T44">
                          <a:pos x="T8" y="T9"/>
                        </a:cxn>
                        <a:cxn ang="T45">
                          <a:pos x="T10" y="T11"/>
                        </a:cxn>
                        <a:cxn ang="T46">
                          <a:pos x="T12" y="T13"/>
                        </a:cxn>
                        <a:cxn ang="T47">
                          <a:pos x="T14" y="T15"/>
                        </a:cxn>
                        <a:cxn ang="T48">
                          <a:pos x="T16" y="T17"/>
                        </a:cxn>
                        <a:cxn ang="T49">
                          <a:pos x="T18" y="T19"/>
                        </a:cxn>
                        <a:cxn ang="T50">
                          <a:pos x="T20" y="T21"/>
                        </a:cxn>
                        <a:cxn ang="T51">
                          <a:pos x="T22" y="T23"/>
                        </a:cxn>
                        <a:cxn ang="T52">
                          <a:pos x="T24" y="T25"/>
                        </a:cxn>
                        <a:cxn ang="T53">
                          <a:pos x="T26" y="T27"/>
                        </a:cxn>
                        <a:cxn ang="T54">
                          <a:pos x="T28" y="T29"/>
                        </a:cxn>
                        <a:cxn ang="T55">
                          <a:pos x="T30" y="T31"/>
                        </a:cxn>
                        <a:cxn ang="T56">
                          <a:pos x="T32" y="T33"/>
                        </a:cxn>
                        <a:cxn ang="T57">
                          <a:pos x="T34" y="T35"/>
                        </a:cxn>
                        <a:cxn ang="T58">
                          <a:pos x="T36" y="T37"/>
                        </a:cxn>
                        <a:cxn ang="T59">
                          <a:pos x="T38" y="T39"/>
                        </a:cxn>
                      </a:cxnLst>
                      <a:rect l="T60" t="T61" r="T62" b="T63"/>
                      <a:pathLst>
                        <a:path w="234" h="170">
                          <a:moveTo>
                            <a:pt x="39" y="170"/>
                          </a:moveTo>
                          <a:lnTo>
                            <a:pt x="234" y="54"/>
                          </a:lnTo>
                          <a:lnTo>
                            <a:pt x="234" y="33"/>
                          </a:lnTo>
                          <a:lnTo>
                            <a:pt x="230" y="18"/>
                          </a:lnTo>
                          <a:lnTo>
                            <a:pt x="224" y="9"/>
                          </a:lnTo>
                          <a:lnTo>
                            <a:pt x="217" y="3"/>
                          </a:lnTo>
                          <a:lnTo>
                            <a:pt x="208" y="0"/>
                          </a:lnTo>
                          <a:lnTo>
                            <a:pt x="200" y="0"/>
                          </a:lnTo>
                          <a:lnTo>
                            <a:pt x="197" y="0"/>
                          </a:lnTo>
                          <a:lnTo>
                            <a:pt x="195" y="0"/>
                          </a:lnTo>
                          <a:lnTo>
                            <a:pt x="0" y="117"/>
                          </a:lnTo>
                          <a:lnTo>
                            <a:pt x="2" y="117"/>
                          </a:lnTo>
                          <a:lnTo>
                            <a:pt x="6" y="115"/>
                          </a:lnTo>
                          <a:lnTo>
                            <a:pt x="13" y="111"/>
                          </a:lnTo>
                          <a:lnTo>
                            <a:pt x="22" y="111"/>
                          </a:lnTo>
                          <a:lnTo>
                            <a:pt x="30" y="113"/>
                          </a:lnTo>
                          <a:lnTo>
                            <a:pt x="37" y="118"/>
                          </a:lnTo>
                          <a:lnTo>
                            <a:pt x="41" y="128"/>
                          </a:lnTo>
                          <a:lnTo>
                            <a:pt x="43" y="146"/>
                          </a:lnTo>
                          <a:lnTo>
                            <a:pt x="39" y="170"/>
                          </a:ln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0">
                      <a:solidFill>
                        <a:srgbClr val="0000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502" name="Freeform 306"/>
                    <p:cNvSpPr>
                      <a:spLocks/>
                    </p:cNvSpPr>
                    <p:nvPr/>
                  </p:nvSpPr>
                  <p:spPr bwMode="auto">
                    <a:xfrm>
                      <a:off x="2235" y="1844"/>
                      <a:ext cx="234" cy="170"/>
                    </a:xfrm>
                    <a:custGeom>
                      <a:avLst/>
                      <a:gdLst>
                        <a:gd name="T0" fmla="*/ 39 w 234"/>
                        <a:gd name="T1" fmla="*/ 170 h 170"/>
                        <a:gd name="T2" fmla="*/ 234 w 234"/>
                        <a:gd name="T3" fmla="*/ 54 h 170"/>
                        <a:gd name="T4" fmla="*/ 234 w 234"/>
                        <a:gd name="T5" fmla="*/ 33 h 170"/>
                        <a:gd name="T6" fmla="*/ 230 w 234"/>
                        <a:gd name="T7" fmla="*/ 18 h 170"/>
                        <a:gd name="T8" fmla="*/ 224 w 234"/>
                        <a:gd name="T9" fmla="*/ 9 h 170"/>
                        <a:gd name="T10" fmla="*/ 217 w 234"/>
                        <a:gd name="T11" fmla="*/ 3 h 170"/>
                        <a:gd name="T12" fmla="*/ 208 w 234"/>
                        <a:gd name="T13" fmla="*/ 0 h 170"/>
                        <a:gd name="T14" fmla="*/ 200 w 234"/>
                        <a:gd name="T15" fmla="*/ 0 h 170"/>
                        <a:gd name="T16" fmla="*/ 197 w 234"/>
                        <a:gd name="T17" fmla="*/ 0 h 170"/>
                        <a:gd name="T18" fmla="*/ 195 w 234"/>
                        <a:gd name="T19" fmla="*/ 0 h 170"/>
                        <a:gd name="T20" fmla="*/ 0 w 234"/>
                        <a:gd name="T21" fmla="*/ 117 h 170"/>
                        <a:gd name="T22" fmla="*/ 2 w 234"/>
                        <a:gd name="T23" fmla="*/ 117 h 170"/>
                        <a:gd name="T24" fmla="*/ 6 w 234"/>
                        <a:gd name="T25" fmla="*/ 115 h 170"/>
                        <a:gd name="T26" fmla="*/ 13 w 234"/>
                        <a:gd name="T27" fmla="*/ 111 h 170"/>
                        <a:gd name="T28" fmla="*/ 22 w 234"/>
                        <a:gd name="T29" fmla="*/ 111 h 170"/>
                        <a:gd name="T30" fmla="*/ 30 w 234"/>
                        <a:gd name="T31" fmla="*/ 113 h 170"/>
                        <a:gd name="T32" fmla="*/ 37 w 234"/>
                        <a:gd name="T33" fmla="*/ 118 h 170"/>
                        <a:gd name="T34" fmla="*/ 41 w 234"/>
                        <a:gd name="T35" fmla="*/ 128 h 170"/>
                        <a:gd name="T36" fmla="*/ 43 w 234"/>
                        <a:gd name="T37" fmla="*/ 146 h 170"/>
                        <a:gd name="T38" fmla="*/ 39 w 234"/>
                        <a:gd name="T39" fmla="*/ 170 h 170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w 234"/>
                        <a:gd name="T61" fmla="*/ 0 h 170"/>
                        <a:gd name="T62" fmla="*/ 234 w 234"/>
                        <a:gd name="T63" fmla="*/ 170 h 170"/>
                      </a:gdLst>
                      <a:ahLst/>
                      <a:cxnLst>
                        <a:cxn ang="T40">
                          <a:pos x="T0" y="T1"/>
                        </a:cxn>
                        <a:cxn ang="T41">
                          <a:pos x="T2" y="T3"/>
                        </a:cxn>
                        <a:cxn ang="T42">
                          <a:pos x="T4" y="T5"/>
                        </a:cxn>
                        <a:cxn ang="T43">
                          <a:pos x="T6" y="T7"/>
                        </a:cxn>
                        <a:cxn ang="T44">
                          <a:pos x="T8" y="T9"/>
                        </a:cxn>
                        <a:cxn ang="T45">
                          <a:pos x="T10" y="T11"/>
                        </a:cxn>
                        <a:cxn ang="T46">
                          <a:pos x="T12" y="T13"/>
                        </a:cxn>
                        <a:cxn ang="T47">
                          <a:pos x="T14" y="T15"/>
                        </a:cxn>
                        <a:cxn ang="T48">
                          <a:pos x="T16" y="T17"/>
                        </a:cxn>
                        <a:cxn ang="T49">
                          <a:pos x="T18" y="T19"/>
                        </a:cxn>
                        <a:cxn ang="T50">
                          <a:pos x="T20" y="T21"/>
                        </a:cxn>
                        <a:cxn ang="T51">
                          <a:pos x="T22" y="T23"/>
                        </a:cxn>
                        <a:cxn ang="T52">
                          <a:pos x="T24" y="T25"/>
                        </a:cxn>
                        <a:cxn ang="T53">
                          <a:pos x="T26" y="T27"/>
                        </a:cxn>
                        <a:cxn ang="T54">
                          <a:pos x="T28" y="T29"/>
                        </a:cxn>
                        <a:cxn ang="T55">
                          <a:pos x="T30" y="T31"/>
                        </a:cxn>
                        <a:cxn ang="T56">
                          <a:pos x="T32" y="T33"/>
                        </a:cxn>
                        <a:cxn ang="T57">
                          <a:pos x="T34" y="T35"/>
                        </a:cxn>
                        <a:cxn ang="T58">
                          <a:pos x="T36" y="T37"/>
                        </a:cxn>
                        <a:cxn ang="T59">
                          <a:pos x="T38" y="T39"/>
                        </a:cxn>
                      </a:cxnLst>
                      <a:rect l="T60" t="T61" r="T62" b="T63"/>
                      <a:pathLst>
                        <a:path w="234" h="170">
                          <a:moveTo>
                            <a:pt x="39" y="170"/>
                          </a:moveTo>
                          <a:lnTo>
                            <a:pt x="234" y="54"/>
                          </a:lnTo>
                          <a:lnTo>
                            <a:pt x="234" y="33"/>
                          </a:lnTo>
                          <a:lnTo>
                            <a:pt x="230" y="18"/>
                          </a:lnTo>
                          <a:lnTo>
                            <a:pt x="224" y="9"/>
                          </a:lnTo>
                          <a:lnTo>
                            <a:pt x="217" y="3"/>
                          </a:lnTo>
                          <a:lnTo>
                            <a:pt x="208" y="0"/>
                          </a:lnTo>
                          <a:lnTo>
                            <a:pt x="200" y="0"/>
                          </a:lnTo>
                          <a:lnTo>
                            <a:pt x="197" y="0"/>
                          </a:lnTo>
                          <a:lnTo>
                            <a:pt x="195" y="0"/>
                          </a:lnTo>
                          <a:lnTo>
                            <a:pt x="0" y="117"/>
                          </a:lnTo>
                          <a:lnTo>
                            <a:pt x="2" y="117"/>
                          </a:lnTo>
                          <a:lnTo>
                            <a:pt x="6" y="115"/>
                          </a:lnTo>
                          <a:lnTo>
                            <a:pt x="13" y="111"/>
                          </a:lnTo>
                          <a:lnTo>
                            <a:pt x="22" y="111"/>
                          </a:lnTo>
                          <a:lnTo>
                            <a:pt x="30" y="113"/>
                          </a:lnTo>
                          <a:lnTo>
                            <a:pt x="37" y="118"/>
                          </a:lnTo>
                          <a:lnTo>
                            <a:pt x="41" y="128"/>
                          </a:lnTo>
                          <a:lnTo>
                            <a:pt x="43" y="146"/>
                          </a:lnTo>
                          <a:lnTo>
                            <a:pt x="39" y="170"/>
                          </a:lnTo>
                        </a:path>
                      </a:pathLst>
                    </a:custGeom>
                    <a:noFill/>
                    <a:ln w="11113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503" name="Freeform 307"/>
                    <p:cNvSpPr>
                      <a:spLocks/>
                    </p:cNvSpPr>
                    <p:nvPr/>
                  </p:nvSpPr>
                  <p:spPr bwMode="auto">
                    <a:xfrm>
                      <a:off x="2239" y="1844"/>
                      <a:ext cx="230" cy="165"/>
                    </a:xfrm>
                    <a:custGeom>
                      <a:avLst/>
                      <a:gdLst>
                        <a:gd name="T0" fmla="*/ 193 w 230"/>
                        <a:gd name="T1" fmla="*/ 0 h 165"/>
                        <a:gd name="T2" fmla="*/ 194 w 230"/>
                        <a:gd name="T3" fmla="*/ 0 h 165"/>
                        <a:gd name="T4" fmla="*/ 200 w 230"/>
                        <a:gd name="T5" fmla="*/ 0 h 165"/>
                        <a:gd name="T6" fmla="*/ 209 w 230"/>
                        <a:gd name="T7" fmla="*/ 2 h 165"/>
                        <a:gd name="T8" fmla="*/ 217 w 230"/>
                        <a:gd name="T9" fmla="*/ 7 h 165"/>
                        <a:gd name="T10" fmla="*/ 224 w 230"/>
                        <a:gd name="T11" fmla="*/ 15 h 165"/>
                        <a:gd name="T12" fmla="*/ 230 w 230"/>
                        <a:gd name="T13" fmla="*/ 29 h 165"/>
                        <a:gd name="T14" fmla="*/ 230 w 230"/>
                        <a:gd name="T15" fmla="*/ 50 h 165"/>
                        <a:gd name="T16" fmla="*/ 37 w 230"/>
                        <a:gd name="T17" fmla="*/ 165 h 165"/>
                        <a:gd name="T18" fmla="*/ 41 w 230"/>
                        <a:gd name="T19" fmla="*/ 144 h 165"/>
                        <a:gd name="T20" fmla="*/ 39 w 230"/>
                        <a:gd name="T21" fmla="*/ 128 h 165"/>
                        <a:gd name="T22" fmla="*/ 35 w 230"/>
                        <a:gd name="T23" fmla="*/ 118 h 165"/>
                        <a:gd name="T24" fmla="*/ 28 w 230"/>
                        <a:gd name="T25" fmla="*/ 113 h 165"/>
                        <a:gd name="T26" fmla="*/ 20 w 230"/>
                        <a:gd name="T27" fmla="*/ 111 h 165"/>
                        <a:gd name="T28" fmla="*/ 13 w 230"/>
                        <a:gd name="T29" fmla="*/ 113 h 165"/>
                        <a:gd name="T30" fmla="*/ 7 w 230"/>
                        <a:gd name="T31" fmla="*/ 115 h 165"/>
                        <a:gd name="T32" fmla="*/ 2 w 230"/>
                        <a:gd name="T33" fmla="*/ 115 h 165"/>
                        <a:gd name="T34" fmla="*/ 0 w 230"/>
                        <a:gd name="T35" fmla="*/ 117 h 165"/>
                        <a:gd name="T36" fmla="*/ 193 w 230"/>
                        <a:gd name="T37" fmla="*/ 0 h 165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w 230"/>
                        <a:gd name="T58" fmla="*/ 0 h 165"/>
                        <a:gd name="T59" fmla="*/ 230 w 230"/>
                        <a:gd name="T60" fmla="*/ 165 h 165"/>
                      </a:gdLst>
                      <a:ahLst/>
                      <a:cxnLst>
                        <a:cxn ang="T38">
                          <a:pos x="T0" y="T1"/>
                        </a:cxn>
                        <a:cxn ang="T39">
                          <a:pos x="T2" y="T3"/>
                        </a:cxn>
                        <a:cxn ang="T40">
                          <a:pos x="T4" y="T5"/>
                        </a:cxn>
                        <a:cxn ang="T41">
                          <a:pos x="T6" y="T7"/>
                        </a:cxn>
                        <a:cxn ang="T42">
                          <a:pos x="T8" y="T9"/>
                        </a:cxn>
                        <a:cxn ang="T43">
                          <a:pos x="T10" y="T11"/>
                        </a:cxn>
                        <a:cxn ang="T44">
                          <a:pos x="T12" y="T13"/>
                        </a:cxn>
                        <a:cxn ang="T45">
                          <a:pos x="T14" y="T15"/>
                        </a:cxn>
                        <a:cxn ang="T46">
                          <a:pos x="T16" y="T17"/>
                        </a:cxn>
                        <a:cxn ang="T47">
                          <a:pos x="T18" y="T19"/>
                        </a:cxn>
                        <a:cxn ang="T48">
                          <a:pos x="T20" y="T21"/>
                        </a:cxn>
                        <a:cxn ang="T49">
                          <a:pos x="T22" y="T23"/>
                        </a:cxn>
                        <a:cxn ang="T50">
                          <a:pos x="T24" y="T25"/>
                        </a:cxn>
                        <a:cxn ang="T51">
                          <a:pos x="T26" y="T27"/>
                        </a:cxn>
                        <a:cxn ang="T52">
                          <a:pos x="T28" y="T29"/>
                        </a:cxn>
                        <a:cxn ang="T53">
                          <a:pos x="T30" y="T31"/>
                        </a:cxn>
                        <a:cxn ang="T54">
                          <a:pos x="T32" y="T33"/>
                        </a:cxn>
                        <a:cxn ang="T55">
                          <a:pos x="T34" y="T35"/>
                        </a:cxn>
                        <a:cxn ang="T56">
                          <a:pos x="T36" y="T37"/>
                        </a:cxn>
                      </a:cxnLst>
                      <a:rect l="T57" t="T58" r="T59" b="T60"/>
                      <a:pathLst>
                        <a:path w="230" h="165">
                          <a:moveTo>
                            <a:pt x="193" y="0"/>
                          </a:moveTo>
                          <a:lnTo>
                            <a:pt x="194" y="0"/>
                          </a:lnTo>
                          <a:lnTo>
                            <a:pt x="200" y="0"/>
                          </a:lnTo>
                          <a:lnTo>
                            <a:pt x="209" y="2"/>
                          </a:lnTo>
                          <a:lnTo>
                            <a:pt x="217" y="7"/>
                          </a:lnTo>
                          <a:lnTo>
                            <a:pt x="224" y="15"/>
                          </a:lnTo>
                          <a:lnTo>
                            <a:pt x="230" y="29"/>
                          </a:lnTo>
                          <a:lnTo>
                            <a:pt x="230" y="50"/>
                          </a:lnTo>
                          <a:lnTo>
                            <a:pt x="37" y="165"/>
                          </a:lnTo>
                          <a:lnTo>
                            <a:pt x="41" y="144"/>
                          </a:lnTo>
                          <a:lnTo>
                            <a:pt x="39" y="128"/>
                          </a:lnTo>
                          <a:lnTo>
                            <a:pt x="35" y="118"/>
                          </a:lnTo>
                          <a:lnTo>
                            <a:pt x="28" y="113"/>
                          </a:lnTo>
                          <a:lnTo>
                            <a:pt x="20" y="111"/>
                          </a:lnTo>
                          <a:lnTo>
                            <a:pt x="13" y="113"/>
                          </a:lnTo>
                          <a:lnTo>
                            <a:pt x="7" y="115"/>
                          </a:lnTo>
                          <a:lnTo>
                            <a:pt x="2" y="115"/>
                          </a:lnTo>
                          <a:lnTo>
                            <a:pt x="0" y="117"/>
                          </a:lnTo>
                          <a:lnTo>
                            <a:pt x="193" y="0"/>
                          </a:lnTo>
                          <a:close/>
                        </a:path>
                      </a:pathLst>
                    </a:custGeom>
                    <a:solidFill>
                      <a:srgbClr val="2424FF"/>
                    </a:solidFill>
                    <a:ln w="0">
                      <a:solidFill>
                        <a:srgbClr val="2424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504" name="Freeform 308"/>
                    <p:cNvSpPr>
                      <a:spLocks/>
                    </p:cNvSpPr>
                    <p:nvPr/>
                  </p:nvSpPr>
                  <p:spPr bwMode="auto">
                    <a:xfrm>
                      <a:off x="2244" y="1846"/>
                      <a:ext cx="223" cy="157"/>
                    </a:xfrm>
                    <a:custGeom>
                      <a:avLst/>
                      <a:gdLst>
                        <a:gd name="T0" fmla="*/ 189 w 223"/>
                        <a:gd name="T1" fmla="*/ 0 h 157"/>
                        <a:gd name="T2" fmla="*/ 191 w 223"/>
                        <a:gd name="T3" fmla="*/ 0 h 157"/>
                        <a:gd name="T4" fmla="*/ 197 w 223"/>
                        <a:gd name="T5" fmla="*/ 0 h 157"/>
                        <a:gd name="T6" fmla="*/ 204 w 223"/>
                        <a:gd name="T7" fmla="*/ 1 h 157"/>
                        <a:gd name="T8" fmla="*/ 212 w 223"/>
                        <a:gd name="T9" fmla="*/ 5 h 157"/>
                        <a:gd name="T10" fmla="*/ 219 w 223"/>
                        <a:gd name="T11" fmla="*/ 13 h 157"/>
                        <a:gd name="T12" fmla="*/ 223 w 223"/>
                        <a:gd name="T13" fmla="*/ 26 h 157"/>
                        <a:gd name="T14" fmla="*/ 223 w 223"/>
                        <a:gd name="T15" fmla="*/ 44 h 157"/>
                        <a:gd name="T16" fmla="*/ 34 w 223"/>
                        <a:gd name="T17" fmla="*/ 157 h 157"/>
                        <a:gd name="T18" fmla="*/ 36 w 223"/>
                        <a:gd name="T19" fmla="*/ 137 h 157"/>
                        <a:gd name="T20" fmla="*/ 34 w 223"/>
                        <a:gd name="T21" fmla="*/ 124 h 157"/>
                        <a:gd name="T22" fmla="*/ 28 w 223"/>
                        <a:gd name="T23" fmla="*/ 116 h 157"/>
                        <a:gd name="T24" fmla="*/ 23 w 223"/>
                        <a:gd name="T25" fmla="*/ 113 h 157"/>
                        <a:gd name="T26" fmla="*/ 15 w 223"/>
                        <a:gd name="T27" fmla="*/ 111 h 157"/>
                        <a:gd name="T28" fmla="*/ 8 w 223"/>
                        <a:gd name="T29" fmla="*/ 111 h 157"/>
                        <a:gd name="T30" fmla="*/ 4 w 223"/>
                        <a:gd name="T31" fmla="*/ 113 h 157"/>
                        <a:gd name="T32" fmla="*/ 0 w 223"/>
                        <a:gd name="T33" fmla="*/ 113 h 157"/>
                        <a:gd name="T34" fmla="*/ 189 w 223"/>
                        <a:gd name="T35" fmla="*/ 0 h 157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w 223"/>
                        <a:gd name="T55" fmla="*/ 0 h 157"/>
                        <a:gd name="T56" fmla="*/ 223 w 223"/>
                        <a:gd name="T57" fmla="*/ 157 h 157"/>
                      </a:gdLst>
                      <a:ahLst/>
                      <a:cxnLst>
                        <a:cxn ang="T36">
                          <a:pos x="T0" y="T1"/>
                        </a:cxn>
                        <a:cxn ang="T37">
                          <a:pos x="T2" y="T3"/>
                        </a:cxn>
                        <a:cxn ang="T38">
                          <a:pos x="T4" y="T5"/>
                        </a:cxn>
                        <a:cxn ang="T39">
                          <a:pos x="T6" y="T7"/>
                        </a:cxn>
                        <a:cxn ang="T40">
                          <a:pos x="T8" y="T9"/>
                        </a:cxn>
                        <a:cxn ang="T41">
                          <a:pos x="T10" y="T11"/>
                        </a:cxn>
                        <a:cxn ang="T42">
                          <a:pos x="T12" y="T13"/>
                        </a:cxn>
                        <a:cxn ang="T43">
                          <a:pos x="T14" y="T15"/>
                        </a:cxn>
                        <a:cxn ang="T44">
                          <a:pos x="T16" y="T17"/>
                        </a:cxn>
                        <a:cxn ang="T45">
                          <a:pos x="T18" y="T19"/>
                        </a:cxn>
                        <a:cxn ang="T46">
                          <a:pos x="T20" y="T21"/>
                        </a:cxn>
                        <a:cxn ang="T47">
                          <a:pos x="T22" y="T23"/>
                        </a:cxn>
                        <a:cxn ang="T48">
                          <a:pos x="T24" y="T25"/>
                        </a:cxn>
                        <a:cxn ang="T49">
                          <a:pos x="T26" y="T27"/>
                        </a:cxn>
                        <a:cxn ang="T50">
                          <a:pos x="T28" y="T29"/>
                        </a:cxn>
                        <a:cxn ang="T51">
                          <a:pos x="T30" y="T31"/>
                        </a:cxn>
                        <a:cxn ang="T52">
                          <a:pos x="T32" y="T33"/>
                        </a:cxn>
                        <a:cxn ang="T53">
                          <a:pos x="T34" y="T35"/>
                        </a:cxn>
                      </a:cxnLst>
                      <a:rect l="T54" t="T55" r="T56" b="T57"/>
                      <a:pathLst>
                        <a:path w="223" h="157">
                          <a:moveTo>
                            <a:pt x="189" y="0"/>
                          </a:moveTo>
                          <a:lnTo>
                            <a:pt x="191" y="0"/>
                          </a:lnTo>
                          <a:lnTo>
                            <a:pt x="197" y="0"/>
                          </a:lnTo>
                          <a:lnTo>
                            <a:pt x="204" y="1"/>
                          </a:lnTo>
                          <a:lnTo>
                            <a:pt x="212" y="5"/>
                          </a:lnTo>
                          <a:lnTo>
                            <a:pt x="219" y="13"/>
                          </a:lnTo>
                          <a:lnTo>
                            <a:pt x="223" y="26"/>
                          </a:lnTo>
                          <a:lnTo>
                            <a:pt x="223" y="44"/>
                          </a:lnTo>
                          <a:lnTo>
                            <a:pt x="34" y="157"/>
                          </a:lnTo>
                          <a:lnTo>
                            <a:pt x="36" y="137"/>
                          </a:lnTo>
                          <a:lnTo>
                            <a:pt x="34" y="124"/>
                          </a:lnTo>
                          <a:lnTo>
                            <a:pt x="28" y="116"/>
                          </a:lnTo>
                          <a:lnTo>
                            <a:pt x="23" y="113"/>
                          </a:lnTo>
                          <a:lnTo>
                            <a:pt x="15" y="111"/>
                          </a:lnTo>
                          <a:lnTo>
                            <a:pt x="8" y="111"/>
                          </a:lnTo>
                          <a:lnTo>
                            <a:pt x="4" y="113"/>
                          </a:lnTo>
                          <a:lnTo>
                            <a:pt x="0" y="113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rgbClr val="4949FF"/>
                    </a:solidFill>
                    <a:ln w="0">
                      <a:solidFill>
                        <a:srgbClr val="4949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505" name="Freeform 309"/>
                    <p:cNvSpPr>
                      <a:spLocks/>
                    </p:cNvSpPr>
                    <p:nvPr/>
                  </p:nvSpPr>
                  <p:spPr bwMode="auto">
                    <a:xfrm>
                      <a:off x="2250" y="1846"/>
                      <a:ext cx="217" cy="152"/>
                    </a:xfrm>
                    <a:custGeom>
                      <a:avLst/>
                      <a:gdLst>
                        <a:gd name="T0" fmla="*/ 185 w 217"/>
                        <a:gd name="T1" fmla="*/ 0 h 152"/>
                        <a:gd name="T2" fmla="*/ 187 w 217"/>
                        <a:gd name="T3" fmla="*/ 0 h 152"/>
                        <a:gd name="T4" fmla="*/ 195 w 217"/>
                        <a:gd name="T5" fmla="*/ 1 h 152"/>
                        <a:gd name="T6" fmla="*/ 202 w 217"/>
                        <a:gd name="T7" fmla="*/ 3 h 152"/>
                        <a:gd name="T8" fmla="*/ 209 w 217"/>
                        <a:gd name="T9" fmla="*/ 11 h 152"/>
                        <a:gd name="T10" fmla="*/ 215 w 217"/>
                        <a:gd name="T11" fmla="*/ 22 h 152"/>
                        <a:gd name="T12" fmla="*/ 217 w 217"/>
                        <a:gd name="T13" fmla="*/ 39 h 152"/>
                        <a:gd name="T14" fmla="*/ 30 w 217"/>
                        <a:gd name="T15" fmla="*/ 152 h 152"/>
                        <a:gd name="T16" fmla="*/ 31 w 217"/>
                        <a:gd name="T17" fmla="*/ 133 h 152"/>
                        <a:gd name="T18" fmla="*/ 28 w 217"/>
                        <a:gd name="T19" fmla="*/ 122 h 152"/>
                        <a:gd name="T20" fmla="*/ 22 w 217"/>
                        <a:gd name="T21" fmla="*/ 115 h 152"/>
                        <a:gd name="T22" fmla="*/ 15 w 217"/>
                        <a:gd name="T23" fmla="*/ 113 h 152"/>
                        <a:gd name="T24" fmla="*/ 7 w 217"/>
                        <a:gd name="T25" fmla="*/ 111 h 152"/>
                        <a:gd name="T26" fmla="*/ 4 w 217"/>
                        <a:gd name="T27" fmla="*/ 113 h 152"/>
                        <a:gd name="T28" fmla="*/ 0 w 217"/>
                        <a:gd name="T29" fmla="*/ 113 h 152"/>
                        <a:gd name="T30" fmla="*/ 185 w 217"/>
                        <a:gd name="T31" fmla="*/ 0 h 152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w 217"/>
                        <a:gd name="T49" fmla="*/ 0 h 152"/>
                        <a:gd name="T50" fmla="*/ 217 w 217"/>
                        <a:gd name="T51" fmla="*/ 152 h 152"/>
                      </a:gdLst>
                      <a:ahLst/>
                      <a:cxnLst>
                        <a:cxn ang="T32">
                          <a:pos x="T0" y="T1"/>
                        </a:cxn>
                        <a:cxn ang="T33">
                          <a:pos x="T2" y="T3"/>
                        </a:cxn>
                        <a:cxn ang="T34">
                          <a:pos x="T4" y="T5"/>
                        </a:cxn>
                        <a:cxn ang="T35">
                          <a:pos x="T6" y="T7"/>
                        </a:cxn>
                        <a:cxn ang="T36">
                          <a:pos x="T8" y="T9"/>
                        </a:cxn>
                        <a:cxn ang="T37">
                          <a:pos x="T10" y="T11"/>
                        </a:cxn>
                        <a:cxn ang="T38">
                          <a:pos x="T12" y="T13"/>
                        </a:cxn>
                        <a:cxn ang="T39">
                          <a:pos x="T14" y="T15"/>
                        </a:cxn>
                        <a:cxn ang="T40">
                          <a:pos x="T16" y="T17"/>
                        </a:cxn>
                        <a:cxn ang="T41">
                          <a:pos x="T18" y="T19"/>
                        </a:cxn>
                        <a:cxn ang="T42">
                          <a:pos x="T20" y="T21"/>
                        </a:cxn>
                        <a:cxn ang="T43">
                          <a:pos x="T22" y="T23"/>
                        </a:cxn>
                        <a:cxn ang="T44">
                          <a:pos x="T24" y="T25"/>
                        </a:cxn>
                        <a:cxn ang="T45">
                          <a:pos x="T26" y="T27"/>
                        </a:cxn>
                        <a:cxn ang="T46">
                          <a:pos x="T28" y="T29"/>
                        </a:cxn>
                        <a:cxn ang="T47">
                          <a:pos x="T30" y="T31"/>
                        </a:cxn>
                      </a:cxnLst>
                      <a:rect l="T48" t="T49" r="T50" b="T51"/>
                      <a:pathLst>
                        <a:path w="217" h="152">
                          <a:moveTo>
                            <a:pt x="185" y="0"/>
                          </a:moveTo>
                          <a:lnTo>
                            <a:pt x="187" y="0"/>
                          </a:lnTo>
                          <a:lnTo>
                            <a:pt x="195" y="1"/>
                          </a:lnTo>
                          <a:lnTo>
                            <a:pt x="202" y="3"/>
                          </a:lnTo>
                          <a:lnTo>
                            <a:pt x="209" y="11"/>
                          </a:lnTo>
                          <a:lnTo>
                            <a:pt x="215" y="22"/>
                          </a:lnTo>
                          <a:lnTo>
                            <a:pt x="217" y="39"/>
                          </a:lnTo>
                          <a:lnTo>
                            <a:pt x="30" y="152"/>
                          </a:lnTo>
                          <a:lnTo>
                            <a:pt x="31" y="133"/>
                          </a:lnTo>
                          <a:lnTo>
                            <a:pt x="28" y="122"/>
                          </a:lnTo>
                          <a:lnTo>
                            <a:pt x="22" y="115"/>
                          </a:lnTo>
                          <a:lnTo>
                            <a:pt x="15" y="113"/>
                          </a:lnTo>
                          <a:lnTo>
                            <a:pt x="7" y="111"/>
                          </a:lnTo>
                          <a:lnTo>
                            <a:pt x="4" y="113"/>
                          </a:lnTo>
                          <a:lnTo>
                            <a:pt x="0" y="113"/>
                          </a:lnTo>
                          <a:lnTo>
                            <a:pt x="185" y="0"/>
                          </a:lnTo>
                          <a:close/>
                        </a:path>
                      </a:pathLst>
                    </a:custGeom>
                    <a:solidFill>
                      <a:srgbClr val="6D6DFF"/>
                    </a:solidFill>
                    <a:ln w="0">
                      <a:solidFill>
                        <a:srgbClr val="6D6D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506" name="Freeform 310"/>
                    <p:cNvSpPr>
                      <a:spLocks/>
                    </p:cNvSpPr>
                    <p:nvPr/>
                  </p:nvSpPr>
                  <p:spPr bwMode="auto">
                    <a:xfrm>
                      <a:off x="2255" y="1846"/>
                      <a:ext cx="210" cy="146"/>
                    </a:xfrm>
                    <a:custGeom>
                      <a:avLst/>
                      <a:gdLst>
                        <a:gd name="T0" fmla="*/ 182 w 210"/>
                        <a:gd name="T1" fmla="*/ 0 h 146"/>
                        <a:gd name="T2" fmla="*/ 186 w 210"/>
                        <a:gd name="T3" fmla="*/ 0 h 146"/>
                        <a:gd name="T4" fmla="*/ 190 w 210"/>
                        <a:gd name="T5" fmla="*/ 1 h 146"/>
                        <a:gd name="T6" fmla="*/ 197 w 210"/>
                        <a:gd name="T7" fmla="*/ 5 h 146"/>
                        <a:gd name="T8" fmla="*/ 204 w 210"/>
                        <a:gd name="T9" fmla="*/ 11 h 146"/>
                        <a:gd name="T10" fmla="*/ 210 w 210"/>
                        <a:gd name="T11" fmla="*/ 22 h 146"/>
                        <a:gd name="T12" fmla="*/ 210 w 210"/>
                        <a:gd name="T13" fmla="*/ 35 h 146"/>
                        <a:gd name="T14" fmla="*/ 26 w 210"/>
                        <a:gd name="T15" fmla="*/ 146 h 146"/>
                        <a:gd name="T16" fmla="*/ 26 w 210"/>
                        <a:gd name="T17" fmla="*/ 131 h 146"/>
                        <a:gd name="T18" fmla="*/ 23 w 210"/>
                        <a:gd name="T19" fmla="*/ 120 h 146"/>
                        <a:gd name="T20" fmla="*/ 17 w 210"/>
                        <a:gd name="T21" fmla="*/ 115 h 146"/>
                        <a:gd name="T22" fmla="*/ 10 w 210"/>
                        <a:gd name="T23" fmla="*/ 113 h 146"/>
                        <a:gd name="T24" fmla="*/ 4 w 210"/>
                        <a:gd name="T25" fmla="*/ 111 h 146"/>
                        <a:gd name="T26" fmla="*/ 0 w 210"/>
                        <a:gd name="T27" fmla="*/ 111 h 146"/>
                        <a:gd name="T28" fmla="*/ 182 w 210"/>
                        <a:gd name="T29" fmla="*/ 0 h 14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w 210"/>
                        <a:gd name="T46" fmla="*/ 0 h 146"/>
                        <a:gd name="T47" fmla="*/ 210 w 210"/>
                        <a:gd name="T48" fmla="*/ 146 h 146"/>
                      </a:gdLst>
                      <a:ahLst/>
                      <a:cxnLst>
                        <a:cxn ang="T30">
                          <a:pos x="T0" y="T1"/>
                        </a:cxn>
                        <a:cxn ang="T31">
                          <a:pos x="T2" y="T3"/>
                        </a:cxn>
                        <a:cxn ang="T32">
                          <a:pos x="T4" y="T5"/>
                        </a:cxn>
                        <a:cxn ang="T33">
                          <a:pos x="T6" y="T7"/>
                        </a:cxn>
                        <a:cxn ang="T34">
                          <a:pos x="T8" y="T9"/>
                        </a:cxn>
                        <a:cxn ang="T35">
                          <a:pos x="T10" y="T11"/>
                        </a:cxn>
                        <a:cxn ang="T36">
                          <a:pos x="T12" y="T13"/>
                        </a:cxn>
                        <a:cxn ang="T37">
                          <a:pos x="T14" y="T15"/>
                        </a:cxn>
                        <a:cxn ang="T38">
                          <a:pos x="T16" y="T17"/>
                        </a:cxn>
                        <a:cxn ang="T39">
                          <a:pos x="T18" y="T19"/>
                        </a:cxn>
                        <a:cxn ang="T40">
                          <a:pos x="T20" y="T21"/>
                        </a:cxn>
                        <a:cxn ang="T41">
                          <a:pos x="T22" y="T23"/>
                        </a:cxn>
                        <a:cxn ang="T42">
                          <a:pos x="T24" y="T25"/>
                        </a:cxn>
                        <a:cxn ang="T43">
                          <a:pos x="T26" y="T27"/>
                        </a:cxn>
                        <a:cxn ang="T44">
                          <a:pos x="T28" y="T29"/>
                        </a:cxn>
                      </a:cxnLst>
                      <a:rect l="T45" t="T46" r="T47" b="T48"/>
                      <a:pathLst>
                        <a:path w="210" h="146">
                          <a:moveTo>
                            <a:pt x="182" y="0"/>
                          </a:moveTo>
                          <a:lnTo>
                            <a:pt x="186" y="0"/>
                          </a:lnTo>
                          <a:lnTo>
                            <a:pt x="190" y="1"/>
                          </a:lnTo>
                          <a:lnTo>
                            <a:pt x="197" y="5"/>
                          </a:lnTo>
                          <a:lnTo>
                            <a:pt x="204" y="11"/>
                          </a:lnTo>
                          <a:lnTo>
                            <a:pt x="210" y="22"/>
                          </a:lnTo>
                          <a:lnTo>
                            <a:pt x="210" y="35"/>
                          </a:lnTo>
                          <a:lnTo>
                            <a:pt x="26" y="146"/>
                          </a:lnTo>
                          <a:lnTo>
                            <a:pt x="26" y="131"/>
                          </a:lnTo>
                          <a:lnTo>
                            <a:pt x="23" y="120"/>
                          </a:lnTo>
                          <a:lnTo>
                            <a:pt x="17" y="115"/>
                          </a:lnTo>
                          <a:lnTo>
                            <a:pt x="10" y="113"/>
                          </a:lnTo>
                          <a:lnTo>
                            <a:pt x="4" y="111"/>
                          </a:lnTo>
                          <a:lnTo>
                            <a:pt x="0" y="111"/>
                          </a:lnTo>
                          <a:lnTo>
                            <a:pt x="182" y="0"/>
                          </a:lnTo>
                          <a:close/>
                        </a:path>
                      </a:pathLst>
                    </a:custGeom>
                    <a:solidFill>
                      <a:srgbClr val="9292FF"/>
                    </a:solidFill>
                    <a:ln w="0">
                      <a:solidFill>
                        <a:srgbClr val="9292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507" name="Freeform 311"/>
                    <p:cNvSpPr>
                      <a:spLocks/>
                    </p:cNvSpPr>
                    <p:nvPr/>
                  </p:nvSpPr>
                  <p:spPr bwMode="auto">
                    <a:xfrm>
                      <a:off x="2261" y="1846"/>
                      <a:ext cx="202" cy="141"/>
                    </a:xfrm>
                    <a:custGeom>
                      <a:avLst/>
                      <a:gdLst>
                        <a:gd name="T0" fmla="*/ 178 w 202"/>
                        <a:gd name="T1" fmla="*/ 0 h 141"/>
                        <a:gd name="T2" fmla="*/ 182 w 202"/>
                        <a:gd name="T3" fmla="*/ 1 h 141"/>
                        <a:gd name="T4" fmla="*/ 187 w 202"/>
                        <a:gd name="T5" fmla="*/ 3 h 141"/>
                        <a:gd name="T6" fmla="*/ 195 w 202"/>
                        <a:gd name="T7" fmla="*/ 9 h 141"/>
                        <a:gd name="T8" fmla="*/ 202 w 202"/>
                        <a:gd name="T9" fmla="*/ 18 h 141"/>
                        <a:gd name="T10" fmla="*/ 202 w 202"/>
                        <a:gd name="T11" fmla="*/ 31 h 141"/>
                        <a:gd name="T12" fmla="*/ 22 w 202"/>
                        <a:gd name="T13" fmla="*/ 141 h 141"/>
                        <a:gd name="T14" fmla="*/ 20 w 202"/>
                        <a:gd name="T15" fmla="*/ 128 h 141"/>
                        <a:gd name="T16" fmla="*/ 17 w 202"/>
                        <a:gd name="T17" fmla="*/ 120 h 141"/>
                        <a:gd name="T18" fmla="*/ 9 w 202"/>
                        <a:gd name="T19" fmla="*/ 115 h 141"/>
                        <a:gd name="T20" fmla="*/ 4 w 202"/>
                        <a:gd name="T21" fmla="*/ 111 h 141"/>
                        <a:gd name="T22" fmla="*/ 0 w 202"/>
                        <a:gd name="T23" fmla="*/ 111 h 141"/>
                        <a:gd name="T24" fmla="*/ 178 w 202"/>
                        <a:gd name="T25" fmla="*/ 0 h 141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w 202"/>
                        <a:gd name="T40" fmla="*/ 0 h 141"/>
                        <a:gd name="T41" fmla="*/ 202 w 202"/>
                        <a:gd name="T42" fmla="*/ 141 h 141"/>
                      </a:gdLst>
                      <a:ahLst/>
                      <a:cxnLst>
                        <a:cxn ang="T26">
                          <a:pos x="T0" y="T1"/>
                        </a:cxn>
                        <a:cxn ang="T27">
                          <a:pos x="T2" y="T3"/>
                        </a:cxn>
                        <a:cxn ang="T28">
                          <a:pos x="T4" y="T5"/>
                        </a:cxn>
                        <a:cxn ang="T29">
                          <a:pos x="T6" y="T7"/>
                        </a:cxn>
                        <a:cxn ang="T30">
                          <a:pos x="T8" y="T9"/>
                        </a:cxn>
                        <a:cxn ang="T31">
                          <a:pos x="T10" y="T11"/>
                        </a:cxn>
                        <a:cxn ang="T32">
                          <a:pos x="T12" y="T13"/>
                        </a:cxn>
                        <a:cxn ang="T33">
                          <a:pos x="T14" y="T15"/>
                        </a:cxn>
                        <a:cxn ang="T34">
                          <a:pos x="T16" y="T17"/>
                        </a:cxn>
                        <a:cxn ang="T35">
                          <a:pos x="T18" y="T19"/>
                        </a:cxn>
                        <a:cxn ang="T36">
                          <a:pos x="T20" y="T21"/>
                        </a:cxn>
                        <a:cxn ang="T37">
                          <a:pos x="T22" y="T23"/>
                        </a:cxn>
                        <a:cxn ang="T38">
                          <a:pos x="T24" y="T25"/>
                        </a:cxn>
                      </a:cxnLst>
                      <a:rect l="T39" t="T40" r="T41" b="T42"/>
                      <a:pathLst>
                        <a:path w="202" h="141">
                          <a:moveTo>
                            <a:pt x="178" y="0"/>
                          </a:moveTo>
                          <a:lnTo>
                            <a:pt x="182" y="1"/>
                          </a:lnTo>
                          <a:lnTo>
                            <a:pt x="187" y="3"/>
                          </a:lnTo>
                          <a:lnTo>
                            <a:pt x="195" y="9"/>
                          </a:lnTo>
                          <a:lnTo>
                            <a:pt x="202" y="18"/>
                          </a:lnTo>
                          <a:lnTo>
                            <a:pt x="202" y="31"/>
                          </a:lnTo>
                          <a:lnTo>
                            <a:pt x="22" y="141"/>
                          </a:lnTo>
                          <a:lnTo>
                            <a:pt x="20" y="128"/>
                          </a:lnTo>
                          <a:lnTo>
                            <a:pt x="17" y="120"/>
                          </a:lnTo>
                          <a:lnTo>
                            <a:pt x="9" y="115"/>
                          </a:lnTo>
                          <a:lnTo>
                            <a:pt x="4" y="111"/>
                          </a:lnTo>
                          <a:lnTo>
                            <a:pt x="0" y="111"/>
                          </a:lnTo>
                          <a:lnTo>
                            <a:pt x="178" y="0"/>
                          </a:lnTo>
                          <a:close/>
                        </a:path>
                      </a:pathLst>
                    </a:custGeom>
                    <a:solidFill>
                      <a:srgbClr val="B6B6FF"/>
                    </a:solidFill>
                    <a:ln w="0">
                      <a:solidFill>
                        <a:srgbClr val="B6B6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508" name="Freeform 312"/>
                    <p:cNvSpPr>
                      <a:spLocks/>
                    </p:cNvSpPr>
                    <p:nvPr/>
                  </p:nvSpPr>
                  <p:spPr bwMode="auto">
                    <a:xfrm>
                      <a:off x="2267" y="1847"/>
                      <a:ext cx="196" cy="134"/>
                    </a:xfrm>
                    <a:custGeom>
                      <a:avLst/>
                      <a:gdLst>
                        <a:gd name="T0" fmla="*/ 176 w 196"/>
                        <a:gd name="T1" fmla="*/ 0 h 134"/>
                        <a:gd name="T2" fmla="*/ 176 w 196"/>
                        <a:gd name="T3" fmla="*/ 0 h 134"/>
                        <a:gd name="T4" fmla="*/ 179 w 196"/>
                        <a:gd name="T5" fmla="*/ 2 h 134"/>
                        <a:gd name="T6" fmla="*/ 181 w 196"/>
                        <a:gd name="T7" fmla="*/ 4 h 134"/>
                        <a:gd name="T8" fmla="*/ 187 w 196"/>
                        <a:gd name="T9" fmla="*/ 6 h 134"/>
                        <a:gd name="T10" fmla="*/ 191 w 196"/>
                        <a:gd name="T11" fmla="*/ 10 h 134"/>
                        <a:gd name="T12" fmla="*/ 192 w 196"/>
                        <a:gd name="T13" fmla="*/ 15 h 134"/>
                        <a:gd name="T14" fmla="*/ 196 w 196"/>
                        <a:gd name="T15" fmla="*/ 21 h 134"/>
                        <a:gd name="T16" fmla="*/ 196 w 196"/>
                        <a:gd name="T17" fmla="*/ 26 h 134"/>
                        <a:gd name="T18" fmla="*/ 16 w 196"/>
                        <a:gd name="T19" fmla="*/ 134 h 134"/>
                        <a:gd name="T20" fmla="*/ 16 w 196"/>
                        <a:gd name="T21" fmla="*/ 130 h 134"/>
                        <a:gd name="T22" fmla="*/ 16 w 196"/>
                        <a:gd name="T23" fmla="*/ 125 h 134"/>
                        <a:gd name="T24" fmla="*/ 13 w 196"/>
                        <a:gd name="T25" fmla="*/ 121 h 134"/>
                        <a:gd name="T26" fmla="*/ 9 w 196"/>
                        <a:gd name="T27" fmla="*/ 117 h 134"/>
                        <a:gd name="T28" fmla="*/ 7 w 196"/>
                        <a:gd name="T29" fmla="*/ 114 h 134"/>
                        <a:gd name="T30" fmla="*/ 3 w 196"/>
                        <a:gd name="T31" fmla="*/ 112 h 134"/>
                        <a:gd name="T32" fmla="*/ 1 w 196"/>
                        <a:gd name="T33" fmla="*/ 110 h 134"/>
                        <a:gd name="T34" fmla="*/ 0 w 196"/>
                        <a:gd name="T35" fmla="*/ 108 h 134"/>
                        <a:gd name="T36" fmla="*/ 176 w 196"/>
                        <a:gd name="T37" fmla="*/ 0 h 134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w 196"/>
                        <a:gd name="T58" fmla="*/ 0 h 134"/>
                        <a:gd name="T59" fmla="*/ 196 w 196"/>
                        <a:gd name="T60" fmla="*/ 134 h 134"/>
                      </a:gdLst>
                      <a:ahLst/>
                      <a:cxnLst>
                        <a:cxn ang="T38">
                          <a:pos x="T0" y="T1"/>
                        </a:cxn>
                        <a:cxn ang="T39">
                          <a:pos x="T2" y="T3"/>
                        </a:cxn>
                        <a:cxn ang="T40">
                          <a:pos x="T4" y="T5"/>
                        </a:cxn>
                        <a:cxn ang="T41">
                          <a:pos x="T6" y="T7"/>
                        </a:cxn>
                        <a:cxn ang="T42">
                          <a:pos x="T8" y="T9"/>
                        </a:cxn>
                        <a:cxn ang="T43">
                          <a:pos x="T10" y="T11"/>
                        </a:cxn>
                        <a:cxn ang="T44">
                          <a:pos x="T12" y="T13"/>
                        </a:cxn>
                        <a:cxn ang="T45">
                          <a:pos x="T14" y="T15"/>
                        </a:cxn>
                        <a:cxn ang="T46">
                          <a:pos x="T16" y="T17"/>
                        </a:cxn>
                        <a:cxn ang="T47">
                          <a:pos x="T18" y="T19"/>
                        </a:cxn>
                        <a:cxn ang="T48">
                          <a:pos x="T20" y="T21"/>
                        </a:cxn>
                        <a:cxn ang="T49">
                          <a:pos x="T22" y="T23"/>
                        </a:cxn>
                        <a:cxn ang="T50">
                          <a:pos x="T24" y="T25"/>
                        </a:cxn>
                        <a:cxn ang="T51">
                          <a:pos x="T26" y="T27"/>
                        </a:cxn>
                        <a:cxn ang="T52">
                          <a:pos x="T28" y="T29"/>
                        </a:cxn>
                        <a:cxn ang="T53">
                          <a:pos x="T30" y="T31"/>
                        </a:cxn>
                        <a:cxn ang="T54">
                          <a:pos x="T32" y="T33"/>
                        </a:cxn>
                        <a:cxn ang="T55">
                          <a:pos x="T34" y="T35"/>
                        </a:cxn>
                        <a:cxn ang="T56">
                          <a:pos x="T36" y="T37"/>
                        </a:cxn>
                      </a:cxnLst>
                      <a:rect l="T57" t="T58" r="T59" b="T60"/>
                      <a:pathLst>
                        <a:path w="196" h="134">
                          <a:moveTo>
                            <a:pt x="176" y="0"/>
                          </a:moveTo>
                          <a:lnTo>
                            <a:pt x="176" y="0"/>
                          </a:lnTo>
                          <a:lnTo>
                            <a:pt x="179" y="2"/>
                          </a:lnTo>
                          <a:lnTo>
                            <a:pt x="181" y="4"/>
                          </a:lnTo>
                          <a:lnTo>
                            <a:pt x="187" y="6"/>
                          </a:lnTo>
                          <a:lnTo>
                            <a:pt x="191" y="10"/>
                          </a:lnTo>
                          <a:lnTo>
                            <a:pt x="192" y="15"/>
                          </a:lnTo>
                          <a:lnTo>
                            <a:pt x="196" y="21"/>
                          </a:lnTo>
                          <a:lnTo>
                            <a:pt x="196" y="26"/>
                          </a:lnTo>
                          <a:lnTo>
                            <a:pt x="16" y="134"/>
                          </a:lnTo>
                          <a:lnTo>
                            <a:pt x="16" y="130"/>
                          </a:lnTo>
                          <a:lnTo>
                            <a:pt x="16" y="125"/>
                          </a:lnTo>
                          <a:lnTo>
                            <a:pt x="13" y="121"/>
                          </a:lnTo>
                          <a:lnTo>
                            <a:pt x="9" y="117"/>
                          </a:lnTo>
                          <a:lnTo>
                            <a:pt x="7" y="114"/>
                          </a:lnTo>
                          <a:lnTo>
                            <a:pt x="3" y="112"/>
                          </a:lnTo>
                          <a:lnTo>
                            <a:pt x="1" y="110"/>
                          </a:lnTo>
                          <a:lnTo>
                            <a:pt x="0" y="108"/>
                          </a:lnTo>
                          <a:lnTo>
                            <a:pt x="176" y="0"/>
                          </a:lnTo>
                          <a:close/>
                        </a:path>
                      </a:pathLst>
                    </a:custGeom>
                    <a:solidFill>
                      <a:srgbClr val="DBDBFF"/>
                    </a:solidFill>
                    <a:ln w="0">
                      <a:solidFill>
                        <a:srgbClr val="DBDB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509" name="Freeform 313"/>
                    <p:cNvSpPr>
                      <a:spLocks/>
                    </p:cNvSpPr>
                    <p:nvPr/>
                  </p:nvSpPr>
                  <p:spPr bwMode="auto">
                    <a:xfrm>
                      <a:off x="2272" y="1847"/>
                      <a:ext cx="189" cy="128"/>
                    </a:xfrm>
                    <a:custGeom>
                      <a:avLst/>
                      <a:gdLst>
                        <a:gd name="T0" fmla="*/ 173 w 189"/>
                        <a:gd name="T1" fmla="*/ 0 h 128"/>
                        <a:gd name="T2" fmla="*/ 173 w 189"/>
                        <a:gd name="T3" fmla="*/ 0 h 128"/>
                        <a:gd name="T4" fmla="*/ 176 w 189"/>
                        <a:gd name="T5" fmla="*/ 2 h 128"/>
                        <a:gd name="T6" fmla="*/ 180 w 189"/>
                        <a:gd name="T7" fmla="*/ 6 h 128"/>
                        <a:gd name="T8" fmla="*/ 184 w 189"/>
                        <a:gd name="T9" fmla="*/ 10 h 128"/>
                        <a:gd name="T10" fmla="*/ 187 w 189"/>
                        <a:gd name="T11" fmla="*/ 13 h 128"/>
                        <a:gd name="T12" fmla="*/ 189 w 189"/>
                        <a:gd name="T13" fmla="*/ 17 h 128"/>
                        <a:gd name="T14" fmla="*/ 189 w 189"/>
                        <a:gd name="T15" fmla="*/ 23 h 128"/>
                        <a:gd name="T16" fmla="*/ 13 w 189"/>
                        <a:gd name="T17" fmla="*/ 128 h 128"/>
                        <a:gd name="T18" fmla="*/ 0 w 189"/>
                        <a:gd name="T19" fmla="*/ 108 h 128"/>
                        <a:gd name="T20" fmla="*/ 173 w 189"/>
                        <a:gd name="T21" fmla="*/ 0 h 128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w 189"/>
                        <a:gd name="T34" fmla="*/ 0 h 128"/>
                        <a:gd name="T35" fmla="*/ 189 w 189"/>
                        <a:gd name="T36" fmla="*/ 128 h 128"/>
                      </a:gdLst>
                      <a:ahLst/>
                      <a:cxnLst>
                        <a:cxn ang="T22">
                          <a:pos x="T0" y="T1"/>
                        </a:cxn>
                        <a:cxn ang="T23">
                          <a:pos x="T2" y="T3"/>
                        </a:cxn>
                        <a:cxn ang="T24">
                          <a:pos x="T4" y="T5"/>
                        </a:cxn>
                        <a:cxn ang="T25">
                          <a:pos x="T6" y="T7"/>
                        </a:cxn>
                        <a:cxn ang="T26">
                          <a:pos x="T8" y="T9"/>
                        </a:cxn>
                        <a:cxn ang="T27">
                          <a:pos x="T10" y="T11"/>
                        </a:cxn>
                        <a:cxn ang="T28">
                          <a:pos x="T12" y="T13"/>
                        </a:cxn>
                        <a:cxn ang="T29">
                          <a:pos x="T14" y="T15"/>
                        </a:cxn>
                        <a:cxn ang="T30">
                          <a:pos x="T16" y="T17"/>
                        </a:cxn>
                        <a:cxn ang="T31">
                          <a:pos x="T18" y="T19"/>
                        </a:cxn>
                        <a:cxn ang="T32">
                          <a:pos x="T20" y="T21"/>
                        </a:cxn>
                      </a:cxnLst>
                      <a:rect l="T33" t="T34" r="T35" b="T36"/>
                      <a:pathLst>
                        <a:path w="189" h="128">
                          <a:moveTo>
                            <a:pt x="173" y="0"/>
                          </a:moveTo>
                          <a:lnTo>
                            <a:pt x="173" y="0"/>
                          </a:lnTo>
                          <a:lnTo>
                            <a:pt x="176" y="2"/>
                          </a:lnTo>
                          <a:lnTo>
                            <a:pt x="180" y="6"/>
                          </a:lnTo>
                          <a:lnTo>
                            <a:pt x="184" y="10"/>
                          </a:lnTo>
                          <a:lnTo>
                            <a:pt x="187" y="13"/>
                          </a:lnTo>
                          <a:lnTo>
                            <a:pt x="189" y="17"/>
                          </a:lnTo>
                          <a:lnTo>
                            <a:pt x="189" y="23"/>
                          </a:lnTo>
                          <a:lnTo>
                            <a:pt x="13" y="128"/>
                          </a:lnTo>
                          <a:lnTo>
                            <a:pt x="0" y="108"/>
                          </a:lnTo>
                          <a:lnTo>
                            <a:pt x="173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>
                      <a:solidFill>
                        <a:srgbClr val="FFFF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510" name="Freeform 316"/>
                    <p:cNvSpPr>
                      <a:spLocks/>
                    </p:cNvSpPr>
                    <p:nvPr/>
                  </p:nvSpPr>
                  <p:spPr bwMode="auto">
                    <a:xfrm>
                      <a:off x="2231" y="1953"/>
                      <a:ext cx="45" cy="61"/>
                    </a:xfrm>
                    <a:custGeom>
                      <a:avLst/>
                      <a:gdLst>
                        <a:gd name="T0" fmla="*/ 0 w 45"/>
                        <a:gd name="T1" fmla="*/ 8 h 61"/>
                        <a:gd name="T2" fmla="*/ 2 w 45"/>
                        <a:gd name="T3" fmla="*/ 8 h 61"/>
                        <a:gd name="T4" fmla="*/ 6 w 45"/>
                        <a:gd name="T5" fmla="*/ 4 h 61"/>
                        <a:gd name="T6" fmla="*/ 13 w 45"/>
                        <a:gd name="T7" fmla="*/ 2 h 61"/>
                        <a:gd name="T8" fmla="*/ 19 w 45"/>
                        <a:gd name="T9" fmla="*/ 0 h 61"/>
                        <a:gd name="T10" fmla="*/ 28 w 45"/>
                        <a:gd name="T11" fmla="*/ 0 h 61"/>
                        <a:gd name="T12" fmla="*/ 34 w 45"/>
                        <a:gd name="T13" fmla="*/ 2 h 61"/>
                        <a:gd name="T14" fmla="*/ 41 w 45"/>
                        <a:gd name="T15" fmla="*/ 9 h 61"/>
                        <a:gd name="T16" fmla="*/ 45 w 45"/>
                        <a:gd name="T17" fmla="*/ 21 h 61"/>
                        <a:gd name="T18" fmla="*/ 45 w 45"/>
                        <a:gd name="T19" fmla="*/ 37 h 61"/>
                        <a:gd name="T20" fmla="*/ 43 w 45"/>
                        <a:gd name="T21" fmla="*/ 61 h 61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w 45"/>
                        <a:gd name="T34" fmla="*/ 0 h 61"/>
                        <a:gd name="T35" fmla="*/ 45 w 45"/>
                        <a:gd name="T36" fmla="*/ 61 h 61"/>
                      </a:gdLst>
                      <a:ahLst/>
                      <a:cxnLst>
                        <a:cxn ang="T22">
                          <a:pos x="T0" y="T1"/>
                        </a:cxn>
                        <a:cxn ang="T23">
                          <a:pos x="T2" y="T3"/>
                        </a:cxn>
                        <a:cxn ang="T24">
                          <a:pos x="T4" y="T5"/>
                        </a:cxn>
                        <a:cxn ang="T25">
                          <a:pos x="T6" y="T7"/>
                        </a:cxn>
                        <a:cxn ang="T26">
                          <a:pos x="T8" y="T9"/>
                        </a:cxn>
                        <a:cxn ang="T27">
                          <a:pos x="T10" y="T11"/>
                        </a:cxn>
                        <a:cxn ang="T28">
                          <a:pos x="T12" y="T13"/>
                        </a:cxn>
                        <a:cxn ang="T29">
                          <a:pos x="T14" y="T15"/>
                        </a:cxn>
                        <a:cxn ang="T30">
                          <a:pos x="T16" y="T17"/>
                        </a:cxn>
                        <a:cxn ang="T31">
                          <a:pos x="T18" y="T19"/>
                        </a:cxn>
                        <a:cxn ang="T32">
                          <a:pos x="T20" y="T21"/>
                        </a:cxn>
                      </a:cxnLst>
                      <a:rect l="T33" t="T34" r="T35" b="T36"/>
                      <a:pathLst>
                        <a:path w="45" h="61">
                          <a:moveTo>
                            <a:pt x="0" y="8"/>
                          </a:moveTo>
                          <a:lnTo>
                            <a:pt x="2" y="8"/>
                          </a:lnTo>
                          <a:lnTo>
                            <a:pt x="6" y="4"/>
                          </a:lnTo>
                          <a:lnTo>
                            <a:pt x="13" y="2"/>
                          </a:lnTo>
                          <a:lnTo>
                            <a:pt x="19" y="0"/>
                          </a:lnTo>
                          <a:lnTo>
                            <a:pt x="28" y="0"/>
                          </a:lnTo>
                          <a:lnTo>
                            <a:pt x="34" y="2"/>
                          </a:lnTo>
                          <a:lnTo>
                            <a:pt x="41" y="9"/>
                          </a:lnTo>
                          <a:lnTo>
                            <a:pt x="45" y="21"/>
                          </a:lnTo>
                          <a:lnTo>
                            <a:pt x="45" y="37"/>
                          </a:lnTo>
                          <a:lnTo>
                            <a:pt x="43" y="61"/>
                          </a:lnTo>
                        </a:path>
                      </a:pathLst>
                    </a:custGeom>
                    <a:noFill/>
                    <a:ln w="11113">
                      <a:solidFill>
                        <a:srgbClr val="0000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9351" name="Text Box 42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58" y="2468"/>
                    <a:ext cx="624" cy="18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eaLnBrk="0" hangingPunct="0">
                      <a:spcBef>
                        <a:spcPct val="50000"/>
                      </a:spcBef>
                    </a:pPr>
                    <a:r>
                      <a:rPr lang="en-US" sz="1200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rPr>
                      <a:t>Add arc</a:t>
                    </a:r>
                  </a:p>
                </p:txBody>
              </p:sp>
            </p:grpSp>
          </p:grpSp>
          <p:grpSp>
            <p:nvGrpSpPr>
              <p:cNvPr id="10" name="Group 432"/>
              <p:cNvGrpSpPr>
                <a:grpSpLocks/>
              </p:cNvGrpSpPr>
              <p:nvPr/>
            </p:nvGrpSpPr>
            <p:grpSpPr bwMode="auto">
              <a:xfrm>
                <a:off x="198440" y="2346326"/>
                <a:ext cx="6067425" cy="3787779"/>
                <a:chOff x="125" y="1478"/>
                <a:chExt cx="3822" cy="2386"/>
              </a:xfrm>
            </p:grpSpPr>
            <p:grpSp>
              <p:nvGrpSpPr>
                <p:cNvPr id="11" name="Group 413"/>
                <p:cNvGrpSpPr>
                  <a:grpSpLocks/>
                </p:cNvGrpSpPr>
                <p:nvPr/>
              </p:nvGrpSpPr>
              <p:grpSpPr bwMode="auto">
                <a:xfrm>
                  <a:off x="1874" y="2195"/>
                  <a:ext cx="714" cy="291"/>
                  <a:chOff x="1913" y="2147"/>
                  <a:chExt cx="714" cy="291"/>
                </a:xfrm>
              </p:grpSpPr>
              <p:sp>
                <p:nvSpPr>
                  <p:cNvPr id="9331" name="Freeform 281"/>
                  <p:cNvSpPr>
                    <a:spLocks/>
                  </p:cNvSpPr>
                  <p:nvPr/>
                </p:nvSpPr>
                <p:spPr bwMode="auto">
                  <a:xfrm>
                    <a:off x="1913" y="2269"/>
                    <a:ext cx="432" cy="124"/>
                  </a:xfrm>
                  <a:custGeom>
                    <a:avLst/>
                    <a:gdLst>
                      <a:gd name="T0" fmla="*/ 0 w 432"/>
                      <a:gd name="T1" fmla="*/ 124 h 124"/>
                      <a:gd name="T2" fmla="*/ 432 w 432"/>
                      <a:gd name="T3" fmla="*/ 80 h 124"/>
                      <a:gd name="T4" fmla="*/ 352 w 432"/>
                      <a:gd name="T5" fmla="*/ 0 h 124"/>
                      <a:gd name="T6" fmla="*/ 0 w 432"/>
                      <a:gd name="T7" fmla="*/ 124 h 12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432"/>
                      <a:gd name="T13" fmla="*/ 0 h 124"/>
                      <a:gd name="T14" fmla="*/ 432 w 432"/>
                      <a:gd name="T15" fmla="*/ 124 h 124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432" h="124">
                        <a:moveTo>
                          <a:pt x="0" y="124"/>
                        </a:moveTo>
                        <a:lnTo>
                          <a:pt x="432" y="80"/>
                        </a:lnTo>
                        <a:lnTo>
                          <a:pt x="352" y="0"/>
                        </a:lnTo>
                        <a:lnTo>
                          <a:pt x="0" y="124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 w="0">
                    <a:solidFill>
                      <a:srgbClr val="BFBFB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332" name="Line 23"/>
                  <p:cNvSpPr>
                    <a:spLocks noChangeShapeType="1"/>
                  </p:cNvSpPr>
                  <p:nvPr/>
                </p:nvSpPr>
                <p:spPr bwMode="auto">
                  <a:xfrm>
                    <a:off x="2087" y="2180"/>
                    <a:ext cx="199" cy="97"/>
                  </a:xfrm>
                  <a:prstGeom prst="line">
                    <a:avLst/>
                  </a:prstGeom>
                  <a:noFill/>
                  <a:ln w="23813">
                    <a:solidFill>
                      <a:srgbClr val="FF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grpSp>
                <p:nvGrpSpPr>
                  <p:cNvPr id="12" name="Group 397"/>
                  <p:cNvGrpSpPr>
                    <a:grpSpLocks/>
                  </p:cNvGrpSpPr>
                  <p:nvPr/>
                </p:nvGrpSpPr>
                <p:grpSpPr bwMode="auto">
                  <a:xfrm>
                    <a:off x="2132" y="2147"/>
                    <a:ext cx="495" cy="291"/>
                    <a:chOff x="2132" y="2147"/>
                    <a:chExt cx="495" cy="291"/>
                  </a:xfrm>
                </p:grpSpPr>
                <p:sp>
                  <p:nvSpPr>
                    <p:cNvPr id="9334" name="Line 17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78" y="2319"/>
                      <a:ext cx="249" cy="119"/>
                    </a:xfrm>
                    <a:prstGeom prst="line">
                      <a:avLst/>
                    </a:prstGeom>
                    <a:noFill/>
                    <a:ln w="238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35" name="Line 51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132" y="2147"/>
                      <a:ext cx="13" cy="7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36" name="Freeform 157"/>
                    <p:cNvSpPr>
                      <a:spLocks/>
                    </p:cNvSpPr>
                    <p:nvPr/>
                  </p:nvSpPr>
                  <p:spPr bwMode="auto">
                    <a:xfrm>
                      <a:off x="2288" y="2199"/>
                      <a:ext cx="263" cy="74"/>
                    </a:xfrm>
                    <a:custGeom>
                      <a:avLst/>
                      <a:gdLst>
                        <a:gd name="T0" fmla="*/ 72 w 263"/>
                        <a:gd name="T1" fmla="*/ 5 h 74"/>
                        <a:gd name="T2" fmla="*/ 0 w 263"/>
                        <a:gd name="T3" fmla="*/ 39 h 74"/>
                        <a:gd name="T4" fmla="*/ 68 w 263"/>
                        <a:gd name="T5" fmla="*/ 70 h 74"/>
                        <a:gd name="T6" fmla="*/ 139 w 263"/>
                        <a:gd name="T7" fmla="*/ 39 h 74"/>
                        <a:gd name="T8" fmla="*/ 191 w 263"/>
                        <a:gd name="T9" fmla="*/ 74 h 74"/>
                        <a:gd name="T10" fmla="*/ 263 w 263"/>
                        <a:gd name="T11" fmla="*/ 39 h 74"/>
                        <a:gd name="T12" fmla="*/ 194 w 263"/>
                        <a:gd name="T13" fmla="*/ 0 h 74"/>
                        <a:gd name="T14" fmla="*/ 126 w 263"/>
                        <a:gd name="T15" fmla="*/ 31 h 74"/>
                        <a:gd name="T16" fmla="*/ 72 w 263"/>
                        <a:gd name="T17" fmla="*/ 5 h 74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w 263"/>
                        <a:gd name="T28" fmla="*/ 0 h 74"/>
                        <a:gd name="T29" fmla="*/ 263 w 263"/>
                        <a:gd name="T30" fmla="*/ 74 h 74"/>
                      </a:gdLst>
                      <a:ahLst/>
                      <a:cxnLst>
                        <a:cxn ang="T18">
                          <a:pos x="T0" y="T1"/>
                        </a:cxn>
                        <a:cxn ang="T19">
                          <a:pos x="T2" y="T3"/>
                        </a:cxn>
                        <a:cxn ang="T20">
                          <a:pos x="T4" y="T5"/>
                        </a:cxn>
                        <a:cxn ang="T21">
                          <a:pos x="T6" y="T7"/>
                        </a:cxn>
                        <a:cxn ang="T22">
                          <a:pos x="T8" y="T9"/>
                        </a:cxn>
                        <a:cxn ang="T23">
                          <a:pos x="T10" y="T11"/>
                        </a:cxn>
                        <a:cxn ang="T24">
                          <a:pos x="T12" y="T13"/>
                        </a:cxn>
                        <a:cxn ang="T25">
                          <a:pos x="T14" y="T15"/>
                        </a:cxn>
                        <a:cxn ang="T26">
                          <a:pos x="T16" y="T17"/>
                        </a:cxn>
                      </a:cxnLst>
                      <a:rect l="T27" t="T28" r="T29" b="T30"/>
                      <a:pathLst>
                        <a:path w="263" h="74">
                          <a:moveTo>
                            <a:pt x="72" y="5"/>
                          </a:moveTo>
                          <a:lnTo>
                            <a:pt x="0" y="39"/>
                          </a:lnTo>
                          <a:lnTo>
                            <a:pt x="68" y="70"/>
                          </a:lnTo>
                          <a:lnTo>
                            <a:pt x="139" y="39"/>
                          </a:lnTo>
                          <a:lnTo>
                            <a:pt x="191" y="74"/>
                          </a:lnTo>
                          <a:lnTo>
                            <a:pt x="263" y="39"/>
                          </a:lnTo>
                          <a:lnTo>
                            <a:pt x="194" y="0"/>
                          </a:lnTo>
                          <a:lnTo>
                            <a:pt x="126" y="31"/>
                          </a:lnTo>
                          <a:lnTo>
                            <a:pt x="72" y="5"/>
                          </a:lnTo>
                          <a:close/>
                        </a:path>
                      </a:pathLst>
                    </a:custGeom>
                    <a:solidFill>
                      <a:srgbClr val="80FFFF"/>
                    </a:solidFill>
                    <a:ln w="0">
                      <a:solidFill>
                        <a:srgbClr val="80FF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37" name="Freeform 158"/>
                    <p:cNvSpPr>
                      <a:spLocks/>
                    </p:cNvSpPr>
                    <p:nvPr/>
                  </p:nvSpPr>
                  <p:spPr bwMode="auto">
                    <a:xfrm>
                      <a:off x="2158" y="2199"/>
                      <a:ext cx="263" cy="74"/>
                    </a:xfrm>
                    <a:custGeom>
                      <a:avLst/>
                      <a:gdLst>
                        <a:gd name="T0" fmla="*/ 74 w 263"/>
                        <a:gd name="T1" fmla="*/ 5 h 74"/>
                        <a:gd name="T2" fmla="*/ 0 w 263"/>
                        <a:gd name="T3" fmla="*/ 39 h 74"/>
                        <a:gd name="T4" fmla="*/ 68 w 263"/>
                        <a:gd name="T5" fmla="*/ 70 h 74"/>
                        <a:gd name="T6" fmla="*/ 139 w 263"/>
                        <a:gd name="T7" fmla="*/ 39 h 74"/>
                        <a:gd name="T8" fmla="*/ 193 w 263"/>
                        <a:gd name="T9" fmla="*/ 74 h 74"/>
                        <a:gd name="T10" fmla="*/ 263 w 263"/>
                        <a:gd name="T11" fmla="*/ 39 h 74"/>
                        <a:gd name="T12" fmla="*/ 194 w 263"/>
                        <a:gd name="T13" fmla="*/ 0 h 74"/>
                        <a:gd name="T14" fmla="*/ 128 w 263"/>
                        <a:gd name="T15" fmla="*/ 31 h 74"/>
                        <a:gd name="T16" fmla="*/ 74 w 263"/>
                        <a:gd name="T17" fmla="*/ 5 h 74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w 263"/>
                        <a:gd name="T28" fmla="*/ 0 h 74"/>
                        <a:gd name="T29" fmla="*/ 263 w 263"/>
                        <a:gd name="T30" fmla="*/ 74 h 74"/>
                      </a:gdLst>
                      <a:ahLst/>
                      <a:cxnLst>
                        <a:cxn ang="T18">
                          <a:pos x="T0" y="T1"/>
                        </a:cxn>
                        <a:cxn ang="T19">
                          <a:pos x="T2" y="T3"/>
                        </a:cxn>
                        <a:cxn ang="T20">
                          <a:pos x="T4" y="T5"/>
                        </a:cxn>
                        <a:cxn ang="T21">
                          <a:pos x="T6" y="T7"/>
                        </a:cxn>
                        <a:cxn ang="T22">
                          <a:pos x="T8" y="T9"/>
                        </a:cxn>
                        <a:cxn ang="T23">
                          <a:pos x="T10" y="T11"/>
                        </a:cxn>
                        <a:cxn ang="T24">
                          <a:pos x="T12" y="T13"/>
                        </a:cxn>
                        <a:cxn ang="T25">
                          <a:pos x="T14" y="T15"/>
                        </a:cxn>
                        <a:cxn ang="T26">
                          <a:pos x="T16" y="T17"/>
                        </a:cxn>
                      </a:cxnLst>
                      <a:rect l="T27" t="T28" r="T29" b="T30"/>
                      <a:pathLst>
                        <a:path w="263" h="74">
                          <a:moveTo>
                            <a:pt x="74" y="5"/>
                          </a:moveTo>
                          <a:lnTo>
                            <a:pt x="0" y="39"/>
                          </a:lnTo>
                          <a:lnTo>
                            <a:pt x="68" y="70"/>
                          </a:lnTo>
                          <a:lnTo>
                            <a:pt x="139" y="39"/>
                          </a:lnTo>
                          <a:lnTo>
                            <a:pt x="193" y="74"/>
                          </a:lnTo>
                          <a:lnTo>
                            <a:pt x="263" y="39"/>
                          </a:lnTo>
                          <a:lnTo>
                            <a:pt x="194" y="0"/>
                          </a:lnTo>
                          <a:lnTo>
                            <a:pt x="128" y="31"/>
                          </a:lnTo>
                          <a:lnTo>
                            <a:pt x="74" y="5"/>
                          </a:lnTo>
                          <a:close/>
                        </a:path>
                      </a:pathLst>
                    </a:custGeom>
                    <a:solidFill>
                      <a:srgbClr val="80FFFF"/>
                    </a:solidFill>
                    <a:ln w="0">
                      <a:solidFill>
                        <a:srgbClr val="80FF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38" name="Freeform 282"/>
                    <p:cNvSpPr>
                      <a:spLocks/>
                    </p:cNvSpPr>
                    <p:nvPr/>
                  </p:nvSpPr>
                  <p:spPr bwMode="auto">
                    <a:xfrm>
                      <a:off x="2356" y="2234"/>
                      <a:ext cx="72" cy="117"/>
                    </a:xfrm>
                    <a:custGeom>
                      <a:avLst/>
                      <a:gdLst>
                        <a:gd name="T0" fmla="*/ 0 w 72"/>
                        <a:gd name="T1" fmla="*/ 117 h 117"/>
                        <a:gd name="T2" fmla="*/ 0 w 72"/>
                        <a:gd name="T3" fmla="*/ 33 h 117"/>
                        <a:gd name="T4" fmla="*/ 72 w 72"/>
                        <a:gd name="T5" fmla="*/ 0 h 117"/>
                        <a:gd name="T6" fmla="*/ 72 w 72"/>
                        <a:gd name="T7" fmla="*/ 83 h 117"/>
                        <a:gd name="T8" fmla="*/ 0 w 72"/>
                        <a:gd name="T9" fmla="*/ 117 h 11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2"/>
                        <a:gd name="T16" fmla="*/ 0 h 117"/>
                        <a:gd name="T17" fmla="*/ 72 w 72"/>
                        <a:gd name="T18" fmla="*/ 117 h 11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2" h="117">
                          <a:moveTo>
                            <a:pt x="0" y="117"/>
                          </a:moveTo>
                          <a:lnTo>
                            <a:pt x="0" y="33"/>
                          </a:lnTo>
                          <a:lnTo>
                            <a:pt x="72" y="0"/>
                          </a:lnTo>
                          <a:lnTo>
                            <a:pt x="72" y="83"/>
                          </a:lnTo>
                          <a:lnTo>
                            <a:pt x="0" y="117"/>
                          </a:lnTo>
                          <a:close/>
                        </a:path>
                      </a:pathLst>
                    </a:custGeom>
                    <a:solidFill>
                      <a:srgbClr val="707070"/>
                    </a:solidFill>
                    <a:ln w="0">
                      <a:solidFill>
                        <a:srgbClr val="70707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39" name="Freeform 283"/>
                    <p:cNvSpPr>
                      <a:spLocks/>
                    </p:cNvSpPr>
                    <p:nvPr/>
                  </p:nvSpPr>
                  <p:spPr bwMode="auto">
                    <a:xfrm>
                      <a:off x="2428" y="2236"/>
                      <a:ext cx="51" cy="113"/>
                    </a:xfrm>
                    <a:custGeom>
                      <a:avLst/>
                      <a:gdLst>
                        <a:gd name="T0" fmla="*/ 51 w 51"/>
                        <a:gd name="T1" fmla="*/ 113 h 113"/>
                        <a:gd name="T2" fmla="*/ 51 w 51"/>
                        <a:gd name="T3" fmla="*/ 31 h 113"/>
                        <a:gd name="T4" fmla="*/ 0 w 51"/>
                        <a:gd name="T5" fmla="*/ 0 h 113"/>
                        <a:gd name="T6" fmla="*/ 0 w 51"/>
                        <a:gd name="T7" fmla="*/ 81 h 113"/>
                        <a:gd name="T8" fmla="*/ 51 w 51"/>
                        <a:gd name="T9" fmla="*/ 113 h 11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51"/>
                        <a:gd name="T16" fmla="*/ 0 h 113"/>
                        <a:gd name="T17" fmla="*/ 51 w 51"/>
                        <a:gd name="T18" fmla="*/ 113 h 11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51" h="113">
                          <a:moveTo>
                            <a:pt x="51" y="113"/>
                          </a:moveTo>
                          <a:lnTo>
                            <a:pt x="51" y="31"/>
                          </a:lnTo>
                          <a:lnTo>
                            <a:pt x="0" y="0"/>
                          </a:lnTo>
                          <a:lnTo>
                            <a:pt x="0" y="81"/>
                          </a:lnTo>
                          <a:lnTo>
                            <a:pt x="51" y="11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40" name="Freeform 284"/>
                    <p:cNvSpPr>
                      <a:spLocks/>
                    </p:cNvSpPr>
                    <p:nvPr/>
                  </p:nvSpPr>
                  <p:spPr bwMode="auto">
                    <a:xfrm>
                      <a:off x="2479" y="2234"/>
                      <a:ext cx="72" cy="117"/>
                    </a:xfrm>
                    <a:custGeom>
                      <a:avLst/>
                      <a:gdLst>
                        <a:gd name="T0" fmla="*/ 0 w 72"/>
                        <a:gd name="T1" fmla="*/ 117 h 117"/>
                        <a:gd name="T2" fmla="*/ 0 w 72"/>
                        <a:gd name="T3" fmla="*/ 33 h 117"/>
                        <a:gd name="T4" fmla="*/ 72 w 72"/>
                        <a:gd name="T5" fmla="*/ 0 h 117"/>
                        <a:gd name="T6" fmla="*/ 72 w 72"/>
                        <a:gd name="T7" fmla="*/ 83 h 117"/>
                        <a:gd name="T8" fmla="*/ 0 w 72"/>
                        <a:gd name="T9" fmla="*/ 117 h 11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2"/>
                        <a:gd name="T16" fmla="*/ 0 h 117"/>
                        <a:gd name="T17" fmla="*/ 72 w 72"/>
                        <a:gd name="T18" fmla="*/ 117 h 11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2" h="117">
                          <a:moveTo>
                            <a:pt x="0" y="117"/>
                          </a:moveTo>
                          <a:lnTo>
                            <a:pt x="0" y="33"/>
                          </a:lnTo>
                          <a:lnTo>
                            <a:pt x="72" y="0"/>
                          </a:lnTo>
                          <a:lnTo>
                            <a:pt x="72" y="83"/>
                          </a:lnTo>
                          <a:lnTo>
                            <a:pt x="0" y="117"/>
                          </a:lnTo>
                          <a:close/>
                        </a:path>
                      </a:pathLst>
                    </a:custGeom>
                    <a:solidFill>
                      <a:srgbClr val="707070"/>
                    </a:solidFill>
                    <a:ln w="0">
                      <a:solidFill>
                        <a:srgbClr val="70707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41" name="Freeform 285"/>
                    <p:cNvSpPr>
                      <a:spLocks/>
                    </p:cNvSpPr>
                    <p:nvPr/>
                  </p:nvSpPr>
                  <p:spPr bwMode="auto">
                    <a:xfrm>
                      <a:off x="2288" y="2193"/>
                      <a:ext cx="263" cy="74"/>
                    </a:xfrm>
                    <a:custGeom>
                      <a:avLst/>
                      <a:gdLst>
                        <a:gd name="T0" fmla="*/ 72 w 263"/>
                        <a:gd name="T1" fmla="*/ 6 h 74"/>
                        <a:gd name="T2" fmla="*/ 0 w 263"/>
                        <a:gd name="T3" fmla="*/ 39 h 74"/>
                        <a:gd name="T4" fmla="*/ 68 w 263"/>
                        <a:gd name="T5" fmla="*/ 72 h 74"/>
                        <a:gd name="T6" fmla="*/ 139 w 263"/>
                        <a:gd name="T7" fmla="*/ 39 h 74"/>
                        <a:gd name="T8" fmla="*/ 191 w 263"/>
                        <a:gd name="T9" fmla="*/ 74 h 74"/>
                        <a:gd name="T10" fmla="*/ 263 w 263"/>
                        <a:gd name="T11" fmla="*/ 39 h 74"/>
                        <a:gd name="T12" fmla="*/ 194 w 263"/>
                        <a:gd name="T13" fmla="*/ 0 h 74"/>
                        <a:gd name="T14" fmla="*/ 126 w 263"/>
                        <a:gd name="T15" fmla="*/ 32 h 74"/>
                        <a:gd name="T16" fmla="*/ 72 w 263"/>
                        <a:gd name="T17" fmla="*/ 6 h 74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w 263"/>
                        <a:gd name="T28" fmla="*/ 0 h 74"/>
                        <a:gd name="T29" fmla="*/ 263 w 263"/>
                        <a:gd name="T30" fmla="*/ 74 h 74"/>
                      </a:gdLst>
                      <a:ahLst/>
                      <a:cxnLst>
                        <a:cxn ang="T18">
                          <a:pos x="T0" y="T1"/>
                        </a:cxn>
                        <a:cxn ang="T19">
                          <a:pos x="T2" y="T3"/>
                        </a:cxn>
                        <a:cxn ang="T20">
                          <a:pos x="T4" y="T5"/>
                        </a:cxn>
                        <a:cxn ang="T21">
                          <a:pos x="T6" y="T7"/>
                        </a:cxn>
                        <a:cxn ang="T22">
                          <a:pos x="T8" y="T9"/>
                        </a:cxn>
                        <a:cxn ang="T23">
                          <a:pos x="T10" y="T11"/>
                        </a:cxn>
                        <a:cxn ang="T24">
                          <a:pos x="T12" y="T13"/>
                        </a:cxn>
                        <a:cxn ang="T25">
                          <a:pos x="T14" y="T15"/>
                        </a:cxn>
                        <a:cxn ang="T26">
                          <a:pos x="T16" y="T17"/>
                        </a:cxn>
                      </a:cxnLst>
                      <a:rect l="T27" t="T28" r="T29" b="T30"/>
                      <a:pathLst>
                        <a:path w="263" h="74">
                          <a:moveTo>
                            <a:pt x="72" y="6"/>
                          </a:moveTo>
                          <a:lnTo>
                            <a:pt x="0" y="39"/>
                          </a:lnTo>
                          <a:lnTo>
                            <a:pt x="68" y="72"/>
                          </a:lnTo>
                          <a:lnTo>
                            <a:pt x="139" y="39"/>
                          </a:lnTo>
                          <a:lnTo>
                            <a:pt x="191" y="74"/>
                          </a:lnTo>
                          <a:lnTo>
                            <a:pt x="263" y="39"/>
                          </a:lnTo>
                          <a:lnTo>
                            <a:pt x="194" y="0"/>
                          </a:lnTo>
                          <a:lnTo>
                            <a:pt x="126" y="32"/>
                          </a:lnTo>
                          <a:lnTo>
                            <a:pt x="72" y="6"/>
                          </a:lnTo>
                          <a:close/>
                        </a:path>
                      </a:pathLst>
                    </a:custGeom>
                    <a:solidFill>
                      <a:srgbClr val="ABABAB"/>
                    </a:solidFill>
                    <a:ln w="0">
                      <a:solidFill>
                        <a:srgbClr val="ABABAB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42" name="Freeform 286"/>
                    <p:cNvSpPr>
                      <a:spLocks/>
                    </p:cNvSpPr>
                    <p:nvPr/>
                  </p:nvSpPr>
                  <p:spPr bwMode="auto">
                    <a:xfrm>
                      <a:off x="2288" y="2193"/>
                      <a:ext cx="263" cy="74"/>
                    </a:xfrm>
                    <a:custGeom>
                      <a:avLst/>
                      <a:gdLst>
                        <a:gd name="T0" fmla="*/ 72 w 263"/>
                        <a:gd name="T1" fmla="*/ 6 h 74"/>
                        <a:gd name="T2" fmla="*/ 0 w 263"/>
                        <a:gd name="T3" fmla="*/ 39 h 74"/>
                        <a:gd name="T4" fmla="*/ 68 w 263"/>
                        <a:gd name="T5" fmla="*/ 72 h 74"/>
                        <a:gd name="T6" fmla="*/ 139 w 263"/>
                        <a:gd name="T7" fmla="*/ 39 h 74"/>
                        <a:gd name="T8" fmla="*/ 191 w 263"/>
                        <a:gd name="T9" fmla="*/ 74 h 74"/>
                        <a:gd name="T10" fmla="*/ 263 w 263"/>
                        <a:gd name="T11" fmla="*/ 39 h 74"/>
                        <a:gd name="T12" fmla="*/ 194 w 263"/>
                        <a:gd name="T13" fmla="*/ 0 h 74"/>
                        <a:gd name="T14" fmla="*/ 126 w 263"/>
                        <a:gd name="T15" fmla="*/ 32 h 74"/>
                        <a:gd name="T16" fmla="*/ 72 w 263"/>
                        <a:gd name="T17" fmla="*/ 6 h 74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w 263"/>
                        <a:gd name="T28" fmla="*/ 0 h 74"/>
                        <a:gd name="T29" fmla="*/ 263 w 263"/>
                        <a:gd name="T30" fmla="*/ 74 h 74"/>
                      </a:gdLst>
                      <a:ahLst/>
                      <a:cxnLst>
                        <a:cxn ang="T18">
                          <a:pos x="T0" y="T1"/>
                        </a:cxn>
                        <a:cxn ang="T19">
                          <a:pos x="T2" y="T3"/>
                        </a:cxn>
                        <a:cxn ang="T20">
                          <a:pos x="T4" y="T5"/>
                        </a:cxn>
                        <a:cxn ang="T21">
                          <a:pos x="T6" y="T7"/>
                        </a:cxn>
                        <a:cxn ang="T22">
                          <a:pos x="T8" y="T9"/>
                        </a:cxn>
                        <a:cxn ang="T23">
                          <a:pos x="T10" y="T11"/>
                        </a:cxn>
                        <a:cxn ang="T24">
                          <a:pos x="T12" y="T13"/>
                        </a:cxn>
                        <a:cxn ang="T25">
                          <a:pos x="T14" y="T15"/>
                        </a:cxn>
                        <a:cxn ang="T26">
                          <a:pos x="T16" y="T17"/>
                        </a:cxn>
                      </a:cxnLst>
                      <a:rect l="T27" t="T28" r="T29" b="T30"/>
                      <a:pathLst>
                        <a:path w="263" h="74">
                          <a:moveTo>
                            <a:pt x="72" y="6"/>
                          </a:moveTo>
                          <a:lnTo>
                            <a:pt x="0" y="39"/>
                          </a:lnTo>
                          <a:lnTo>
                            <a:pt x="68" y="72"/>
                          </a:lnTo>
                          <a:lnTo>
                            <a:pt x="139" y="39"/>
                          </a:lnTo>
                          <a:lnTo>
                            <a:pt x="191" y="74"/>
                          </a:lnTo>
                          <a:lnTo>
                            <a:pt x="263" y="39"/>
                          </a:lnTo>
                          <a:lnTo>
                            <a:pt x="194" y="0"/>
                          </a:lnTo>
                          <a:lnTo>
                            <a:pt x="126" y="32"/>
                          </a:lnTo>
                          <a:lnTo>
                            <a:pt x="72" y="6"/>
                          </a:lnTo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43" name="Freeform 287"/>
                    <p:cNvSpPr>
                      <a:spLocks/>
                    </p:cNvSpPr>
                    <p:nvPr/>
                  </p:nvSpPr>
                  <p:spPr bwMode="auto">
                    <a:xfrm>
                      <a:off x="2156" y="2234"/>
                      <a:ext cx="72" cy="117"/>
                    </a:xfrm>
                    <a:custGeom>
                      <a:avLst/>
                      <a:gdLst>
                        <a:gd name="T0" fmla="*/ 72 w 72"/>
                        <a:gd name="T1" fmla="*/ 117 h 117"/>
                        <a:gd name="T2" fmla="*/ 72 w 72"/>
                        <a:gd name="T3" fmla="*/ 33 h 117"/>
                        <a:gd name="T4" fmla="*/ 0 w 72"/>
                        <a:gd name="T5" fmla="*/ 0 h 117"/>
                        <a:gd name="T6" fmla="*/ 0 w 72"/>
                        <a:gd name="T7" fmla="*/ 83 h 117"/>
                        <a:gd name="T8" fmla="*/ 72 w 72"/>
                        <a:gd name="T9" fmla="*/ 117 h 11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2"/>
                        <a:gd name="T16" fmla="*/ 0 h 117"/>
                        <a:gd name="T17" fmla="*/ 72 w 72"/>
                        <a:gd name="T18" fmla="*/ 117 h 11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2" h="117">
                          <a:moveTo>
                            <a:pt x="72" y="117"/>
                          </a:moveTo>
                          <a:lnTo>
                            <a:pt x="72" y="33"/>
                          </a:lnTo>
                          <a:lnTo>
                            <a:pt x="0" y="0"/>
                          </a:lnTo>
                          <a:lnTo>
                            <a:pt x="0" y="83"/>
                          </a:lnTo>
                          <a:lnTo>
                            <a:pt x="72" y="11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44" name="Freeform 288"/>
                    <p:cNvSpPr>
                      <a:spLocks/>
                    </p:cNvSpPr>
                    <p:nvPr/>
                  </p:nvSpPr>
                  <p:spPr bwMode="auto">
                    <a:xfrm>
                      <a:off x="2228" y="2234"/>
                      <a:ext cx="71" cy="117"/>
                    </a:xfrm>
                    <a:custGeom>
                      <a:avLst/>
                      <a:gdLst>
                        <a:gd name="T0" fmla="*/ 0 w 71"/>
                        <a:gd name="T1" fmla="*/ 117 h 117"/>
                        <a:gd name="T2" fmla="*/ 0 w 71"/>
                        <a:gd name="T3" fmla="*/ 33 h 117"/>
                        <a:gd name="T4" fmla="*/ 71 w 71"/>
                        <a:gd name="T5" fmla="*/ 0 h 117"/>
                        <a:gd name="T6" fmla="*/ 71 w 71"/>
                        <a:gd name="T7" fmla="*/ 83 h 117"/>
                        <a:gd name="T8" fmla="*/ 0 w 71"/>
                        <a:gd name="T9" fmla="*/ 117 h 11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1"/>
                        <a:gd name="T16" fmla="*/ 0 h 117"/>
                        <a:gd name="T17" fmla="*/ 71 w 71"/>
                        <a:gd name="T18" fmla="*/ 117 h 11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1" h="117">
                          <a:moveTo>
                            <a:pt x="0" y="117"/>
                          </a:moveTo>
                          <a:lnTo>
                            <a:pt x="0" y="33"/>
                          </a:lnTo>
                          <a:lnTo>
                            <a:pt x="71" y="0"/>
                          </a:lnTo>
                          <a:lnTo>
                            <a:pt x="71" y="83"/>
                          </a:lnTo>
                          <a:lnTo>
                            <a:pt x="0" y="117"/>
                          </a:lnTo>
                          <a:close/>
                        </a:path>
                      </a:pathLst>
                    </a:custGeom>
                    <a:solidFill>
                      <a:srgbClr val="707070"/>
                    </a:solidFill>
                    <a:ln w="0">
                      <a:solidFill>
                        <a:srgbClr val="70707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45" name="Freeform 289"/>
                    <p:cNvSpPr>
                      <a:spLocks/>
                    </p:cNvSpPr>
                    <p:nvPr/>
                  </p:nvSpPr>
                  <p:spPr bwMode="auto">
                    <a:xfrm>
                      <a:off x="2158" y="2193"/>
                      <a:ext cx="263" cy="74"/>
                    </a:xfrm>
                    <a:custGeom>
                      <a:avLst/>
                      <a:gdLst>
                        <a:gd name="T0" fmla="*/ 74 w 263"/>
                        <a:gd name="T1" fmla="*/ 6 h 74"/>
                        <a:gd name="T2" fmla="*/ 0 w 263"/>
                        <a:gd name="T3" fmla="*/ 39 h 74"/>
                        <a:gd name="T4" fmla="*/ 68 w 263"/>
                        <a:gd name="T5" fmla="*/ 72 h 74"/>
                        <a:gd name="T6" fmla="*/ 139 w 263"/>
                        <a:gd name="T7" fmla="*/ 39 h 74"/>
                        <a:gd name="T8" fmla="*/ 193 w 263"/>
                        <a:gd name="T9" fmla="*/ 74 h 74"/>
                        <a:gd name="T10" fmla="*/ 263 w 263"/>
                        <a:gd name="T11" fmla="*/ 39 h 74"/>
                        <a:gd name="T12" fmla="*/ 194 w 263"/>
                        <a:gd name="T13" fmla="*/ 0 h 74"/>
                        <a:gd name="T14" fmla="*/ 128 w 263"/>
                        <a:gd name="T15" fmla="*/ 32 h 74"/>
                        <a:gd name="T16" fmla="*/ 74 w 263"/>
                        <a:gd name="T17" fmla="*/ 6 h 74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w 263"/>
                        <a:gd name="T28" fmla="*/ 0 h 74"/>
                        <a:gd name="T29" fmla="*/ 263 w 263"/>
                        <a:gd name="T30" fmla="*/ 74 h 74"/>
                      </a:gdLst>
                      <a:ahLst/>
                      <a:cxnLst>
                        <a:cxn ang="T18">
                          <a:pos x="T0" y="T1"/>
                        </a:cxn>
                        <a:cxn ang="T19">
                          <a:pos x="T2" y="T3"/>
                        </a:cxn>
                        <a:cxn ang="T20">
                          <a:pos x="T4" y="T5"/>
                        </a:cxn>
                        <a:cxn ang="T21">
                          <a:pos x="T6" y="T7"/>
                        </a:cxn>
                        <a:cxn ang="T22">
                          <a:pos x="T8" y="T9"/>
                        </a:cxn>
                        <a:cxn ang="T23">
                          <a:pos x="T10" y="T11"/>
                        </a:cxn>
                        <a:cxn ang="T24">
                          <a:pos x="T12" y="T13"/>
                        </a:cxn>
                        <a:cxn ang="T25">
                          <a:pos x="T14" y="T15"/>
                        </a:cxn>
                        <a:cxn ang="T26">
                          <a:pos x="T16" y="T17"/>
                        </a:cxn>
                      </a:cxnLst>
                      <a:rect l="T27" t="T28" r="T29" b="T30"/>
                      <a:pathLst>
                        <a:path w="263" h="74">
                          <a:moveTo>
                            <a:pt x="74" y="6"/>
                          </a:moveTo>
                          <a:lnTo>
                            <a:pt x="0" y="39"/>
                          </a:lnTo>
                          <a:lnTo>
                            <a:pt x="68" y="72"/>
                          </a:lnTo>
                          <a:lnTo>
                            <a:pt x="139" y="39"/>
                          </a:lnTo>
                          <a:lnTo>
                            <a:pt x="193" y="74"/>
                          </a:lnTo>
                          <a:lnTo>
                            <a:pt x="263" y="39"/>
                          </a:lnTo>
                          <a:lnTo>
                            <a:pt x="194" y="0"/>
                          </a:lnTo>
                          <a:lnTo>
                            <a:pt x="128" y="32"/>
                          </a:lnTo>
                          <a:lnTo>
                            <a:pt x="74" y="6"/>
                          </a:lnTo>
                          <a:close/>
                        </a:path>
                      </a:pathLst>
                    </a:custGeom>
                    <a:solidFill>
                      <a:srgbClr val="ABABAB"/>
                    </a:solidFill>
                    <a:ln w="0">
                      <a:solidFill>
                        <a:srgbClr val="ABABAB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46" name="Freeform 290"/>
                    <p:cNvSpPr>
                      <a:spLocks/>
                    </p:cNvSpPr>
                    <p:nvPr/>
                  </p:nvSpPr>
                  <p:spPr bwMode="auto">
                    <a:xfrm>
                      <a:off x="2158" y="2193"/>
                      <a:ext cx="263" cy="74"/>
                    </a:xfrm>
                    <a:custGeom>
                      <a:avLst/>
                      <a:gdLst>
                        <a:gd name="T0" fmla="*/ 74 w 263"/>
                        <a:gd name="T1" fmla="*/ 6 h 74"/>
                        <a:gd name="T2" fmla="*/ 0 w 263"/>
                        <a:gd name="T3" fmla="*/ 39 h 74"/>
                        <a:gd name="T4" fmla="*/ 68 w 263"/>
                        <a:gd name="T5" fmla="*/ 72 h 74"/>
                        <a:gd name="T6" fmla="*/ 139 w 263"/>
                        <a:gd name="T7" fmla="*/ 39 h 74"/>
                        <a:gd name="T8" fmla="*/ 193 w 263"/>
                        <a:gd name="T9" fmla="*/ 74 h 74"/>
                        <a:gd name="T10" fmla="*/ 263 w 263"/>
                        <a:gd name="T11" fmla="*/ 39 h 74"/>
                        <a:gd name="T12" fmla="*/ 194 w 263"/>
                        <a:gd name="T13" fmla="*/ 0 h 74"/>
                        <a:gd name="T14" fmla="*/ 128 w 263"/>
                        <a:gd name="T15" fmla="*/ 32 h 74"/>
                        <a:gd name="T16" fmla="*/ 74 w 263"/>
                        <a:gd name="T17" fmla="*/ 6 h 74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w 263"/>
                        <a:gd name="T28" fmla="*/ 0 h 74"/>
                        <a:gd name="T29" fmla="*/ 263 w 263"/>
                        <a:gd name="T30" fmla="*/ 74 h 74"/>
                      </a:gdLst>
                      <a:ahLst/>
                      <a:cxnLst>
                        <a:cxn ang="T18">
                          <a:pos x="T0" y="T1"/>
                        </a:cxn>
                        <a:cxn ang="T19">
                          <a:pos x="T2" y="T3"/>
                        </a:cxn>
                        <a:cxn ang="T20">
                          <a:pos x="T4" y="T5"/>
                        </a:cxn>
                        <a:cxn ang="T21">
                          <a:pos x="T6" y="T7"/>
                        </a:cxn>
                        <a:cxn ang="T22">
                          <a:pos x="T8" y="T9"/>
                        </a:cxn>
                        <a:cxn ang="T23">
                          <a:pos x="T10" y="T11"/>
                        </a:cxn>
                        <a:cxn ang="T24">
                          <a:pos x="T12" y="T13"/>
                        </a:cxn>
                        <a:cxn ang="T25">
                          <a:pos x="T14" y="T15"/>
                        </a:cxn>
                        <a:cxn ang="T26">
                          <a:pos x="T16" y="T17"/>
                        </a:cxn>
                      </a:cxnLst>
                      <a:rect l="T27" t="T28" r="T29" b="T30"/>
                      <a:pathLst>
                        <a:path w="263" h="74">
                          <a:moveTo>
                            <a:pt x="74" y="6"/>
                          </a:moveTo>
                          <a:lnTo>
                            <a:pt x="0" y="39"/>
                          </a:lnTo>
                          <a:lnTo>
                            <a:pt x="68" y="72"/>
                          </a:lnTo>
                          <a:lnTo>
                            <a:pt x="139" y="39"/>
                          </a:lnTo>
                          <a:lnTo>
                            <a:pt x="193" y="74"/>
                          </a:lnTo>
                          <a:lnTo>
                            <a:pt x="263" y="39"/>
                          </a:lnTo>
                          <a:lnTo>
                            <a:pt x="194" y="0"/>
                          </a:lnTo>
                          <a:lnTo>
                            <a:pt x="128" y="32"/>
                          </a:lnTo>
                          <a:lnTo>
                            <a:pt x="74" y="6"/>
                          </a:lnTo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47" name="Freeform 291"/>
                    <p:cNvSpPr>
                      <a:spLocks/>
                    </p:cNvSpPr>
                    <p:nvPr/>
                  </p:nvSpPr>
                  <p:spPr bwMode="auto">
                    <a:xfrm>
                      <a:off x="2291" y="2239"/>
                      <a:ext cx="73" cy="117"/>
                    </a:xfrm>
                    <a:custGeom>
                      <a:avLst/>
                      <a:gdLst>
                        <a:gd name="T0" fmla="*/ 73 w 73"/>
                        <a:gd name="T1" fmla="*/ 117 h 117"/>
                        <a:gd name="T2" fmla="*/ 73 w 73"/>
                        <a:gd name="T3" fmla="*/ 36 h 117"/>
                        <a:gd name="T4" fmla="*/ 0 w 73"/>
                        <a:gd name="T5" fmla="*/ 0 h 117"/>
                        <a:gd name="T6" fmla="*/ 0 w 73"/>
                        <a:gd name="T7" fmla="*/ 84 h 117"/>
                        <a:gd name="T8" fmla="*/ 73 w 73"/>
                        <a:gd name="T9" fmla="*/ 117 h 11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3"/>
                        <a:gd name="T16" fmla="*/ 0 h 117"/>
                        <a:gd name="T17" fmla="*/ 73 w 73"/>
                        <a:gd name="T18" fmla="*/ 117 h 11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3" h="117">
                          <a:moveTo>
                            <a:pt x="73" y="117"/>
                          </a:moveTo>
                          <a:lnTo>
                            <a:pt x="73" y="36"/>
                          </a:lnTo>
                          <a:lnTo>
                            <a:pt x="0" y="0"/>
                          </a:lnTo>
                          <a:lnTo>
                            <a:pt x="0" y="84"/>
                          </a:lnTo>
                          <a:lnTo>
                            <a:pt x="73" y="11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13" name="Group 431"/>
                <p:cNvGrpSpPr>
                  <a:grpSpLocks/>
                </p:cNvGrpSpPr>
                <p:nvPr/>
              </p:nvGrpSpPr>
              <p:grpSpPr bwMode="auto">
                <a:xfrm>
                  <a:off x="125" y="1478"/>
                  <a:ext cx="3822" cy="2386"/>
                  <a:chOff x="125" y="1478"/>
                  <a:chExt cx="3822" cy="2386"/>
                </a:xfrm>
              </p:grpSpPr>
              <p:grpSp>
                <p:nvGrpSpPr>
                  <p:cNvPr id="14" name="Group 430"/>
                  <p:cNvGrpSpPr>
                    <a:grpSpLocks/>
                  </p:cNvGrpSpPr>
                  <p:nvPr/>
                </p:nvGrpSpPr>
                <p:grpSpPr bwMode="auto">
                  <a:xfrm>
                    <a:off x="125" y="2742"/>
                    <a:ext cx="1586" cy="1122"/>
                    <a:chOff x="125" y="2742"/>
                    <a:chExt cx="1586" cy="1122"/>
                  </a:xfrm>
                </p:grpSpPr>
                <p:sp>
                  <p:nvSpPr>
                    <p:cNvPr id="9258" name="Text Box 6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25" y="3514"/>
                      <a:ext cx="1048" cy="30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pPr algn="ctr" eaLnBrk="0" hangingPunct="0"/>
                      <a:r>
                        <a:rPr lang="en-US" sz="120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Enhanced capabilities</a:t>
                      </a:r>
                    </a:p>
                    <a:p>
                      <a:pPr algn="ctr" eaLnBrk="0" hangingPunct="0"/>
                      <a:r>
                        <a:rPr lang="en-US" sz="120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in existing Halls</a:t>
                      </a:r>
                    </a:p>
                  </p:txBody>
                </p:sp>
                <p:sp>
                  <p:nvSpPr>
                    <p:cNvPr id="9259" name="Line 11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832" y="3081"/>
                      <a:ext cx="870" cy="380"/>
                    </a:xfrm>
                    <a:prstGeom prst="line">
                      <a:avLst/>
                    </a:pr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260" name="Freeform 12"/>
                    <p:cNvSpPr>
                      <a:spLocks/>
                    </p:cNvSpPr>
                    <p:nvPr/>
                  </p:nvSpPr>
                  <p:spPr bwMode="auto">
                    <a:xfrm>
                      <a:off x="1295" y="3079"/>
                      <a:ext cx="416" cy="725"/>
                    </a:xfrm>
                    <a:custGeom>
                      <a:avLst/>
                      <a:gdLst>
                        <a:gd name="T0" fmla="*/ 0 w 416"/>
                        <a:gd name="T1" fmla="*/ 725 h 725"/>
                        <a:gd name="T2" fmla="*/ 356 w 416"/>
                        <a:gd name="T3" fmla="*/ 48 h 725"/>
                        <a:gd name="T4" fmla="*/ 358 w 416"/>
                        <a:gd name="T5" fmla="*/ 47 h 725"/>
                        <a:gd name="T6" fmla="*/ 362 w 416"/>
                        <a:gd name="T7" fmla="*/ 39 h 725"/>
                        <a:gd name="T8" fmla="*/ 373 w 416"/>
                        <a:gd name="T9" fmla="*/ 28 h 725"/>
                        <a:gd name="T10" fmla="*/ 390 w 416"/>
                        <a:gd name="T11" fmla="*/ 13 h 725"/>
                        <a:gd name="T12" fmla="*/ 416 w 416"/>
                        <a:gd name="T13" fmla="*/ 0 h 725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w 416"/>
                        <a:gd name="T22" fmla="*/ 0 h 725"/>
                        <a:gd name="T23" fmla="*/ 416 w 416"/>
                        <a:gd name="T24" fmla="*/ 725 h 725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T21" t="T22" r="T23" b="T24"/>
                      <a:pathLst>
                        <a:path w="416" h="725">
                          <a:moveTo>
                            <a:pt x="0" y="725"/>
                          </a:moveTo>
                          <a:lnTo>
                            <a:pt x="356" y="48"/>
                          </a:lnTo>
                          <a:lnTo>
                            <a:pt x="358" y="47"/>
                          </a:lnTo>
                          <a:lnTo>
                            <a:pt x="362" y="39"/>
                          </a:lnTo>
                          <a:lnTo>
                            <a:pt x="373" y="28"/>
                          </a:lnTo>
                          <a:lnTo>
                            <a:pt x="390" y="13"/>
                          </a:lnTo>
                          <a:lnTo>
                            <a:pt x="416" y="0"/>
                          </a:lnTo>
                        </a:path>
                      </a:pathLst>
                    </a:custGeom>
                    <a:noFill/>
                    <a:ln w="11113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261" name="Freeform 150"/>
                    <p:cNvSpPr>
                      <a:spLocks/>
                    </p:cNvSpPr>
                    <p:nvPr/>
                  </p:nvSpPr>
                  <p:spPr bwMode="auto">
                    <a:xfrm>
                      <a:off x="550" y="3066"/>
                      <a:ext cx="210" cy="54"/>
                    </a:xfrm>
                    <a:custGeom>
                      <a:avLst/>
                      <a:gdLst>
                        <a:gd name="T0" fmla="*/ 210 w 210"/>
                        <a:gd name="T1" fmla="*/ 0 h 54"/>
                        <a:gd name="T2" fmla="*/ 56 w 210"/>
                        <a:gd name="T3" fmla="*/ 0 h 54"/>
                        <a:gd name="T4" fmla="*/ 0 w 210"/>
                        <a:gd name="T5" fmla="*/ 54 h 54"/>
                        <a:gd name="T6" fmla="*/ 172 w 210"/>
                        <a:gd name="T7" fmla="*/ 54 h 5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10"/>
                        <a:gd name="T13" fmla="*/ 0 h 54"/>
                        <a:gd name="T14" fmla="*/ 210 w 210"/>
                        <a:gd name="T15" fmla="*/ 54 h 5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0" h="54">
                          <a:moveTo>
                            <a:pt x="210" y="0"/>
                          </a:moveTo>
                          <a:lnTo>
                            <a:pt x="56" y="0"/>
                          </a:lnTo>
                          <a:lnTo>
                            <a:pt x="0" y="54"/>
                          </a:lnTo>
                          <a:lnTo>
                            <a:pt x="172" y="54"/>
                          </a:lnTo>
                        </a:path>
                      </a:pathLst>
                    </a:custGeom>
                    <a:noFill/>
                    <a:ln w="17463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262" name="Freeform 151"/>
                    <p:cNvSpPr>
                      <a:spLocks/>
                    </p:cNvSpPr>
                    <p:nvPr/>
                  </p:nvSpPr>
                  <p:spPr bwMode="auto">
                    <a:xfrm>
                      <a:off x="782" y="3391"/>
                      <a:ext cx="196" cy="104"/>
                    </a:xfrm>
                    <a:custGeom>
                      <a:avLst/>
                      <a:gdLst>
                        <a:gd name="T0" fmla="*/ 144 w 196"/>
                        <a:gd name="T1" fmla="*/ 0 h 104"/>
                        <a:gd name="T2" fmla="*/ 0 w 196"/>
                        <a:gd name="T3" fmla="*/ 61 h 104"/>
                        <a:gd name="T4" fmla="*/ 46 w 196"/>
                        <a:gd name="T5" fmla="*/ 104 h 104"/>
                        <a:gd name="T6" fmla="*/ 196 w 196"/>
                        <a:gd name="T7" fmla="*/ 39 h 10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96"/>
                        <a:gd name="T13" fmla="*/ 0 h 104"/>
                        <a:gd name="T14" fmla="*/ 196 w 196"/>
                        <a:gd name="T15" fmla="*/ 104 h 10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96" h="104">
                          <a:moveTo>
                            <a:pt x="144" y="0"/>
                          </a:moveTo>
                          <a:lnTo>
                            <a:pt x="0" y="61"/>
                          </a:lnTo>
                          <a:lnTo>
                            <a:pt x="46" y="104"/>
                          </a:lnTo>
                          <a:lnTo>
                            <a:pt x="196" y="39"/>
                          </a:lnTo>
                        </a:path>
                      </a:pathLst>
                    </a:custGeom>
                    <a:noFill/>
                    <a:ln w="17463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263" name="Freeform 152"/>
                    <p:cNvSpPr>
                      <a:spLocks/>
                    </p:cNvSpPr>
                    <p:nvPr/>
                  </p:nvSpPr>
                  <p:spPr bwMode="auto">
                    <a:xfrm>
                      <a:off x="1234" y="3695"/>
                      <a:ext cx="171" cy="169"/>
                    </a:xfrm>
                    <a:custGeom>
                      <a:avLst/>
                      <a:gdLst>
                        <a:gd name="T0" fmla="*/ 78 w 171"/>
                        <a:gd name="T1" fmla="*/ 0 h 169"/>
                        <a:gd name="T2" fmla="*/ 0 w 171"/>
                        <a:gd name="T3" fmla="*/ 141 h 169"/>
                        <a:gd name="T4" fmla="*/ 97 w 171"/>
                        <a:gd name="T5" fmla="*/ 169 h 169"/>
                        <a:gd name="T6" fmla="*/ 171 w 171"/>
                        <a:gd name="T7" fmla="*/ 20 h 169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71"/>
                        <a:gd name="T13" fmla="*/ 0 h 169"/>
                        <a:gd name="T14" fmla="*/ 171 w 171"/>
                        <a:gd name="T15" fmla="*/ 169 h 169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71" h="169">
                          <a:moveTo>
                            <a:pt x="78" y="0"/>
                          </a:moveTo>
                          <a:lnTo>
                            <a:pt x="0" y="141"/>
                          </a:lnTo>
                          <a:lnTo>
                            <a:pt x="97" y="169"/>
                          </a:lnTo>
                          <a:lnTo>
                            <a:pt x="171" y="20"/>
                          </a:lnTo>
                        </a:path>
                      </a:pathLst>
                    </a:custGeom>
                    <a:noFill/>
                    <a:ln w="17463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264" name="Freeform 183"/>
                    <p:cNvSpPr>
                      <a:spLocks/>
                    </p:cNvSpPr>
                    <p:nvPr/>
                  </p:nvSpPr>
                  <p:spPr bwMode="auto">
                    <a:xfrm>
                      <a:off x="1507" y="3233"/>
                      <a:ext cx="41" cy="302"/>
                    </a:xfrm>
                    <a:custGeom>
                      <a:avLst/>
                      <a:gdLst>
                        <a:gd name="T0" fmla="*/ 41 w 41"/>
                        <a:gd name="T1" fmla="*/ 0 h 302"/>
                        <a:gd name="T2" fmla="*/ 41 w 41"/>
                        <a:gd name="T3" fmla="*/ 299 h 302"/>
                        <a:gd name="T4" fmla="*/ 18 w 41"/>
                        <a:gd name="T5" fmla="*/ 302 h 302"/>
                        <a:gd name="T6" fmla="*/ 4 w 41"/>
                        <a:gd name="T7" fmla="*/ 302 h 302"/>
                        <a:gd name="T8" fmla="*/ 0 w 41"/>
                        <a:gd name="T9" fmla="*/ 302 h 302"/>
                        <a:gd name="T10" fmla="*/ 0 w 41"/>
                        <a:gd name="T11" fmla="*/ 2 h 302"/>
                        <a:gd name="T12" fmla="*/ 41 w 41"/>
                        <a:gd name="T13" fmla="*/ 0 h 302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w 41"/>
                        <a:gd name="T22" fmla="*/ 0 h 302"/>
                        <a:gd name="T23" fmla="*/ 41 w 41"/>
                        <a:gd name="T24" fmla="*/ 302 h 302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T21" t="T22" r="T23" b="T24"/>
                      <a:pathLst>
                        <a:path w="41" h="302">
                          <a:moveTo>
                            <a:pt x="41" y="0"/>
                          </a:moveTo>
                          <a:lnTo>
                            <a:pt x="41" y="299"/>
                          </a:lnTo>
                          <a:lnTo>
                            <a:pt x="18" y="302"/>
                          </a:lnTo>
                          <a:lnTo>
                            <a:pt x="4" y="302"/>
                          </a:lnTo>
                          <a:lnTo>
                            <a:pt x="0" y="302"/>
                          </a:lnTo>
                          <a:lnTo>
                            <a:pt x="0" y="2"/>
                          </a:lnTo>
                          <a:lnTo>
                            <a:pt x="4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>
                      <a:solidFill>
                        <a:srgbClr val="FFFF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265" name="Freeform 184"/>
                    <p:cNvSpPr>
                      <a:spLocks/>
                    </p:cNvSpPr>
                    <p:nvPr/>
                  </p:nvSpPr>
                  <p:spPr bwMode="auto">
                    <a:xfrm>
                      <a:off x="815" y="2864"/>
                      <a:ext cx="384" cy="354"/>
                    </a:xfrm>
                    <a:custGeom>
                      <a:avLst/>
                      <a:gdLst>
                        <a:gd name="T0" fmla="*/ 169 w 384"/>
                        <a:gd name="T1" fmla="*/ 354 h 354"/>
                        <a:gd name="T2" fmla="*/ 128 w 384"/>
                        <a:gd name="T3" fmla="*/ 349 h 354"/>
                        <a:gd name="T4" fmla="*/ 93 w 384"/>
                        <a:gd name="T5" fmla="*/ 339 h 354"/>
                        <a:gd name="T6" fmla="*/ 67 w 384"/>
                        <a:gd name="T7" fmla="*/ 326 h 354"/>
                        <a:gd name="T8" fmla="*/ 45 w 384"/>
                        <a:gd name="T9" fmla="*/ 310 h 354"/>
                        <a:gd name="T10" fmla="*/ 28 w 384"/>
                        <a:gd name="T11" fmla="*/ 295 h 354"/>
                        <a:gd name="T12" fmla="*/ 15 w 384"/>
                        <a:gd name="T13" fmla="*/ 278 h 354"/>
                        <a:gd name="T14" fmla="*/ 8 w 384"/>
                        <a:gd name="T15" fmla="*/ 263 h 354"/>
                        <a:gd name="T16" fmla="*/ 2 w 384"/>
                        <a:gd name="T17" fmla="*/ 252 h 354"/>
                        <a:gd name="T18" fmla="*/ 0 w 384"/>
                        <a:gd name="T19" fmla="*/ 243 h 354"/>
                        <a:gd name="T20" fmla="*/ 0 w 384"/>
                        <a:gd name="T21" fmla="*/ 241 h 354"/>
                        <a:gd name="T22" fmla="*/ 0 w 384"/>
                        <a:gd name="T23" fmla="*/ 0 h 354"/>
                        <a:gd name="T24" fmla="*/ 384 w 384"/>
                        <a:gd name="T25" fmla="*/ 2 h 354"/>
                        <a:gd name="T26" fmla="*/ 384 w 384"/>
                        <a:gd name="T27" fmla="*/ 236 h 354"/>
                        <a:gd name="T28" fmla="*/ 377 w 384"/>
                        <a:gd name="T29" fmla="*/ 254 h 354"/>
                        <a:gd name="T30" fmla="*/ 367 w 384"/>
                        <a:gd name="T31" fmla="*/ 273 h 354"/>
                        <a:gd name="T32" fmla="*/ 360 w 384"/>
                        <a:gd name="T33" fmla="*/ 286 h 354"/>
                        <a:gd name="T34" fmla="*/ 352 w 384"/>
                        <a:gd name="T35" fmla="*/ 297 h 354"/>
                        <a:gd name="T36" fmla="*/ 351 w 384"/>
                        <a:gd name="T37" fmla="*/ 299 h 354"/>
                        <a:gd name="T38" fmla="*/ 330 w 384"/>
                        <a:gd name="T39" fmla="*/ 317 h 354"/>
                        <a:gd name="T40" fmla="*/ 304 w 384"/>
                        <a:gd name="T41" fmla="*/ 330 h 354"/>
                        <a:gd name="T42" fmla="*/ 275 w 384"/>
                        <a:gd name="T43" fmla="*/ 339 h 354"/>
                        <a:gd name="T44" fmla="*/ 243 w 384"/>
                        <a:gd name="T45" fmla="*/ 347 h 354"/>
                        <a:gd name="T46" fmla="*/ 215 w 384"/>
                        <a:gd name="T47" fmla="*/ 351 h 354"/>
                        <a:gd name="T48" fmla="*/ 191 w 384"/>
                        <a:gd name="T49" fmla="*/ 352 h 354"/>
                        <a:gd name="T50" fmla="*/ 174 w 384"/>
                        <a:gd name="T51" fmla="*/ 354 h 354"/>
                        <a:gd name="T52" fmla="*/ 169 w 384"/>
                        <a:gd name="T53" fmla="*/ 354 h 354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w 384"/>
                        <a:gd name="T82" fmla="*/ 0 h 354"/>
                        <a:gd name="T83" fmla="*/ 384 w 384"/>
                        <a:gd name="T84" fmla="*/ 354 h 354"/>
                      </a:gdLst>
                      <a:ahLst/>
                      <a:cxnLst>
                        <a:cxn ang="T54">
                          <a:pos x="T0" y="T1"/>
                        </a:cxn>
                        <a:cxn ang="T55">
                          <a:pos x="T2" y="T3"/>
                        </a:cxn>
                        <a:cxn ang="T56">
                          <a:pos x="T4" y="T5"/>
                        </a:cxn>
                        <a:cxn ang="T57">
                          <a:pos x="T6" y="T7"/>
                        </a:cxn>
                        <a:cxn ang="T58">
                          <a:pos x="T8" y="T9"/>
                        </a:cxn>
                        <a:cxn ang="T59">
                          <a:pos x="T10" y="T11"/>
                        </a:cxn>
                        <a:cxn ang="T60">
                          <a:pos x="T12" y="T13"/>
                        </a:cxn>
                        <a:cxn ang="T61">
                          <a:pos x="T14" y="T15"/>
                        </a:cxn>
                        <a:cxn ang="T62">
                          <a:pos x="T16" y="T17"/>
                        </a:cxn>
                        <a:cxn ang="T63">
                          <a:pos x="T18" y="T19"/>
                        </a:cxn>
                        <a:cxn ang="T64">
                          <a:pos x="T20" y="T21"/>
                        </a:cxn>
                        <a:cxn ang="T65">
                          <a:pos x="T22" y="T23"/>
                        </a:cxn>
                        <a:cxn ang="T66">
                          <a:pos x="T24" y="T25"/>
                        </a:cxn>
                        <a:cxn ang="T67">
                          <a:pos x="T26" y="T27"/>
                        </a:cxn>
                        <a:cxn ang="T68">
                          <a:pos x="T28" y="T29"/>
                        </a:cxn>
                        <a:cxn ang="T69">
                          <a:pos x="T30" y="T31"/>
                        </a:cxn>
                        <a:cxn ang="T70">
                          <a:pos x="T32" y="T33"/>
                        </a:cxn>
                        <a:cxn ang="T71">
                          <a:pos x="T34" y="T35"/>
                        </a:cxn>
                        <a:cxn ang="T72">
                          <a:pos x="T36" y="T37"/>
                        </a:cxn>
                        <a:cxn ang="T73">
                          <a:pos x="T38" y="T39"/>
                        </a:cxn>
                        <a:cxn ang="T74">
                          <a:pos x="T40" y="T41"/>
                        </a:cxn>
                        <a:cxn ang="T75">
                          <a:pos x="T42" y="T43"/>
                        </a:cxn>
                        <a:cxn ang="T76">
                          <a:pos x="T44" y="T45"/>
                        </a:cxn>
                        <a:cxn ang="T77">
                          <a:pos x="T46" y="T47"/>
                        </a:cxn>
                        <a:cxn ang="T78">
                          <a:pos x="T48" y="T49"/>
                        </a:cxn>
                        <a:cxn ang="T79">
                          <a:pos x="T50" y="T51"/>
                        </a:cxn>
                        <a:cxn ang="T80">
                          <a:pos x="T52" y="T53"/>
                        </a:cxn>
                      </a:cxnLst>
                      <a:rect l="T81" t="T82" r="T83" b="T84"/>
                      <a:pathLst>
                        <a:path w="384" h="354">
                          <a:moveTo>
                            <a:pt x="169" y="354"/>
                          </a:moveTo>
                          <a:lnTo>
                            <a:pt x="128" y="349"/>
                          </a:lnTo>
                          <a:lnTo>
                            <a:pt x="93" y="339"/>
                          </a:lnTo>
                          <a:lnTo>
                            <a:pt x="67" y="326"/>
                          </a:lnTo>
                          <a:lnTo>
                            <a:pt x="45" y="310"/>
                          </a:lnTo>
                          <a:lnTo>
                            <a:pt x="28" y="295"/>
                          </a:lnTo>
                          <a:lnTo>
                            <a:pt x="15" y="278"/>
                          </a:lnTo>
                          <a:lnTo>
                            <a:pt x="8" y="263"/>
                          </a:lnTo>
                          <a:lnTo>
                            <a:pt x="2" y="252"/>
                          </a:lnTo>
                          <a:lnTo>
                            <a:pt x="0" y="243"/>
                          </a:lnTo>
                          <a:lnTo>
                            <a:pt x="0" y="241"/>
                          </a:lnTo>
                          <a:lnTo>
                            <a:pt x="0" y="0"/>
                          </a:lnTo>
                          <a:lnTo>
                            <a:pt x="384" y="2"/>
                          </a:lnTo>
                          <a:lnTo>
                            <a:pt x="384" y="236"/>
                          </a:lnTo>
                          <a:lnTo>
                            <a:pt x="377" y="254"/>
                          </a:lnTo>
                          <a:lnTo>
                            <a:pt x="367" y="273"/>
                          </a:lnTo>
                          <a:lnTo>
                            <a:pt x="360" y="286"/>
                          </a:lnTo>
                          <a:lnTo>
                            <a:pt x="352" y="297"/>
                          </a:lnTo>
                          <a:lnTo>
                            <a:pt x="351" y="299"/>
                          </a:lnTo>
                          <a:lnTo>
                            <a:pt x="330" y="317"/>
                          </a:lnTo>
                          <a:lnTo>
                            <a:pt x="304" y="330"/>
                          </a:lnTo>
                          <a:lnTo>
                            <a:pt x="275" y="339"/>
                          </a:lnTo>
                          <a:lnTo>
                            <a:pt x="243" y="347"/>
                          </a:lnTo>
                          <a:lnTo>
                            <a:pt x="215" y="351"/>
                          </a:lnTo>
                          <a:lnTo>
                            <a:pt x="191" y="352"/>
                          </a:lnTo>
                          <a:lnTo>
                            <a:pt x="174" y="354"/>
                          </a:lnTo>
                          <a:lnTo>
                            <a:pt x="169" y="35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266" name="Freeform 185"/>
                    <p:cNvSpPr>
                      <a:spLocks/>
                    </p:cNvSpPr>
                    <p:nvPr/>
                  </p:nvSpPr>
                  <p:spPr bwMode="auto">
                    <a:xfrm>
                      <a:off x="815" y="2864"/>
                      <a:ext cx="384" cy="354"/>
                    </a:xfrm>
                    <a:custGeom>
                      <a:avLst/>
                      <a:gdLst>
                        <a:gd name="T0" fmla="*/ 169 w 384"/>
                        <a:gd name="T1" fmla="*/ 354 h 354"/>
                        <a:gd name="T2" fmla="*/ 128 w 384"/>
                        <a:gd name="T3" fmla="*/ 349 h 354"/>
                        <a:gd name="T4" fmla="*/ 93 w 384"/>
                        <a:gd name="T5" fmla="*/ 339 h 354"/>
                        <a:gd name="T6" fmla="*/ 67 w 384"/>
                        <a:gd name="T7" fmla="*/ 326 h 354"/>
                        <a:gd name="T8" fmla="*/ 45 w 384"/>
                        <a:gd name="T9" fmla="*/ 310 h 354"/>
                        <a:gd name="T10" fmla="*/ 28 w 384"/>
                        <a:gd name="T11" fmla="*/ 295 h 354"/>
                        <a:gd name="T12" fmla="*/ 15 w 384"/>
                        <a:gd name="T13" fmla="*/ 278 h 354"/>
                        <a:gd name="T14" fmla="*/ 8 w 384"/>
                        <a:gd name="T15" fmla="*/ 263 h 354"/>
                        <a:gd name="T16" fmla="*/ 2 w 384"/>
                        <a:gd name="T17" fmla="*/ 252 h 354"/>
                        <a:gd name="T18" fmla="*/ 0 w 384"/>
                        <a:gd name="T19" fmla="*/ 243 h 354"/>
                        <a:gd name="T20" fmla="*/ 0 w 384"/>
                        <a:gd name="T21" fmla="*/ 241 h 354"/>
                        <a:gd name="T22" fmla="*/ 0 w 384"/>
                        <a:gd name="T23" fmla="*/ 0 h 354"/>
                        <a:gd name="T24" fmla="*/ 384 w 384"/>
                        <a:gd name="T25" fmla="*/ 2 h 354"/>
                        <a:gd name="T26" fmla="*/ 384 w 384"/>
                        <a:gd name="T27" fmla="*/ 236 h 354"/>
                        <a:gd name="T28" fmla="*/ 377 w 384"/>
                        <a:gd name="T29" fmla="*/ 254 h 354"/>
                        <a:gd name="T30" fmla="*/ 367 w 384"/>
                        <a:gd name="T31" fmla="*/ 273 h 354"/>
                        <a:gd name="T32" fmla="*/ 360 w 384"/>
                        <a:gd name="T33" fmla="*/ 286 h 354"/>
                        <a:gd name="T34" fmla="*/ 352 w 384"/>
                        <a:gd name="T35" fmla="*/ 297 h 354"/>
                        <a:gd name="T36" fmla="*/ 351 w 384"/>
                        <a:gd name="T37" fmla="*/ 299 h 354"/>
                        <a:gd name="T38" fmla="*/ 330 w 384"/>
                        <a:gd name="T39" fmla="*/ 317 h 354"/>
                        <a:gd name="T40" fmla="*/ 304 w 384"/>
                        <a:gd name="T41" fmla="*/ 330 h 354"/>
                        <a:gd name="T42" fmla="*/ 275 w 384"/>
                        <a:gd name="T43" fmla="*/ 339 h 354"/>
                        <a:gd name="T44" fmla="*/ 243 w 384"/>
                        <a:gd name="T45" fmla="*/ 347 h 354"/>
                        <a:gd name="T46" fmla="*/ 215 w 384"/>
                        <a:gd name="T47" fmla="*/ 351 h 354"/>
                        <a:gd name="T48" fmla="*/ 191 w 384"/>
                        <a:gd name="T49" fmla="*/ 352 h 354"/>
                        <a:gd name="T50" fmla="*/ 174 w 384"/>
                        <a:gd name="T51" fmla="*/ 354 h 354"/>
                        <a:gd name="T52" fmla="*/ 169 w 384"/>
                        <a:gd name="T53" fmla="*/ 354 h 354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w 384"/>
                        <a:gd name="T82" fmla="*/ 0 h 354"/>
                        <a:gd name="T83" fmla="*/ 384 w 384"/>
                        <a:gd name="T84" fmla="*/ 354 h 354"/>
                      </a:gdLst>
                      <a:ahLst/>
                      <a:cxnLst>
                        <a:cxn ang="T54">
                          <a:pos x="T0" y="T1"/>
                        </a:cxn>
                        <a:cxn ang="T55">
                          <a:pos x="T2" y="T3"/>
                        </a:cxn>
                        <a:cxn ang="T56">
                          <a:pos x="T4" y="T5"/>
                        </a:cxn>
                        <a:cxn ang="T57">
                          <a:pos x="T6" y="T7"/>
                        </a:cxn>
                        <a:cxn ang="T58">
                          <a:pos x="T8" y="T9"/>
                        </a:cxn>
                        <a:cxn ang="T59">
                          <a:pos x="T10" y="T11"/>
                        </a:cxn>
                        <a:cxn ang="T60">
                          <a:pos x="T12" y="T13"/>
                        </a:cxn>
                        <a:cxn ang="T61">
                          <a:pos x="T14" y="T15"/>
                        </a:cxn>
                        <a:cxn ang="T62">
                          <a:pos x="T16" y="T17"/>
                        </a:cxn>
                        <a:cxn ang="T63">
                          <a:pos x="T18" y="T19"/>
                        </a:cxn>
                        <a:cxn ang="T64">
                          <a:pos x="T20" y="T21"/>
                        </a:cxn>
                        <a:cxn ang="T65">
                          <a:pos x="T22" y="T23"/>
                        </a:cxn>
                        <a:cxn ang="T66">
                          <a:pos x="T24" y="T25"/>
                        </a:cxn>
                        <a:cxn ang="T67">
                          <a:pos x="T26" y="T27"/>
                        </a:cxn>
                        <a:cxn ang="T68">
                          <a:pos x="T28" y="T29"/>
                        </a:cxn>
                        <a:cxn ang="T69">
                          <a:pos x="T30" y="T31"/>
                        </a:cxn>
                        <a:cxn ang="T70">
                          <a:pos x="T32" y="T33"/>
                        </a:cxn>
                        <a:cxn ang="T71">
                          <a:pos x="T34" y="T35"/>
                        </a:cxn>
                        <a:cxn ang="T72">
                          <a:pos x="T36" y="T37"/>
                        </a:cxn>
                        <a:cxn ang="T73">
                          <a:pos x="T38" y="T39"/>
                        </a:cxn>
                        <a:cxn ang="T74">
                          <a:pos x="T40" y="T41"/>
                        </a:cxn>
                        <a:cxn ang="T75">
                          <a:pos x="T42" y="T43"/>
                        </a:cxn>
                        <a:cxn ang="T76">
                          <a:pos x="T44" y="T45"/>
                        </a:cxn>
                        <a:cxn ang="T77">
                          <a:pos x="T46" y="T47"/>
                        </a:cxn>
                        <a:cxn ang="T78">
                          <a:pos x="T48" y="T49"/>
                        </a:cxn>
                        <a:cxn ang="T79">
                          <a:pos x="T50" y="T51"/>
                        </a:cxn>
                        <a:cxn ang="T80">
                          <a:pos x="T52" y="T53"/>
                        </a:cxn>
                      </a:cxnLst>
                      <a:rect l="T81" t="T82" r="T83" b="T84"/>
                      <a:pathLst>
                        <a:path w="384" h="354">
                          <a:moveTo>
                            <a:pt x="169" y="354"/>
                          </a:moveTo>
                          <a:lnTo>
                            <a:pt x="128" y="349"/>
                          </a:lnTo>
                          <a:lnTo>
                            <a:pt x="93" y="339"/>
                          </a:lnTo>
                          <a:lnTo>
                            <a:pt x="67" y="326"/>
                          </a:lnTo>
                          <a:lnTo>
                            <a:pt x="45" y="310"/>
                          </a:lnTo>
                          <a:lnTo>
                            <a:pt x="28" y="295"/>
                          </a:lnTo>
                          <a:lnTo>
                            <a:pt x="15" y="278"/>
                          </a:lnTo>
                          <a:lnTo>
                            <a:pt x="8" y="263"/>
                          </a:lnTo>
                          <a:lnTo>
                            <a:pt x="2" y="252"/>
                          </a:lnTo>
                          <a:lnTo>
                            <a:pt x="0" y="243"/>
                          </a:lnTo>
                          <a:lnTo>
                            <a:pt x="0" y="241"/>
                          </a:lnTo>
                          <a:lnTo>
                            <a:pt x="0" y="0"/>
                          </a:lnTo>
                          <a:lnTo>
                            <a:pt x="384" y="2"/>
                          </a:lnTo>
                          <a:lnTo>
                            <a:pt x="384" y="236"/>
                          </a:lnTo>
                          <a:lnTo>
                            <a:pt x="377" y="254"/>
                          </a:lnTo>
                          <a:lnTo>
                            <a:pt x="367" y="273"/>
                          </a:lnTo>
                          <a:lnTo>
                            <a:pt x="360" y="286"/>
                          </a:lnTo>
                          <a:lnTo>
                            <a:pt x="352" y="297"/>
                          </a:lnTo>
                          <a:lnTo>
                            <a:pt x="351" y="299"/>
                          </a:lnTo>
                          <a:lnTo>
                            <a:pt x="330" y="317"/>
                          </a:lnTo>
                          <a:lnTo>
                            <a:pt x="304" y="330"/>
                          </a:lnTo>
                          <a:lnTo>
                            <a:pt x="275" y="339"/>
                          </a:lnTo>
                          <a:lnTo>
                            <a:pt x="243" y="347"/>
                          </a:lnTo>
                          <a:lnTo>
                            <a:pt x="215" y="351"/>
                          </a:lnTo>
                          <a:lnTo>
                            <a:pt x="191" y="352"/>
                          </a:lnTo>
                          <a:lnTo>
                            <a:pt x="174" y="354"/>
                          </a:lnTo>
                          <a:lnTo>
                            <a:pt x="169" y="354"/>
                          </a:lnTo>
                        </a:path>
                      </a:pathLst>
                    </a:custGeom>
                    <a:noFill/>
                    <a:ln w="63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267" name="Freeform 186"/>
                    <p:cNvSpPr>
                      <a:spLocks/>
                    </p:cNvSpPr>
                    <p:nvPr/>
                  </p:nvSpPr>
                  <p:spPr bwMode="auto">
                    <a:xfrm>
                      <a:off x="836" y="2864"/>
                      <a:ext cx="343" cy="352"/>
                    </a:xfrm>
                    <a:custGeom>
                      <a:avLst/>
                      <a:gdLst>
                        <a:gd name="T0" fmla="*/ 153 w 343"/>
                        <a:gd name="T1" fmla="*/ 352 h 352"/>
                        <a:gd name="T2" fmla="*/ 116 w 343"/>
                        <a:gd name="T3" fmla="*/ 349 h 352"/>
                        <a:gd name="T4" fmla="*/ 87 w 343"/>
                        <a:gd name="T5" fmla="*/ 339 h 352"/>
                        <a:gd name="T6" fmla="*/ 61 w 343"/>
                        <a:gd name="T7" fmla="*/ 328 h 352"/>
                        <a:gd name="T8" fmla="*/ 42 w 343"/>
                        <a:gd name="T9" fmla="*/ 315 h 352"/>
                        <a:gd name="T10" fmla="*/ 27 w 343"/>
                        <a:gd name="T11" fmla="*/ 301 h 352"/>
                        <a:gd name="T12" fmla="*/ 16 w 343"/>
                        <a:gd name="T13" fmla="*/ 288 h 352"/>
                        <a:gd name="T14" fmla="*/ 9 w 343"/>
                        <a:gd name="T15" fmla="*/ 275 h 352"/>
                        <a:gd name="T16" fmla="*/ 3 w 343"/>
                        <a:gd name="T17" fmla="*/ 263 h 352"/>
                        <a:gd name="T18" fmla="*/ 1 w 343"/>
                        <a:gd name="T19" fmla="*/ 256 h 352"/>
                        <a:gd name="T20" fmla="*/ 0 w 343"/>
                        <a:gd name="T21" fmla="*/ 254 h 352"/>
                        <a:gd name="T22" fmla="*/ 0 w 343"/>
                        <a:gd name="T23" fmla="*/ 0 h 352"/>
                        <a:gd name="T24" fmla="*/ 343 w 343"/>
                        <a:gd name="T25" fmla="*/ 2 h 352"/>
                        <a:gd name="T26" fmla="*/ 343 w 343"/>
                        <a:gd name="T27" fmla="*/ 226 h 352"/>
                        <a:gd name="T28" fmla="*/ 335 w 343"/>
                        <a:gd name="T29" fmla="*/ 243 h 352"/>
                        <a:gd name="T30" fmla="*/ 328 w 343"/>
                        <a:gd name="T31" fmla="*/ 260 h 352"/>
                        <a:gd name="T32" fmla="*/ 320 w 343"/>
                        <a:gd name="T33" fmla="*/ 273 h 352"/>
                        <a:gd name="T34" fmla="*/ 315 w 343"/>
                        <a:gd name="T35" fmla="*/ 282 h 352"/>
                        <a:gd name="T36" fmla="*/ 313 w 343"/>
                        <a:gd name="T37" fmla="*/ 286 h 352"/>
                        <a:gd name="T38" fmla="*/ 296 w 343"/>
                        <a:gd name="T39" fmla="*/ 302 h 352"/>
                        <a:gd name="T40" fmla="*/ 272 w 343"/>
                        <a:gd name="T41" fmla="*/ 315 h 352"/>
                        <a:gd name="T42" fmla="*/ 246 w 343"/>
                        <a:gd name="T43" fmla="*/ 326 h 352"/>
                        <a:gd name="T44" fmla="*/ 220 w 343"/>
                        <a:gd name="T45" fmla="*/ 336 h 352"/>
                        <a:gd name="T46" fmla="*/ 194 w 343"/>
                        <a:gd name="T47" fmla="*/ 343 h 352"/>
                        <a:gd name="T48" fmla="*/ 174 w 343"/>
                        <a:gd name="T49" fmla="*/ 349 h 352"/>
                        <a:gd name="T50" fmla="*/ 159 w 343"/>
                        <a:gd name="T51" fmla="*/ 351 h 352"/>
                        <a:gd name="T52" fmla="*/ 153 w 343"/>
                        <a:gd name="T53" fmla="*/ 352 h 352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w 343"/>
                        <a:gd name="T82" fmla="*/ 0 h 352"/>
                        <a:gd name="T83" fmla="*/ 343 w 343"/>
                        <a:gd name="T84" fmla="*/ 352 h 352"/>
                      </a:gdLst>
                      <a:ahLst/>
                      <a:cxnLst>
                        <a:cxn ang="T54">
                          <a:pos x="T0" y="T1"/>
                        </a:cxn>
                        <a:cxn ang="T55">
                          <a:pos x="T2" y="T3"/>
                        </a:cxn>
                        <a:cxn ang="T56">
                          <a:pos x="T4" y="T5"/>
                        </a:cxn>
                        <a:cxn ang="T57">
                          <a:pos x="T6" y="T7"/>
                        </a:cxn>
                        <a:cxn ang="T58">
                          <a:pos x="T8" y="T9"/>
                        </a:cxn>
                        <a:cxn ang="T59">
                          <a:pos x="T10" y="T11"/>
                        </a:cxn>
                        <a:cxn ang="T60">
                          <a:pos x="T12" y="T13"/>
                        </a:cxn>
                        <a:cxn ang="T61">
                          <a:pos x="T14" y="T15"/>
                        </a:cxn>
                        <a:cxn ang="T62">
                          <a:pos x="T16" y="T17"/>
                        </a:cxn>
                        <a:cxn ang="T63">
                          <a:pos x="T18" y="T19"/>
                        </a:cxn>
                        <a:cxn ang="T64">
                          <a:pos x="T20" y="T21"/>
                        </a:cxn>
                        <a:cxn ang="T65">
                          <a:pos x="T22" y="T23"/>
                        </a:cxn>
                        <a:cxn ang="T66">
                          <a:pos x="T24" y="T25"/>
                        </a:cxn>
                        <a:cxn ang="T67">
                          <a:pos x="T26" y="T27"/>
                        </a:cxn>
                        <a:cxn ang="T68">
                          <a:pos x="T28" y="T29"/>
                        </a:cxn>
                        <a:cxn ang="T69">
                          <a:pos x="T30" y="T31"/>
                        </a:cxn>
                        <a:cxn ang="T70">
                          <a:pos x="T32" y="T33"/>
                        </a:cxn>
                        <a:cxn ang="T71">
                          <a:pos x="T34" y="T35"/>
                        </a:cxn>
                        <a:cxn ang="T72">
                          <a:pos x="T36" y="T37"/>
                        </a:cxn>
                        <a:cxn ang="T73">
                          <a:pos x="T38" y="T39"/>
                        </a:cxn>
                        <a:cxn ang="T74">
                          <a:pos x="T40" y="T41"/>
                        </a:cxn>
                        <a:cxn ang="T75">
                          <a:pos x="T42" y="T43"/>
                        </a:cxn>
                        <a:cxn ang="T76">
                          <a:pos x="T44" y="T45"/>
                        </a:cxn>
                        <a:cxn ang="T77">
                          <a:pos x="T46" y="T47"/>
                        </a:cxn>
                        <a:cxn ang="T78">
                          <a:pos x="T48" y="T49"/>
                        </a:cxn>
                        <a:cxn ang="T79">
                          <a:pos x="T50" y="T51"/>
                        </a:cxn>
                        <a:cxn ang="T80">
                          <a:pos x="T52" y="T53"/>
                        </a:cxn>
                      </a:cxnLst>
                      <a:rect l="T81" t="T82" r="T83" b="T84"/>
                      <a:pathLst>
                        <a:path w="343" h="352">
                          <a:moveTo>
                            <a:pt x="153" y="352"/>
                          </a:moveTo>
                          <a:lnTo>
                            <a:pt x="116" y="349"/>
                          </a:lnTo>
                          <a:lnTo>
                            <a:pt x="87" y="339"/>
                          </a:lnTo>
                          <a:lnTo>
                            <a:pt x="61" y="328"/>
                          </a:lnTo>
                          <a:lnTo>
                            <a:pt x="42" y="315"/>
                          </a:lnTo>
                          <a:lnTo>
                            <a:pt x="27" y="301"/>
                          </a:lnTo>
                          <a:lnTo>
                            <a:pt x="16" y="288"/>
                          </a:lnTo>
                          <a:lnTo>
                            <a:pt x="9" y="275"/>
                          </a:lnTo>
                          <a:lnTo>
                            <a:pt x="3" y="263"/>
                          </a:lnTo>
                          <a:lnTo>
                            <a:pt x="1" y="256"/>
                          </a:lnTo>
                          <a:lnTo>
                            <a:pt x="0" y="254"/>
                          </a:lnTo>
                          <a:lnTo>
                            <a:pt x="0" y="0"/>
                          </a:lnTo>
                          <a:lnTo>
                            <a:pt x="343" y="2"/>
                          </a:lnTo>
                          <a:lnTo>
                            <a:pt x="343" y="226"/>
                          </a:lnTo>
                          <a:lnTo>
                            <a:pt x="335" y="243"/>
                          </a:lnTo>
                          <a:lnTo>
                            <a:pt x="328" y="260"/>
                          </a:lnTo>
                          <a:lnTo>
                            <a:pt x="320" y="273"/>
                          </a:lnTo>
                          <a:lnTo>
                            <a:pt x="315" y="282"/>
                          </a:lnTo>
                          <a:lnTo>
                            <a:pt x="313" y="286"/>
                          </a:lnTo>
                          <a:lnTo>
                            <a:pt x="296" y="302"/>
                          </a:lnTo>
                          <a:lnTo>
                            <a:pt x="272" y="315"/>
                          </a:lnTo>
                          <a:lnTo>
                            <a:pt x="246" y="326"/>
                          </a:lnTo>
                          <a:lnTo>
                            <a:pt x="220" y="336"/>
                          </a:lnTo>
                          <a:lnTo>
                            <a:pt x="194" y="343"/>
                          </a:lnTo>
                          <a:lnTo>
                            <a:pt x="174" y="349"/>
                          </a:lnTo>
                          <a:lnTo>
                            <a:pt x="159" y="351"/>
                          </a:lnTo>
                          <a:lnTo>
                            <a:pt x="153" y="352"/>
                          </a:lnTo>
                          <a:close/>
                        </a:path>
                      </a:pathLst>
                    </a:custGeom>
                    <a:solidFill>
                      <a:srgbClr val="202020"/>
                    </a:solidFill>
                    <a:ln w="0">
                      <a:solidFill>
                        <a:srgbClr val="20202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268" name="Freeform 187"/>
                    <p:cNvSpPr>
                      <a:spLocks/>
                    </p:cNvSpPr>
                    <p:nvPr/>
                  </p:nvSpPr>
                  <p:spPr bwMode="auto">
                    <a:xfrm>
                      <a:off x="858" y="2866"/>
                      <a:ext cx="300" cy="349"/>
                    </a:xfrm>
                    <a:custGeom>
                      <a:avLst/>
                      <a:gdLst>
                        <a:gd name="T0" fmla="*/ 139 w 300"/>
                        <a:gd name="T1" fmla="*/ 349 h 349"/>
                        <a:gd name="T2" fmla="*/ 102 w 300"/>
                        <a:gd name="T3" fmla="*/ 345 h 349"/>
                        <a:gd name="T4" fmla="*/ 74 w 300"/>
                        <a:gd name="T5" fmla="*/ 337 h 349"/>
                        <a:gd name="T6" fmla="*/ 50 w 300"/>
                        <a:gd name="T7" fmla="*/ 326 h 349"/>
                        <a:gd name="T8" fmla="*/ 31 w 300"/>
                        <a:gd name="T9" fmla="*/ 313 h 349"/>
                        <a:gd name="T10" fmla="*/ 18 w 300"/>
                        <a:gd name="T11" fmla="*/ 299 h 349"/>
                        <a:gd name="T12" fmla="*/ 9 w 300"/>
                        <a:gd name="T13" fmla="*/ 286 h 349"/>
                        <a:gd name="T14" fmla="*/ 4 w 300"/>
                        <a:gd name="T15" fmla="*/ 276 h 349"/>
                        <a:gd name="T16" fmla="*/ 0 w 300"/>
                        <a:gd name="T17" fmla="*/ 269 h 349"/>
                        <a:gd name="T18" fmla="*/ 0 w 300"/>
                        <a:gd name="T19" fmla="*/ 265 h 349"/>
                        <a:gd name="T20" fmla="*/ 0 w 300"/>
                        <a:gd name="T21" fmla="*/ 0 h 349"/>
                        <a:gd name="T22" fmla="*/ 300 w 300"/>
                        <a:gd name="T23" fmla="*/ 0 h 349"/>
                        <a:gd name="T24" fmla="*/ 300 w 300"/>
                        <a:gd name="T25" fmla="*/ 213 h 349"/>
                        <a:gd name="T26" fmla="*/ 295 w 300"/>
                        <a:gd name="T27" fmla="*/ 228 h 349"/>
                        <a:gd name="T28" fmla="*/ 287 w 300"/>
                        <a:gd name="T29" fmla="*/ 245 h 349"/>
                        <a:gd name="T30" fmla="*/ 282 w 300"/>
                        <a:gd name="T31" fmla="*/ 258 h 349"/>
                        <a:gd name="T32" fmla="*/ 276 w 300"/>
                        <a:gd name="T33" fmla="*/ 267 h 349"/>
                        <a:gd name="T34" fmla="*/ 274 w 300"/>
                        <a:gd name="T35" fmla="*/ 271 h 349"/>
                        <a:gd name="T36" fmla="*/ 259 w 300"/>
                        <a:gd name="T37" fmla="*/ 286 h 349"/>
                        <a:gd name="T38" fmla="*/ 241 w 300"/>
                        <a:gd name="T39" fmla="*/ 299 h 349"/>
                        <a:gd name="T40" fmla="*/ 219 w 300"/>
                        <a:gd name="T41" fmla="*/ 312 h 349"/>
                        <a:gd name="T42" fmla="*/ 194 w 300"/>
                        <a:gd name="T43" fmla="*/ 324 h 349"/>
                        <a:gd name="T44" fmla="*/ 174 w 300"/>
                        <a:gd name="T45" fmla="*/ 334 h 349"/>
                        <a:gd name="T46" fmla="*/ 156 w 300"/>
                        <a:gd name="T47" fmla="*/ 341 h 349"/>
                        <a:gd name="T48" fmla="*/ 143 w 300"/>
                        <a:gd name="T49" fmla="*/ 347 h 349"/>
                        <a:gd name="T50" fmla="*/ 139 w 300"/>
                        <a:gd name="T51" fmla="*/ 349 h 349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w 300"/>
                        <a:gd name="T79" fmla="*/ 0 h 349"/>
                        <a:gd name="T80" fmla="*/ 300 w 300"/>
                        <a:gd name="T81" fmla="*/ 349 h 349"/>
                      </a:gdLst>
                      <a:ahLst/>
                      <a:cxnLst>
                        <a:cxn ang="T52">
                          <a:pos x="T0" y="T1"/>
                        </a:cxn>
                        <a:cxn ang="T53">
                          <a:pos x="T2" y="T3"/>
                        </a:cxn>
                        <a:cxn ang="T54">
                          <a:pos x="T4" y="T5"/>
                        </a:cxn>
                        <a:cxn ang="T55">
                          <a:pos x="T6" y="T7"/>
                        </a:cxn>
                        <a:cxn ang="T56">
                          <a:pos x="T8" y="T9"/>
                        </a:cxn>
                        <a:cxn ang="T57">
                          <a:pos x="T10" y="T11"/>
                        </a:cxn>
                        <a:cxn ang="T58">
                          <a:pos x="T12" y="T13"/>
                        </a:cxn>
                        <a:cxn ang="T59">
                          <a:pos x="T14" y="T15"/>
                        </a:cxn>
                        <a:cxn ang="T60">
                          <a:pos x="T16" y="T17"/>
                        </a:cxn>
                        <a:cxn ang="T61">
                          <a:pos x="T18" y="T19"/>
                        </a:cxn>
                        <a:cxn ang="T62">
                          <a:pos x="T20" y="T21"/>
                        </a:cxn>
                        <a:cxn ang="T63">
                          <a:pos x="T22" y="T23"/>
                        </a:cxn>
                        <a:cxn ang="T64">
                          <a:pos x="T24" y="T25"/>
                        </a:cxn>
                        <a:cxn ang="T65">
                          <a:pos x="T26" y="T27"/>
                        </a:cxn>
                        <a:cxn ang="T66">
                          <a:pos x="T28" y="T29"/>
                        </a:cxn>
                        <a:cxn ang="T67">
                          <a:pos x="T30" y="T31"/>
                        </a:cxn>
                        <a:cxn ang="T68">
                          <a:pos x="T32" y="T33"/>
                        </a:cxn>
                        <a:cxn ang="T69">
                          <a:pos x="T34" y="T35"/>
                        </a:cxn>
                        <a:cxn ang="T70">
                          <a:pos x="T36" y="T37"/>
                        </a:cxn>
                        <a:cxn ang="T71">
                          <a:pos x="T38" y="T39"/>
                        </a:cxn>
                        <a:cxn ang="T72">
                          <a:pos x="T40" y="T41"/>
                        </a:cxn>
                        <a:cxn ang="T73">
                          <a:pos x="T42" y="T43"/>
                        </a:cxn>
                        <a:cxn ang="T74">
                          <a:pos x="T44" y="T45"/>
                        </a:cxn>
                        <a:cxn ang="T75">
                          <a:pos x="T46" y="T47"/>
                        </a:cxn>
                        <a:cxn ang="T76">
                          <a:pos x="T48" y="T49"/>
                        </a:cxn>
                        <a:cxn ang="T77">
                          <a:pos x="T50" y="T51"/>
                        </a:cxn>
                      </a:cxnLst>
                      <a:rect l="T78" t="T79" r="T80" b="T81"/>
                      <a:pathLst>
                        <a:path w="300" h="349">
                          <a:moveTo>
                            <a:pt x="139" y="349"/>
                          </a:moveTo>
                          <a:lnTo>
                            <a:pt x="102" y="345"/>
                          </a:lnTo>
                          <a:lnTo>
                            <a:pt x="74" y="337"/>
                          </a:lnTo>
                          <a:lnTo>
                            <a:pt x="50" y="326"/>
                          </a:lnTo>
                          <a:lnTo>
                            <a:pt x="31" y="313"/>
                          </a:lnTo>
                          <a:lnTo>
                            <a:pt x="18" y="299"/>
                          </a:lnTo>
                          <a:lnTo>
                            <a:pt x="9" y="286"/>
                          </a:lnTo>
                          <a:lnTo>
                            <a:pt x="4" y="276"/>
                          </a:lnTo>
                          <a:lnTo>
                            <a:pt x="0" y="269"/>
                          </a:lnTo>
                          <a:lnTo>
                            <a:pt x="0" y="265"/>
                          </a:lnTo>
                          <a:lnTo>
                            <a:pt x="0" y="0"/>
                          </a:lnTo>
                          <a:lnTo>
                            <a:pt x="300" y="0"/>
                          </a:lnTo>
                          <a:lnTo>
                            <a:pt x="300" y="213"/>
                          </a:lnTo>
                          <a:lnTo>
                            <a:pt x="295" y="228"/>
                          </a:lnTo>
                          <a:lnTo>
                            <a:pt x="287" y="245"/>
                          </a:lnTo>
                          <a:lnTo>
                            <a:pt x="282" y="258"/>
                          </a:lnTo>
                          <a:lnTo>
                            <a:pt x="276" y="267"/>
                          </a:lnTo>
                          <a:lnTo>
                            <a:pt x="274" y="271"/>
                          </a:lnTo>
                          <a:lnTo>
                            <a:pt x="259" y="286"/>
                          </a:lnTo>
                          <a:lnTo>
                            <a:pt x="241" y="299"/>
                          </a:lnTo>
                          <a:lnTo>
                            <a:pt x="219" y="312"/>
                          </a:lnTo>
                          <a:lnTo>
                            <a:pt x="194" y="324"/>
                          </a:lnTo>
                          <a:lnTo>
                            <a:pt x="174" y="334"/>
                          </a:lnTo>
                          <a:lnTo>
                            <a:pt x="156" y="341"/>
                          </a:lnTo>
                          <a:lnTo>
                            <a:pt x="143" y="347"/>
                          </a:lnTo>
                          <a:lnTo>
                            <a:pt x="139" y="349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0">
                      <a:solidFill>
                        <a:srgbClr val="40404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269" name="Freeform 188"/>
                    <p:cNvSpPr>
                      <a:spLocks/>
                    </p:cNvSpPr>
                    <p:nvPr/>
                  </p:nvSpPr>
                  <p:spPr bwMode="auto">
                    <a:xfrm>
                      <a:off x="880" y="2866"/>
                      <a:ext cx="258" cy="347"/>
                    </a:xfrm>
                    <a:custGeom>
                      <a:avLst/>
                      <a:gdLst>
                        <a:gd name="T0" fmla="*/ 122 w 258"/>
                        <a:gd name="T1" fmla="*/ 347 h 347"/>
                        <a:gd name="T2" fmla="*/ 87 w 258"/>
                        <a:gd name="T3" fmla="*/ 343 h 347"/>
                        <a:gd name="T4" fmla="*/ 59 w 258"/>
                        <a:gd name="T5" fmla="*/ 336 h 347"/>
                        <a:gd name="T6" fmla="*/ 39 w 258"/>
                        <a:gd name="T7" fmla="*/ 324 h 347"/>
                        <a:gd name="T8" fmla="*/ 22 w 258"/>
                        <a:gd name="T9" fmla="*/ 313 h 347"/>
                        <a:gd name="T10" fmla="*/ 11 w 258"/>
                        <a:gd name="T11" fmla="*/ 300 h 347"/>
                        <a:gd name="T12" fmla="*/ 4 w 258"/>
                        <a:gd name="T13" fmla="*/ 289 h 347"/>
                        <a:gd name="T14" fmla="*/ 0 w 258"/>
                        <a:gd name="T15" fmla="*/ 282 h 347"/>
                        <a:gd name="T16" fmla="*/ 0 w 258"/>
                        <a:gd name="T17" fmla="*/ 280 h 347"/>
                        <a:gd name="T18" fmla="*/ 0 w 258"/>
                        <a:gd name="T19" fmla="*/ 0 h 347"/>
                        <a:gd name="T20" fmla="*/ 258 w 258"/>
                        <a:gd name="T21" fmla="*/ 0 h 347"/>
                        <a:gd name="T22" fmla="*/ 258 w 258"/>
                        <a:gd name="T23" fmla="*/ 204 h 347"/>
                        <a:gd name="T24" fmla="*/ 252 w 258"/>
                        <a:gd name="T25" fmla="*/ 217 h 347"/>
                        <a:gd name="T26" fmla="*/ 247 w 258"/>
                        <a:gd name="T27" fmla="*/ 232 h 347"/>
                        <a:gd name="T28" fmla="*/ 241 w 258"/>
                        <a:gd name="T29" fmla="*/ 243 h 347"/>
                        <a:gd name="T30" fmla="*/ 237 w 258"/>
                        <a:gd name="T31" fmla="*/ 252 h 347"/>
                        <a:gd name="T32" fmla="*/ 237 w 258"/>
                        <a:gd name="T33" fmla="*/ 256 h 347"/>
                        <a:gd name="T34" fmla="*/ 224 w 258"/>
                        <a:gd name="T35" fmla="*/ 271 h 347"/>
                        <a:gd name="T36" fmla="*/ 208 w 258"/>
                        <a:gd name="T37" fmla="*/ 284 h 347"/>
                        <a:gd name="T38" fmla="*/ 189 w 258"/>
                        <a:gd name="T39" fmla="*/ 300 h 347"/>
                        <a:gd name="T40" fmla="*/ 171 w 258"/>
                        <a:gd name="T41" fmla="*/ 315 h 347"/>
                        <a:gd name="T42" fmla="*/ 152 w 258"/>
                        <a:gd name="T43" fmla="*/ 328 h 347"/>
                        <a:gd name="T44" fmla="*/ 137 w 258"/>
                        <a:gd name="T45" fmla="*/ 337 h 347"/>
                        <a:gd name="T46" fmla="*/ 126 w 258"/>
                        <a:gd name="T47" fmla="*/ 345 h 347"/>
                        <a:gd name="T48" fmla="*/ 122 w 258"/>
                        <a:gd name="T49" fmla="*/ 347 h 347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w 258"/>
                        <a:gd name="T76" fmla="*/ 0 h 347"/>
                        <a:gd name="T77" fmla="*/ 258 w 258"/>
                        <a:gd name="T78" fmla="*/ 347 h 347"/>
                      </a:gdLst>
                      <a:ahLst/>
                      <a:cxnLst>
                        <a:cxn ang="T50">
                          <a:pos x="T0" y="T1"/>
                        </a:cxn>
                        <a:cxn ang="T51">
                          <a:pos x="T2" y="T3"/>
                        </a:cxn>
                        <a:cxn ang="T52">
                          <a:pos x="T4" y="T5"/>
                        </a:cxn>
                        <a:cxn ang="T53">
                          <a:pos x="T6" y="T7"/>
                        </a:cxn>
                        <a:cxn ang="T54">
                          <a:pos x="T8" y="T9"/>
                        </a:cxn>
                        <a:cxn ang="T55">
                          <a:pos x="T10" y="T11"/>
                        </a:cxn>
                        <a:cxn ang="T56">
                          <a:pos x="T12" y="T13"/>
                        </a:cxn>
                        <a:cxn ang="T57">
                          <a:pos x="T14" y="T15"/>
                        </a:cxn>
                        <a:cxn ang="T58">
                          <a:pos x="T16" y="T17"/>
                        </a:cxn>
                        <a:cxn ang="T59">
                          <a:pos x="T18" y="T19"/>
                        </a:cxn>
                        <a:cxn ang="T60">
                          <a:pos x="T20" y="T21"/>
                        </a:cxn>
                        <a:cxn ang="T61">
                          <a:pos x="T22" y="T23"/>
                        </a:cxn>
                        <a:cxn ang="T62">
                          <a:pos x="T24" y="T25"/>
                        </a:cxn>
                        <a:cxn ang="T63">
                          <a:pos x="T26" y="T27"/>
                        </a:cxn>
                        <a:cxn ang="T64">
                          <a:pos x="T28" y="T29"/>
                        </a:cxn>
                        <a:cxn ang="T65">
                          <a:pos x="T30" y="T31"/>
                        </a:cxn>
                        <a:cxn ang="T66">
                          <a:pos x="T32" y="T33"/>
                        </a:cxn>
                        <a:cxn ang="T67">
                          <a:pos x="T34" y="T35"/>
                        </a:cxn>
                        <a:cxn ang="T68">
                          <a:pos x="T36" y="T37"/>
                        </a:cxn>
                        <a:cxn ang="T69">
                          <a:pos x="T38" y="T39"/>
                        </a:cxn>
                        <a:cxn ang="T70">
                          <a:pos x="T40" y="T41"/>
                        </a:cxn>
                        <a:cxn ang="T71">
                          <a:pos x="T42" y="T43"/>
                        </a:cxn>
                        <a:cxn ang="T72">
                          <a:pos x="T44" y="T45"/>
                        </a:cxn>
                        <a:cxn ang="T73">
                          <a:pos x="T46" y="T47"/>
                        </a:cxn>
                        <a:cxn ang="T74">
                          <a:pos x="T48" y="T49"/>
                        </a:cxn>
                      </a:cxnLst>
                      <a:rect l="T75" t="T76" r="T77" b="T78"/>
                      <a:pathLst>
                        <a:path w="258" h="347">
                          <a:moveTo>
                            <a:pt x="122" y="347"/>
                          </a:moveTo>
                          <a:lnTo>
                            <a:pt x="87" y="343"/>
                          </a:lnTo>
                          <a:lnTo>
                            <a:pt x="59" y="336"/>
                          </a:lnTo>
                          <a:lnTo>
                            <a:pt x="39" y="324"/>
                          </a:lnTo>
                          <a:lnTo>
                            <a:pt x="22" y="313"/>
                          </a:lnTo>
                          <a:lnTo>
                            <a:pt x="11" y="300"/>
                          </a:lnTo>
                          <a:lnTo>
                            <a:pt x="4" y="289"/>
                          </a:lnTo>
                          <a:lnTo>
                            <a:pt x="0" y="282"/>
                          </a:lnTo>
                          <a:lnTo>
                            <a:pt x="0" y="280"/>
                          </a:lnTo>
                          <a:lnTo>
                            <a:pt x="0" y="0"/>
                          </a:lnTo>
                          <a:lnTo>
                            <a:pt x="258" y="0"/>
                          </a:lnTo>
                          <a:lnTo>
                            <a:pt x="258" y="204"/>
                          </a:lnTo>
                          <a:lnTo>
                            <a:pt x="252" y="217"/>
                          </a:lnTo>
                          <a:lnTo>
                            <a:pt x="247" y="232"/>
                          </a:lnTo>
                          <a:lnTo>
                            <a:pt x="241" y="243"/>
                          </a:lnTo>
                          <a:lnTo>
                            <a:pt x="237" y="252"/>
                          </a:lnTo>
                          <a:lnTo>
                            <a:pt x="237" y="256"/>
                          </a:lnTo>
                          <a:lnTo>
                            <a:pt x="224" y="271"/>
                          </a:lnTo>
                          <a:lnTo>
                            <a:pt x="208" y="284"/>
                          </a:lnTo>
                          <a:lnTo>
                            <a:pt x="189" y="300"/>
                          </a:lnTo>
                          <a:lnTo>
                            <a:pt x="171" y="315"/>
                          </a:lnTo>
                          <a:lnTo>
                            <a:pt x="152" y="328"/>
                          </a:lnTo>
                          <a:lnTo>
                            <a:pt x="137" y="337"/>
                          </a:lnTo>
                          <a:lnTo>
                            <a:pt x="126" y="345"/>
                          </a:lnTo>
                          <a:lnTo>
                            <a:pt x="122" y="347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0">
                      <a:solidFill>
                        <a:srgbClr val="60606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270" name="Freeform 189"/>
                    <p:cNvSpPr>
                      <a:spLocks/>
                    </p:cNvSpPr>
                    <p:nvPr/>
                  </p:nvSpPr>
                  <p:spPr bwMode="auto">
                    <a:xfrm>
                      <a:off x="902" y="2866"/>
                      <a:ext cx="215" cy="347"/>
                    </a:xfrm>
                    <a:custGeom>
                      <a:avLst/>
                      <a:gdLst>
                        <a:gd name="T0" fmla="*/ 108 w 215"/>
                        <a:gd name="T1" fmla="*/ 347 h 347"/>
                        <a:gd name="T2" fmla="*/ 78 w 215"/>
                        <a:gd name="T3" fmla="*/ 343 h 347"/>
                        <a:gd name="T4" fmla="*/ 54 w 215"/>
                        <a:gd name="T5" fmla="*/ 337 h 347"/>
                        <a:gd name="T6" fmla="*/ 34 w 215"/>
                        <a:gd name="T7" fmla="*/ 328 h 347"/>
                        <a:gd name="T8" fmla="*/ 21 w 215"/>
                        <a:gd name="T9" fmla="*/ 319 h 347"/>
                        <a:gd name="T10" fmla="*/ 10 w 215"/>
                        <a:gd name="T11" fmla="*/ 310 h 347"/>
                        <a:gd name="T12" fmla="*/ 4 w 215"/>
                        <a:gd name="T13" fmla="*/ 300 h 347"/>
                        <a:gd name="T14" fmla="*/ 0 w 215"/>
                        <a:gd name="T15" fmla="*/ 295 h 347"/>
                        <a:gd name="T16" fmla="*/ 0 w 215"/>
                        <a:gd name="T17" fmla="*/ 293 h 347"/>
                        <a:gd name="T18" fmla="*/ 0 w 215"/>
                        <a:gd name="T19" fmla="*/ 0 h 347"/>
                        <a:gd name="T20" fmla="*/ 215 w 215"/>
                        <a:gd name="T21" fmla="*/ 0 h 347"/>
                        <a:gd name="T22" fmla="*/ 215 w 215"/>
                        <a:gd name="T23" fmla="*/ 193 h 347"/>
                        <a:gd name="T24" fmla="*/ 212 w 215"/>
                        <a:gd name="T25" fmla="*/ 206 h 347"/>
                        <a:gd name="T26" fmla="*/ 206 w 215"/>
                        <a:gd name="T27" fmla="*/ 217 h 347"/>
                        <a:gd name="T28" fmla="*/ 202 w 215"/>
                        <a:gd name="T29" fmla="*/ 230 h 347"/>
                        <a:gd name="T30" fmla="*/ 199 w 215"/>
                        <a:gd name="T31" fmla="*/ 239 h 347"/>
                        <a:gd name="T32" fmla="*/ 199 w 215"/>
                        <a:gd name="T33" fmla="*/ 243 h 347"/>
                        <a:gd name="T34" fmla="*/ 188 w 215"/>
                        <a:gd name="T35" fmla="*/ 254 h 347"/>
                        <a:gd name="T36" fmla="*/ 175 w 215"/>
                        <a:gd name="T37" fmla="*/ 271 h 347"/>
                        <a:gd name="T38" fmla="*/ 160 w 215"/>
                        <a:gd name="T39" fmla="*/ 287 h 347"/>
                        <a:gd name="T40" fmla="*/ 145 w 215"/>
                        <a:gd name="T41" fmla="*/ 304 h 347"/>
                        <a:gd name="T42" fmla="*/ 130 w 215"/>
                        <a:gd name="T43" fmla="*/ 321 h 347"/>
                        <a:gd name="T44" fmla="*/ 119 w 215"/>
                        <a:gd name="T45" fmla="*/ 334 h 347"/>
                        <a:gd name="T46" fmla="*/ 110 w 215"/>
                        <a:gd name="T47" fmla="*/ 343 h 347"/>
                        <a:gd name="T48" fmla="*/ 108 w 215"/>
                        <a:gd name="T49" fmla="*/ 347 h 347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w 215"/>
                        <a:gd name="T76" fmla="*/ 0 h 347"/>
                        <a:gd name="T77" fmla="*/ 215 w 215"/>
                        <a:gd name="T78" fmla="*/ 347 h 347"/>
                      </a:gdLst>
                      <a:ahLst/>
                      <a:cxnLst>
                        <a:cxn ang="T50">
                          <a:pos x="T0" y="T1"/>
                        </a:cxn>
                        <a:cxn ang="T51">
                          <a:pos x="T2" y="T3"/>
                        </a:cxn>
                        <a:cxn ang="T52">
                          <a:pos x="T4" y="T5"/>
                        </a:cxn>
                        <a:cxn ang="T53">
                          <a:pos x="T6" y="T7"/>
                        </a:cxn>
                        <a:cxn ang="T54">
                          <a:pos x="T8" y="T9"/>
                        </a:cxn>
                        <a:cxn ang="T55">
                          <a:pos x="T10" y="T11"/>
                        </a:cxn>
                        <a:cxn ang="T56">
                          <a:pos x="T12" y="T13"/>
                        </a:cxn>
                        <a:cxn ang="T57">
                          <a:pos x="T14" y="T15"/>
                        </a:cxn>
                        <a:cxn ang="T58">
                          <a:pos x="T16" y="T17"/>
                        </a:cxn>
                        <a:cxn ang="T59">
                          <a:pos x="T18" y="T19"/>
                        </a:cxn>
                        <a:cxn ang="T60">
                          <a:pos x="T20" y="T21"/>
                        </a:cxn>
                        <a:cxn ang="T61">
                          <a:pos x="T22" y="T23"/>
                        </a:cxn>
                        <a:cxn ang="T62">
                          <a:pos x="T24" y="T25"/>
                        </a:cxn>
                        <a:cxn ang="T63">
                          <a:pos x="T26" y="T27"/>
                        </a:cxn>
                        <a:cxn ang="T64">
                          <a:pos x="T28" y="T29"/>
                        </a:cxn>
                        <a:cxn ang="T65">
                          <a:pos x="T30" y="T31"/>
                        </a:cxn>
                        <a:cxn ang="T66">
                          <a:pos x="T32" y="T33"/>
                        </a:cxn>
                        <a:cxn ang="T67">
                          <a:pos x="T34" y="T35"/>
                        </a:cxn>
                        <a:cxn ang="T68">
                          <a:pos x="T36" y="T37"/>
                        </a:cxn>
                        <a:cxn ang="T69">
                          <a:pos x="T38" y="T39"/>
                        </a:cxn>
                        <a:cxn ang="T70">
                          <a:pos x="T40" y="T41"/>
                        </a:cxn>
                        <a:cxn ang="T71">
                          <a:pos x="T42" y="T43"/>
                        </a:cxn>
                        <a:cxn ang="T72">
                          <a:pos x="T44" y="T45"/>
                        </a:cxn>
                        <a:cxn ang="T73">
                          <a:pos x="T46" y="T47"/>
                        </a:cxn>
                        <a:cxn ang="T74">
                          <a:pos x="T48" y="T49"/>
                        </a:cxn>
                      </a:cxnLst>
                      <a:rect l="T75" t="T76" r="T77" b="T78"/>
                      <a:pathLst>
                        <a:path w="215" h="347">
                          <a:moveTo>
                            <a:pt x="108" y="347"/>
                          </a:moveTo>
                          <a:lnTo>
                            <a:pt x="78" y="343"/>
                          </a:lnTo>
                          <a:lnTo>
                            <a:pt x="54" y="337"/>
                          </a:lnTo>
                          <a:lnTo>
                            <a:pt x="34" y="328"/>
                          </a:lnTo>
                          <a:lnTo>
                            <a:pt x="21" y="319"/>
                          </a:lnTo>
                          <a:lnTo>
                            <a:pt x="10" y="310"/>
                          </a:lnTo>
                          <a:lnTo>
                            <a:pt x="4" y="300"/>
                          </a:lnTo>
                          <a:lnTo>
                            <a:pt x="0" y="295"/>
                          </a:lnTo>
                          <a:lnTo>
                            <a:pt x="0" y="293"/>
                          </a:lnTo>
                          <a:lnTo>
                            <a:pt x="0" y="0"/>
                          </a:lnTo>
                          <a:lnTo>
                            <a:pt x="215" y="0"/>
                          </a:lnTo>
                          <a:lnTo>
                            <a:pt x="215" y="193"/>
                          </a:lnTo>
                          <a:lnTo>
                            <a:pt x="212" y="206"/>
                          </a:lnTo>
                          <a:lnTo>
                            <a:pt x="206" y="217"/>
                          </a:lnTo>
                          <a:lnTo>
                            <a:pt x="202" y="230"/>
                          </a:lnTo>
                          <a:lnTo>
                            <a:pt x="199" y="239"/>
                          </a:lnTo>
                          <a:lnTo>
                            <a:pt x="199" y="243"/>
                          </a:lnTo>
                          <a:lnTo>
                            <a:pt x="188" y="254"/>
                          </a:lnTo>
                          <a:lnTo>
                            <a:pt x="175" y="271"/>
                          </a:lnTo>
                          <a:lnTo>
                            <a:pt x="160" y="287"/>
                          </a:lnTo>
                          <a:lnTo>
                            <a:pt x="145" y="304"/>
                          </a:lnTo>
                          <a:lnTo>
                            <a:pt x="130" y="321"/>
                          </a:lnTo>
                          <a:lnTo>
                            <a:pt x="119" y="334"/>
                          </a:lnTo>
                          <a:lnTo>
                            <a:pt x="110" y="343"/>
                          </a:lnTo>
                          <a:lnTo>
                            <a:pt x="108" y="347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0">
                      <a:solidFill>
                        <a:srgbClr val="80808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271" name="Freeform 190"/>
                    <p:cNvSpPr>
                      <a:spLocks/>
                    </p:cNvSpPr>
                    <p:nvPr/>
                  </p:nvSpPr>
                  <p:spPr bwMode="auto">
                    <a:xfrm>
                      <a:off x="923" y="2866"/>
                      <a:ext cx="174" cy="345"/>
                    </a:xfrm>
                    <a:custGeom>
                      <a:avLst/>
                      <a:gdLst>
                        <a:gd name="T0" fmla="*/ 92 w 174"/>
                        <a:gd name="T1" fmla="*/ 345 h 345"/>
                        <a:gd name="T2" fmla="*/ 65 w 174"/>
                        <a:gd name="T3" fmla="*/ 343 h 345"/>
                        <a:gd name="T4" fmla="*/ 42 w 174"/>
                        <a:gd name="T5" fmla="*/ 337 h 345"/>
                        <a:gd name="T6" fmla="*/ 26 w 174"/>
                        <a:gd name="T7" fmla="*/ 330 h 345"/>
                        <a:gd name="T8" fmla="*/ 15 w 174"/>
                        <a:gd name="T9" fmla="*/ 323 h 345"/>
                        <a:gd name="T10" fmla="*/ 5 w 174"/>
                        <a:gd name="T11" fmla="*/ 313 h 345"/>
                        <a:gd name="T12" fmla="*/ 2 w 174"/>
                        <a:gd name="T13" fmla="*/ 308 h 345"/>
                        <a:gd name="T14" fmla="*/ 0 w 174"/>
                        <a:gd name="T15" fmla="*/ 306 h 345"/>
                        <a:gd name="T16" fmla="*/ 0 w 174"/>
                        <a:gd name="T17" fmla="*/ 2 h 345"/>
                        <a:gd name="T18" fmla="*/ 174 w 174"/>
                        <a:gd name="T19" fmla="*/ 0 h 345"/>
                        <a:gd name="T20" fmla="*/ 174 w 174"/>
                        <a:gd name="T21" fmla="*/ 184 h 345"/>
                        <a:gd name="T22" fmla="*/ 170 w 174"/>
                        <a:gd name="T23" fmla="*/ 193 h 345"/>
                        <a:gd name="T24" fmla="*/ 167 w 174"/>
                        <a:gd name="T25" fmla="*/ 204 h 345"/>
                        <a:gd name="T26" fmla="*/ 165 w 174"/>
                        <a:gd name="T27" fmla="*/ 217 h 345"/>
                        <a:gd name="T28" fmla="*/ 163 w 174"/>
                        <a:gd name="T29" fmla="*/ 226 h 345"/>
                        <a:gd name="T30" fmla="*/ 161 w 174"/>
                        <a:gd name="T31" fmla="*/ 228 h 345"/>
                        <a:gd name="T32" fmla="*/ 154 w 174"/>
                        <a:gd name="T33" fmla="*/ 239 h 345"/>
                        <a:gd name="T34" fmla="*/ 144 w 174"/>
                        <a:gd name="T35" fmla="*/ 256 h 345"/>
                        <a:gd name="T36" fmla="*/ 133 w 174"/>
                        <a:gd name="T37" fmla="*/ 274 h 345"/>
                        <a:gd name="T38" fmla="*/ 120 w 174"/>
                        <a:gd name="T39" fmla="*/ 295 h 345"/>
                        <a:gd name="T40" fmla="*/ 111 w 174"/>
                        <a:gd name="T41" fmla="*/ 313 h 345"/>
                        <a:gd name="T42" fmla="*/ 102 w 174"/>
                        <a:gd name="T43" fmla="*/ 330 h 345"/>
                        <a:gd name="T44" fmla="*/ 96 w 174"/>
                        <a:gd name="T45" fmla="*/ 341 h 345"/>
                        <a:gd name="T46" fmla="*/ 92 w 174"/>
                        <a:gd name="T47" fmla="*/ 345 h 345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w 174"/>
                        <a:gd name="T73" fmla="*/ 0 h 345"/>
                        <a:gd name="T74" fmla="*/ 174 w 174"/>
                        <a:gd name="T75" fmla="*/ 345 h 345"/>
                      </a:gdLst>
                      <a:ahLst/>
                      <a:cxnLst>
                        <a:cxn ang="T48">
                          <a:pos x="T0" y="T1"/>
                        </a:cxn>
                        <a:cxn ang="T49">
                          <a:pos x="T2" y="T3"/>
                        </a:cxn>
                        <a:cxn ang="T50">
                          <a:pos x="T4" y="T5"/>
                        </a:cxn>
                        <a:cxn ang="T51">
                          <a:pos x="T6" y="T7"/>
                        </a:cxn>
                        <a:cxn ang="T52">
                          <a:pos x="T8" y="T9"/>
                        </a:cxn>
                        <a:cxn ang="T53">
                          <a:pos x="T10" y="T11"/>
                        </a:cxn>
                        <a:cxn ang="T54">
                          <a:pos x="T12" y="T13"/>
                        </a:cxn>
                        <a:cxn ang="T55">
                          <a:pos x="T14" y="T15"/>
                        </a:cxn>
                        <a:cxn ang="T56">
                          <a:pos x="T16" y="T17"/>
                        </a:cxn>
                        <a:cxn ang="T57">
                          <a:pos x="T18" y="T19"/>
                        </a:cxn>
                        <a:cxn ang="T58">
                          <a:pos x="T20" y="T21"/>
                        </a:cxn>
                        <a:cxn ang="T59">
                          <a:pos x="T22" y="T23"/>
                        </a:cxn>
                        <a:cxn ang="T60">
                          <a:pos x="T24" y="T25"/>
                        </a:cxn>
                        <a:cxn ang="T61">
                          <a:pos x="T26" y="T27"/>
                        </a:cxn>
                        <a:cxn ang="T62">
                          <a:pos x="T28" y="T29"/>
                        </a:cxn>
                        <a:cxn ang="T63">
                          <a:pos x="T30" y="T31"/>
                        </a:cxn>
                        <a:cxn ang="T64">
                          <a:pos x="T32" y="T33"/>
                        </a:cxn>
                        <a:cxn ang="T65">
                          <a:pos x="T34" y="T35"/>
                        </a:cxn>
                        <a:cxn ang="T66">
                          <a:pos x="T36" y="T37"/>
                        </a:cxn>
                        <a:cxn ang="T67">
                          <a:pos x="T38" y="T39"/>
                        </a:cxn>
                        <a:cxn ang="T68">
                          <a:pos x="T40" y="T41"/>
                        </a:cxn>
                        <a:cxn ang="T69">
                          <a:pos x="T42" y="T43"/>
                        </a:cxn>
                        <a:cxn ang="T70">
                          <a:pos x="T44" y="T45"/>
                        </a:cxn>
                        <a:cxn ang="T71">
                          <a:pos x="T46" y="T47"/>
                        </a:cxn>
                      </a:cxnLst>
                      <a:rect l="T72" t="T73" r="T74" b="T75"/>
                      <a:pathLst>
                        <a:path w="174" h="345">
                          <a:moveTo>
                            <a:pt x="92" y="345"/>
                          </a:moveTo>
                          <a:lnTo>
                            <a:pt x="65" y="343"/>
                          </a:lnTo>
                          <a:lnTo>
                            <a:pt x="42" y="337"/>
                          </a:lnTo>
                          <a:lnTo>
                            <a:pt x="26" y="330"/>
                          </a:lnTo>
                          <a:lnTo>
                            <a:pt x="15" y="323"/>
                          </a:lnTo>
                          <a:lnTo>
                            <a:pt x="5" y="313"/>
                          </a:lnTo>
                          <a:lnTo>
                            <a:pt x="2" y="308"/>
                          </a:lnTo>
                          <a:lnTo>
                            <a:pt x="0" y="306"/>
                          </a:lnTo>
                          <a:lnTo>
                            <a:pt x="0" y="2"/>
                          </a:lnTo>
                          <a:lnTo>
                            <a:pt x="174" y="0"/>
                          </a:lnTo>
                          <a:lnTo>
                            <a:pt x="174" y="184"/>
                          </a:lnTo>
                          <a:lnTo>
                            <a:pt x="170" y="193"/>
                          </a:lnTo>
                          <a:lnTo>
                            <a:pt x="167" y="204"/>
                          </a:lnTo>
                          <a:lnTo>
                            <a:pt x="165" y="217"/>
                          </a:lnTo>
                          <a:lnTo>
                            <a:pt x="163" y="226"/>
                          </a:lnTo>
                          <a:lnTo>
                            <a:pt x="161" y="228"/>
                          </a:lnTo>
                          <a:lnTo>
                            <a:pt x="154" y="239"/>
                          </a:lnTo>
                          <a:lnTo>
                            <a:pt x="144" y="256"/>
                          </a:lnTo>
                          <a:lnTo>
                            <a:pt x="133" y="274"/>
                          </a:lnTo>
                          <a:lnTo>
                            <a:pt x="120" y="295"/>
                          </a:lnTo>
                          <a:lnTo>
                            <a:pt x="111" y="313"/>
                          </a:lnTo>
                          <a:lnTo>
                            <a:pt x="102" y="330"/>
                          </a:lnTo>
                          <a:lnTo>
                            <a:pt x="96" y="341"/>
                          </a:lnTo>
                          <a:lnTo>
                            <a:pt x="92" y="345"/>
                          </a:lnTo>
                          <a:close/>
                        </a:path>
                      </a:pathLst>
                    </a:custGeom>
                    <a:solidFill>
                      <a:srgbClr val="9F9F9F"/>
                    </a:solidFill>
                    <a:ln w="0">
                      <a:solidFill>
                        <a:srgbClr val="9F9F9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272" name="Freeform 191"/>
                    <p:cNvSpPr>
                      <a:spLocks/>
                    </p:cNvSpPr>
                    <p:nvPr/>
                  </p:nvSpPr>
                  <p:spPr bwMode="auto">
                    <a:xfrm>
                      <a:off x="945" y="2866"/>
                      <a:ext cx="132" cy="343"/>
                    </a:xfrm>
                    <a:custGeom>
                      <a:avLst/>
                      <a:gdLst>
                        <a:gd name="T0" fmla="*/ 78 w 132"/>
                        <a:gd name="T1" fmla="*/ 343 h 343"/>
                        <a:gd name="T2" fmla="*/ 52 w 132"/>
                        <a:gd name="T3" fmla="*/ 343 h 343"/>
                        <a:gd name="T4" fmla="*/ 31 w 132"/>
                        <a:gd name="T5" fmla="*/ 339 h 343"/>
                        <a:gd name="T6" fmla="*/ 17 w 132"/>
                        <a:gd name="T7" fmla="*/ 332 h 343"/>
                        <a:gd name="T8" fmla="*/ 7 w 132"/>
                        <a:gd name="T9" fmla="*/ 326 h 343"/>
                        <a:gd name="T10" fmla="*/ 2 w 132"/>
                        <a:gd name="T11" fmla="*/ 321 h 343"/>
                        <a:gd name="T12" fmla="*/ 0 w 132"/>
                        <a:gd name="T13" fmla="*/ 319 h 343"/>
                        <a:gd name="T14" fmla="*/ 0 w 132"/>
                        <a:gd name="T15" fmla="*/ 2 h 343"/>
                        <a:gd name="T16" fmla="*/ 132 w 132"/>
                        <a:gd name="T17" fmla="*/ 0 h 343"/>
                        <a:gd name="T18" fmla="*/ 132 w 132"/>
                        <a:gd name="T19" fmla="*/ 174 h 343"/>
                        <a:gd name="T20" fmla="*/ 128 w 132"/>
                        <a:gd name="T21" fmla="*/ 184 h 343"/>
                        <a:gd name="T22" fmla="*/ 126 w 132"/>
                        <a:gd name="T23" fmla="*/ 198 h 343"/>
                        <a:gd name="T24" fmla="*/ 124 w 132"/>
                        <a:gd name="T25" fmla="*/ 210 h 343"/>
                        <a:gd name="T26" fmla="*/ 122 w 132"/>
                        <a:gd name="T27" fmla="*/ 215 h 343"/>
                        <a:gd name="T28" fmla="*/ 119 w 132"/>
                        <a:gd name="T29" fmla="*/ 224 h 343"/>
                        <a:gd name="T30" fmla="*/ 111 w 132"/>
                        <a:gd name="T31" fmla="*/ 241 h 343"/>
                        <a:gd name="T32" fmla="*/ 104 w 132"/>
                        <a:gd name="T33" fmla="*/ 261 h 343"/>
                        <a:gd name="T34" fmla="*/ 96 w 132"/>
                        <a:gd name="T35" fmla="*/ 284 h 343"/>
                        <a:gd name="T36" fmla="*/ 89 w 132"/>
                        <a:gd name="T37" fmla="*/ 306 h 343"/>
                        <a:gd name="T38" fmla="*/ 83 w 132"/>
                        <a:gd name="T39" fmla="*/ 324 h 343"/>
                        <a:gd name="T40" fmla="*/ 80 w 132"/>
                        <a:gd name="T41" fmla="*/ 337 h 343"/>
                        <a:gd name="T42" fmla="*/ 78 w 132"/>
                        <a:gd name="T43" fmla="*/ 343 h 343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w 132"/>
                        <a:gd name="T67" fmla="*/ 0 h 343"/>
                        <a:gd name="T68" fmla="*/ 132 w 132"/>
                        <a:gd name="T69" fmla="*/ 343 h 343"/>
                      </a:gdLst>
                      <a:ahLst/>
                      <a:cxnLst>
                        <a:cxn ang="T44">
                          <a:pos x="T0" y="T1"/>
                        </a:cxn>
                        <a:cxn ang="T45">
                          <a:pos x="T2" y="T3"/>
                        </a:cxn>
                        <a:cxn ang="T46">
                          <a:pos x="T4" y="T5"/>
                        </a:cxn>
                        <a:cxn ang="T47">
                          <a:pos x="T6" y="T7"/>
                        </a:cxn>
                        <a:cxn ang="T48">
                          <a:pos x="T8" y="T9"/>
                        </a:cxn>
                        <a:cxn ang="T49">
                          <a:pos x="T10" y="T11"/>
                        </a:cxn>
                        <a:cxn ang="T50">
                          <a:pos x="T12" y="T13"/>
                        </a:cxn>
                        <a:cxn ang="T51">
                          <a:pos x="T14" y="T15"/>
                        </a:cxn>
                        <a:cxn ang="T52">
                          <a:pos x="T16" y="T17"/>
                        </a:cxn>
                        <a:cxn ang="T53">
                          <a:pos x="T18" y="T19"/>
                        </a:cxn>
                        <a:cxn ang="T54">
                          <a:pos x="T20" y="T21"/>
                        </a:cxn>
                        <a:cxn ang="T55">
                          <a:pos x="T22" y="T23"/>
                        </a:cxn>
                        <a:cxn ang="T56">
                          <a:pos x="T24" y="T25"/>
                        </a:cxn>
                        <a:cxn ang="T57">
                          <a:pos x="T26" y="T27"/>
                        </a:cxn>
                        <a:cxn ang="T58">
                          <a:pos x="T28" y="T29"/>
                        </a:cxn>
                        <a:cxn ang="T59">
                          <a:pos x="T30" y="T31"/>
                        </a:cxn>
                        <a:cxn ang="T60">
                          <a:pos x="T32" y="T33"/>
                        </a:cxn>
                        <a:cxn ang="T61">
                          <a:pos x="T34" y="T35"/>
                        </a:cxn>
                        <a:cxn ang="T62">
                          <a:pos x="T36" y="T37"/>
                        </a:cxn>
                        <a:cxn ang="T63">
                          <a:pos x="T38" y="T39"/>
                        </a:cxn>
                        <a:cxn ang="T64">
                          <a:pos x="T40" y="T41"/>
                        </a:cxn>
                        <a:cxn ang="T65">
                          <a:pos x="T42" y="T43"/>
                        </a:cxn>
                      </a:cxnLst>
                      <a:rect l="T66" t="T67" r="T68" b="T69"/>
                      <a:pathLst>
                        <a:path w="132" h="343">
                          <a:moveTo>
                            <a:pt x="78" y="343"/>
                          </a:moveTo>
                          <a:lnTo>
                            <a:pt x="52" y="343"/>
                          </a:lnTo>
                          <a:lnTo>
                            <a:pt x="31" y="339"/>
                          </a:lnTo>
                          <a:lnTo>
                            <a:pt x="17" y="332"/>
                          </a:lnTo>
                          <a:lnTo>
                            <a:pt x="7" y="326"/>
                          </a:lnTo>
                          <a:lnTo>
                            <a:pt x="2" y="321"/>
                          </a:lnTo>
                          <a:lnTo>
                            <a:pt x="0" y="319"/>
                          </a:lnTo>
                          <a:lnTo>
                            <a:pt x="0" y="2"/>
                          </a:lnTo>
                          <a:lnTo>
                            <a:pt x="132" y="0"/>
                          </a:lnTo>
                          <a:lnTo>
                            <a:pt x="132" y="174"/>
                          </a:lnTo>
                          <a:lnTo>
                            <a:pt x="128" y="184"/>
                          </a:lnTo>
                          <a:lnTo>
                            <a:pt x="126" y="198"/>
                          </a:lnTo>
                          <a:lnTo>
                            <a:pt x="124" y="210"/>
                          </a:lnTo>
                          <a:lnTo>
                            <a:pt x="122" y="215"/>
                          </a:lnTo>
                          <a:lnTo>
                            <a:pt x="119" y="224"/>
                          </a:lnTo>
                          <a:lnTo>
                            <a:pt x="111" y="241"/>
                          </a:lnTo>
                          <a:lnTo>
                            <a:pt x="104" y="261"/>
                          </a:lnTo>
                          <a:lnTo>
                            <a:pt x="96" y="284"/>
                          </a:lnTo>
                          <a:lnTo>
                            <a:pt x="89" y="306"/>
                          </a:lnTo>
                          <a:lnTo>
                            <a:pt x="83" y="324"/>
                          </a:lnTo>
                          <a:lnTo>
                            <a:pt x="80" y="337"/>
                          </a:lnTo>
                          <a:lnTo>
                            <a:pt x="78" y="343"/>
                          </a:lnTo>
                          <a:close/>
                        </a:path>
                      </a:pathLst>
                    </a:custGeom>
                    <a:solidFill>
                      <a:srgbClr val="BFBFBF"/>
                    </a:solidFill>
                    <a:ln w="0">
                      <a:solidFill>
                        <a:srgbClr val="BFBFB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273" name="Freeform 192"/>
                    <p:cNvSpPr>
                      <a:spLocks/>
                    </p:cNvSpPr>
                    <p:nvPr/>
                  </p:nvSpPr>
                  <p:spPr bwMode="auto">
                    <a:xfrm>
                      <a:off x="967" y="2866"/>
                      <a:ext cx="89" cy="343"/>
                    </a:xfrm>
                    <a:custGeom>
                      <a:avLst/>
                      <a:gdLst>
                        <a:gd name="T0" fmla="*/ 61 w 89"/>
                        <a:gd name="T1" fmla="*/ 341 h 343"/>
                        <a:gd name="T2" fmla="*/ 39 w 89"/>
                        <a:gd name="T3" fmla="*/ 343 h 343"/>
                        <a:gd name="T4" fmla="*/ 22 w 89"/>
                        <a:gd name="T5" fmla="*/ 341 h 343"/>
                        <a:gd name="T6" fmla="*/ 9 w 89"/>
                        <a:gd name="T7" fmla="*/ 337 h 343"/>
                        <a:gd name="T8" fmla="*/ 2 w 89"/>
                        <a:gd name="T9" fmla="*/ 334 h 343"/>
                        <a:gd name="T10" fmla="*/ 0 w 89"/>
                        <a:gd name="T11" fmla="*/ 334 h 343"/>
                        <a:gd name="T12" fmla="*/ 0 w 89"/>
                        <a:gd name="T13" fmla="*/ 2 h 343"/>
                        <a:gd name="T14" fmla="*/ 89 w 89"/>
                        <a:gd name="T15" fmla="*/ 0 h 343"/>
                        <a:gd name="T16" fmla="*/ 89 w 89"/>
                        <a:gd name="T17" fmla="*/ 163 h 343"/>
                        <a:gd name="T18" fmla="*/ 87 w 89"/>
                        <a:gd name="T19" fmla="*/ 171 h 343"/>
                        <a:gd name="T20" fmla="*/ 85 w 89"/>
                        <a:gd name="T21" fmla="*/ 184 h 343"/>
                        <a:gd name="T22" fmla="*/ 85 w 89"/>
                        <a:gd name="T23" fmla="*/ 197 h 343"/>
                        <a:gd name="T24" fmla="*/ 84 w 89"/>
                        <a:gd name="T25" fmla="*/ 202 h 343"/>
                        <a:gd name="T26" fmla="*/ 82 w 89"/>
                        <a:gd name="T27" fmla="*/ 210 h 343"/>
                        <a:gd name="T28" fmla="*/ 78 w 89"/>
                        <a:gd name="T29" fmla="*/ 226 h 343"/>
                        <a:gd name="T30" fmla="*/ 74 w 89"/>
                        <a:gd name="T31" fmla="*/ 248 h 343"/>
                        <a:gd name="T32" fmla="*/ 71 w 89"/>
                        <a:gd name="T33" fmla="*/ 274 h 343"/>
                        <a:gd name="T34" fmla="*/ 67 w 89"/>
                        <a:gd name="T35" fmla="*/ 299 h 343"/>
                        <a:gd name="T36" fmla="*/ 65 w 89"/>
                        <a:gd name="T37" fmla="*/ 321 h 343"/>
                        <a:gd name="T38" fmla="*/ 63 w 89"/>
                        <a:gd name="T39" fmla="*/ 336 h 343"/>
                        <a:gd name="T40" fmla="*/ 61 w 89"/>
                        <a:gd name="T41" fmla="*/ 341 h 343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w 89"/>
                        <a:gd name="T64" fmla="*/ 0 h 343"/>
                        <a:gd name="T65" fmla="*/ 89 w 89"/>
                        <a:gd name="T66" fmla="*/ 343 h 343"/>
                      </a:gdLst>
                      <a:ahLst/>
                      <a:cxnLst>
                        <a:cxn ang="T42">
                          <a:pos x="T0" y="T1"/>
                        </a:cxn>
                        <a:cxn ang="T43">
                          <a:pos x="T2" y="T3"/>
                        </a:cxn>
                        <a:cxn ang="T44">
                          <a:pos x="T4" y="T5"/>
                        </a:cxn>
                        <a:cxn ang="T45">
                          <a:pos x="T6" y="T7"/>
                        </a:cxn>
                        <a:cxn ang="T46">
                          <a:pos x="T8" y="T9"/>
                        </a:cxn>
                        <a:cxn ang="T47">
                          <a:pos x="T10" y="T11"/>
                        </a:cxn>
                        <a:cxn ang="T48">
                          <a:pos x="T12" y="T13"/>
                        </a:cxn>
                        <a:cxn ang="T49">
                          <a:pos x="T14" y="T15"/>
                        </a:cxn>
                        <a:cxn ang="T50">
                          <a:pos x="T16" y="T17"/>
                        </a:cxn>
                        <a:cxn ang="T51">
                          <a:pos x="T18" y="T19"/>
                        </a:cxn>
                        <a:cxn ang="T52">
                          <a:pos x="T20" y="T21"/>
                        </a:cxn>
                        <a:cxn ang="T53">
                          <a:pos x="T22" y="T23"/>
                        </a:cxn>
                        <a:cxn ang="T54">
                          <a:pos x="T24" y="T25"/>
                        </a:cxn>
                        <a:cxn ang="T55">
                          <a:pos x="T26" y="T27"/>
                        </a:cxn>
                        <a:cxn ang="T56">
                          <a:pos x="T28" y="T29"/>
                        </a:cxn>
                        <a:cxn ang="T57">
                          <a:pos x="T30" y="T31"/>
                        </a:cxn>
                        <a:cxn ang="T58">
                          <a:pos x="T32" y="T33"/>
                        </a:cxn>
                        <a:cxn ang="T59">
                          <a:pos x="T34" y="T35"/>
                        </a:cxn>
                        <a:cxn ang="T60">
                          <a:pos x="T36" y="T37"/>
                        </a:cxn>
                        <a:cxn ang="T61">
                          <a:pos x="T38" y="T39"/>
                        </a:cxn>
                        <a:cxn ang="T62">
                          <a:pos x="T40" y="T41"/>
                        </a:cxn>
                      </a:cxnLst>
                      <a:rect l="T63" t="T64" r="T65" b="T66"/>
                      <a:pathLst>
                        <a:path w="89" h="343">
                          <a:moveTo>
                            <a:pt x="61" y="341"/>
                          </a:moveTo>
                          <a:lnTo>
                            <a:pt x="39" y="343"/>
                          </a:lnTo>
                          <a:lnTo>
                            <a:pt x="22" y="341"/>
                          </a:lnTo>
                          <a:lnTo>
                            <a:pt x="9" y="337"/>
                          </a:lnTo>
                          <a:lnTo>
                            <a:pt x="2" y="334"/>
                          </a:lnTo>
                          <a:lnTo>
                            <a:pt x="0" y="334"/>
                          </a:lnTo>
                          <a:lnTo>
                            <a:pt x="0" y="2"/>
                          </a:lnTo>
                          <a:lnTo>
                            <a:pt x="89" y="0"/>
                          </a:lnTo>
                          <a:lnTo>
                            <a:pt x="89" y="163"/>
                          </a:lnTo>
                          <a:lnTo>
                            <a:pt x="87" y="171"/>
                          </a:lnTo>
                          <a:lnTo>
                            <a:pt x="85" y="184"/>
                          </a:lnTo>
                          <a:lnTo>
                            <a:pt x="85" y="197"/>
                          </a:lnTo>
                          <a:lnTo>
                            <a:pt x="84" y="202"/>
                          </a:lnTo>
                          <a:lnTo>
                            <a:pt x="82" y="210"/>
                          </a:lnTo>
                          <a:lnTo>
                            <a:pt x="78" y="226"/>
                          </a:lnTo>
                          <a:lnTo>
                            <a:pt x="74" y="248"/>
                          </a:lnTo>
                          <a:lnTo>
                            <a:pt x="71" y="274"/>
                          </a:lnTo>
                          <a:lnTo>
                            <a:pt x="67" y="299"/>
                          </a:lnTo>
                          <a:lnTo>
                            <a:pt x="65" y="321"/>
                          </a:lnTo>
                          <a:lnTo>
                            <a:pt x="63" y="336"/>
                          </a:lnTo>
                          <a:lnTo>
                            <a:pt x="61" y="341"/>
                          </a:lnTo>
                          <a:close/>
                        </a:path>
                      </a:pathLst>
                    </a:custGeom>
                    <a:solidFill>
                      <a:srgbClr val="DFDFDF"/>
                    </a:solidFill>
                    <a:ln w="0">
                      <a:solidFill>
                        <a:srgbClr val="DFDFD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274" name="Freeform 193"/>
                    <p:cNvSpPr>
                      <a:spLocks/>
                    </p:cNvSpPr>
                    <p:nvPr/>
                  </p:nvSpPr>
                  <p:spPr bwMode="auto">
                    <a:xfrm>
                      <a:off x="989" y="2866"/>
                      <a:ext cx="47" cy="347"/>
                    </a:xfrm>
                    <a:custGeom>
                      <a:avLst/>
                      <a:gdLst>
                        <a:gd name="T0" fmla="*/ 47 w 47"/>
                        <a:gd name="T1" fmla="*/ 0 h 347"/>
                        <a:gd name="T2" fmla="*/ 47 w 47"/>
                        <a:gd name="T3" fmla="*/ 341 h 347"/>
                        <a:gd name="T4" fmla="*/ 23 w 47"/>
                        <a:gd name="T5" fmla="*/ 345 h 347"/>
                        <a:gd name="T6" fmla="*/ 6 w 47"/>
                        <a:gd name="T7" fmla="*/ 347 h 347"/>
                        <a:gd name="T8" fmla="*/ 0 w 47"/>
                        <a:gd name="T9" fmla="*/ 347 h 347"/>
                        <a:gd name="T10" fmla="*/ 0 w 47"/>
                        <a:gd name="T11" fmla="*/ 4 h 347"/>
                        <a:gd name="T12" fmla="*/ 47 w 47"/>
                        <a:gd name="T13" fmla="*/ 0 h 347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w 47"/>
                        <a:gd name="T22" fmla="*/ 0 h 347"/>
                        <a:gd name="T23" fmla="*/ 47 w 47"/>
                        <a:gd name="T24" fmla="*/ 347 h 347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T21" t="T22" r="T23" b="T24"/>
                      <a:pathLst>
                        <a:path w="47" h="347">
                          <a:moveTo>
                            <a:pt x="47" y="0"/>
                          </a:moveTo>
                          <a:lnTo>
                            <a:pt x="47" y="341"/>
                          </a:lnTo>
                          <a:lnTo>
                            <a:pt x="23" y="345"/>
                          </a:lnTo>
                          <a:lnTo>
                            <a:pt x="6" y="347"/>
                          </a:lnTo>
                          <a:lnTo>
                            <a:pt x="0" y="347"/>
                          </a:lnTo>
                          <a:lnTo>
                            <a:pt x="0" y="4"/>
                          </a:lnTo>
                          <a:lnTo>
                            <a:pt x="47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>
                      <a:solidFill>
                        <a:srgbClr val="FFFF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275" name="Freeform 194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826" y="2998"/>
                      <a:ext cx="102" cy="107"/>
                    </a:xfrm>
                    <a:custGeom>
                      <a:avLst/>
                      <a:gdLst>
                        <a:gd name="T0" fmla="*/ 52 w 102"/>
                        <a:gd name="T1" fmla="*/ 24 h 107"/>
                        <a:gd name="T2" fmla="*/ 65 w 102"/>
                        <a:gd name="T3" fmla="*/ 66 h 107"/>
                        <a:gd name="T4" fmla="*/ 37 w 102"/>
                        <a:gd name="T5" fmla="*/ 66 h 107"/>
                        <a:gd name="T6" fmla="*/ 52 w 102"/>
                        <a:gd name="T7" fmla="*/ 24 h 107"/>
                        <a:gd name="T8" fmla="*/ 0 w 102"/>
                        <a:gd name="T9" fmla="*/ 107 h 107"/>
                        <a:gd name="T10" fmla="*/ 24 w 102"/>
                        <a:gd name="T11" fmla="*/ 107 h 107"/>
                        <a:gd name="T12" fmla="*/ 32 w 102"/>
                        <a:gd name="T13" fmla="*/ 85 h 107"/>
                        <a:gd name="T14" fmla="*/ 71 w 102"/>
                        <a:gd name="T15" fmla="*/ 85 h 107"/>
                        <a:gd name="T16" fmla="*/ 78 w 102"/>
                        <a:gd name="T17" fmla="*/ 107 h 107"/>
                        <a:gd name="T18" fmla="*/ 102 w 102"/>
                        <a:gd name="T19" fmla="*/ 107 h 107"/>
                        <a:gd name="T20" fmla="*/ 65 w 102"/>
                        <a:gd name="T21" fmla="*/ 0 h 107"/>
                        <a:gd name="T22" fmla="*/ 39 w 102"/>
                        <a:gd name="T23" fmla="*/ 0 h 107"/>
                        <a:gd name="T24" fmla="*/ 0 w 102"/>
                        <a:gd name="T25" fmla="*/ 107 h 107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w 102"/>
                        <a:gd name="T40" fmla="*/ 0 h 107"/>
                        <a:gd name="T41" fmla="*/ 102 w 102"/>
                        <a:gd name="T42" fmla="*/ 107 h 107"/>
                      </a:gdLst>
                      <a:ahLst/>
                      <a:cxnLst>
                        <a:cxn ang="T26">
                          <a:pos x="T0" y="T1"/>
                        </a:cxn>
                        <a:cxn ang="T27">
                          <a:pos x="T2" y="T3"/>
                        </a:cxn>
                        <a:cxn ang="T28">
                          <a:pos x="T4" y="T5"/>
                        </a:cxn>
                        <a:cxn ang="T29">
                          <a:pos x="T6" y="T7"/>
                        </a:cxn>
                        <a:cxn ang="T30">
                          <a:pos x="T8" y="T9"/>
                        </a:cxn>
                        <a:cxn ang="T31">
                          <a:pos x="T10" y="T11"/>
                        </a:cxn>
                        <a:cxn ang="T32">
                          <a:pos x="T12" y="T13"/>
                        </a:cxn>
                        <a:cxn ang="T33">
                          <a:pos x="T14" y="T15"/>
                        </a:cxn>
                        <a:cxn ang="T34">
                          <a:pos x="T16" y="T17"/>
                        </a:cxn>
                        <a:cxn ang="T35">
                          <a:pos x="T18" y="T19"/>
                        </a:cxn>
                        <a:cxn ang="T36">
                          <a:pos x="T20" y="T21"/>
                        </a:cxn>
                        <a:cxn ang="T37">
                          <a:pos x="T22" y="T23"/>
                        </a:cxn>
                        <a:cxn ang="T38">
                          <a:pos x="T24" y="T25"/>
                        </a:cxn>
                      </a:cxnLst>
                      <a:rect l="T39" t="T40" r="T41" b="T42"/>
                      <a:pathLst>
                        <a:path w="102" h="107">
                          <a:moveTo>
                            <a:pt x="52" y="24"/>
                          </a:moveTo>
                          <a:lnTo>
                            <a:pt x="65" y="66"/>
                          </a:lnTo>
                          <a:lnTo>
                            <a:pt x="37" y="66"/>
                          </a:lnTo>
                          <a:lnTo>
                            <a:pt x="52" y="24"/>
                          </a:lnTo>
                          <a:close/>
                          <a:moveTo>
                            <a:pt x="0" y="107"/>
                          </a:moveTo>
                          <a:lnTo>
                            <a:pt x="24" y="107"/>
                          </a:lnTo>
                          <a:lnTo>
                            <a:pt x="32" y="85"/>
                          </a:lnTo>
                          <a:lnTo>
                            <a:pt x="71" y="85"/>
                          </a:lnTo>
                          <a:lnTo>
                            <a:pt x="78" y="107"/>
                          </a:lnTo>
                          <a:lnTo>
                            <a:pt x="102" y="107"/>
                          </a:lnTo>
                          <a:lnTo>
                            <a:pt x="65" y="0"/>
                          </a:lnTo>
                          <a:lnTo>
                            <a:pt x="39" y="0"/>
                          </a:lnTo>
                          <a:lnTo>
                            <a:pt x="0" y="10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>
                      <a:solidFill>
                        <a:srgbClr val="FFFF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276" name="Freeform 195"/>
                    <p:cNvSpPr>
                      <a:spLocks/>
                    </p:cNvSpPr>
                    <p:nvPr/>
                  </p:nvSpPr>
                  <p:spPr bwMode="auto">
                    <a:xfrm>
                      <a:off x="813" y="2762"/>
                      <a:ext cx="386" cy="200"/>
                    </a:xfrm>
                    <a:custGeom>
                      <a:avLst/>
                      <a:gdLst>
                        <a:gd name="T0" fmla="*/ 193 w 386"/>
                        <a:gd name="T1" fmla="*/ 200 h 200"/>
                        <a:gd name="T2" fmla="*/ 238 w 386"/>
                        <a:gd name="T3" fmla="*/ 199 h 200"/>
                        <a:gd name="T4" fmla="*/ 278 w 386"/>
                        <a:gd name="T5" fmla="*/ 191 h 200"/>
                        <a:gd name="T6" fmla="*/ 314 w 386"/>
                        <a:gd name="T7" fmla="*/ 178 h 200"/>
                        <a:gd name="T8" fmla="*/ 343 w 386"/>
                        <a:gd name="T9" fmla="*/ 163 h 200"/>
                        <a:gd name="T10" fmla="*/ 366 w 386"/>
                        <a:gd name="T11" fmla="*/ 145 h 200"/>
                        <a:gd name="T12" fmla="*/ 380 w 386"/>
                        <a:gd name="T13" fmla="*/ 124 h 200"/>
                        <a:gd name="T14" fmla="*/ 386 w 386"/>
                        <a:gd name="T15" fmla="*/ 100 h 200"/>
                        <a:gd name="T16" fmla="*/ 380 w 386"/>
                        <a:gd name="T17" fmla="*/ 78 h 200"/>
                        <a:gd name="T18" fmla="*/ 366 w 386"/>
                        <a:gd name="T19" fmla="*/ 56 h 200"/>
                        <a:gd name="T20" fmla="*/ 343 w 386"/>
                        <a:gd name="T21" fmla="*/ 37 h 200"/>
                        <a:gd name="T22" fmla="*/ 314 w 386"/>
                        <a:gd name="T23" fmla="*/ 22 h 200"/>
                        <a:gd name="T24" fmla="*/ 278 w 386"/>
                        <a:gd name="T25" fmla="*/ 11 h 200"/>
                        <a:gd name="T26" fmla="*/ 238 w 386"/>
                        <a:gd name="T27" fmla="*/ 2 h 200"/>
                        <a:gd name="T28" fmla="*/ 193 w 386"/>
                        <a:gd name="T29" fmla="*/ 0 h 200"/>
                        <a:gd name="T30" fmla="*/ 149 w 386"/>
                        <a:gd name="T31" fmla="*/ 2 h 200"/>
                        <a:gd name="T32" fmla="*/ 110 w 386"/>
                        <a:gd name="T33" fmla="*/ 11 h 200"/>
                        <a:gd name="T34" fmla="*/ 73 w 386"/>
                        <a:gd name="T35" fmla="*/ 22 h 200"/>
                        <a:gd name="T36" fmla="*/ 43 w 386"/>
                        <a:gd name="T37" fmla="*/ 37 h 200"/>
                        <a:gd name="T38" fmla="*/ 21 w 386"/>
                        <a:gd name="T39" fmla="*/ 56 h 200"/>
                        <a:gd name="T40" fmla="*/ 6 w 386"/>
                        <a:gd name="T41" fmla="*/ 78 h 200"/>
                        <a:gd name="T42" fmla="*/ 0 w 386"/>
                        <a:gd name="T43" fmla="*/ 100 h 200"/>
                        <a:gd name="T44" fmla="*/ 6 w 386"/>
                        <a:gd name="T45" fmla="*/ 124 h 200"/>
                        <a:gd name="T46" fmla="*/ 21 w 386"/>
                        <a:gd name="T47" fmla="*/ 145 h 200"/>
                        <a:gd name="T48" fmla="*/ 43 w 386"/>
                        <a:gd name="T49" fmla="*/ 163 h 200"/>
                        <a:gd name="T50" fmla="*/ 73 w 386"/>
                        <a:gd name="T51" fmla="*/ 178 h 200"/>
                        <a:gd name="T52" fmla="*/ 110 w 386"/>
                        <a:gd name="T53" fmla="*/ 191 h 200"/>
                        <a:gd name="T54" fmla="*/ 149 w 386"/>
                        <a:gd name="T55" fmla="*/ 199 h 200"/>
                        <a:gd name="T56" fmla="*/ 193 w 386"/>
                        <a:gd name="T57" fmla="*/ 200 h 200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w 386"/>
                        <a:gd name="T88" fmla="*/ 0 h 200"/>
                        <a:gd name="T89" fmla="*/ 386 w 386"/>
                        <a:gd name="T90" fmla="*/ 200 h 200"/>
                      </a:gdLst>
                      <a:ahLst/>
                      <a:cxnLst>
                        <a:cxn ang="T58">
                          <a:pos x="T0" y="T1"/>
                        </a:cxn>
                        <a:cxn ang="T59">
                          <a:pos x="T2" y="T3"/>
                        </a:cxn>
                        <a:cxn ang="T60">
                          <a:pos x="T4" y="T5"/>
                        </a:cxn>
                        <a:cxn ang="T61">
                          <a:pos x="T6" y="T7"/>
                        </a:cxn>
                        <a:cxn ang="T62">
                          <a:pos x="T8" y="T9"/>
                        </a:cxn>
                        <a:cxn ang="T63">
                          <a:pos x="T10" y="T11"/>
                        </a:cxn>
                        <a:cxn ang="T64">
                          <a:pos x="T12" y="T13"/>
                        </a:cxn>
                        <a:cxn ang="T65">
                          <a:pos x="T14" y="T15"/>
                        </a:cxn>
                        <a:cxn ang="T66">
                          <a:pos x="T16" y="T17"/>
                        </a:cxn>
                        <a:cxn ang="T67">
                          <a:pos x="T18" y="T19"/>
                        </a:cxn>
                        <a:cxn ang="T68">
                          <a:pos x="T20" y="T21"/>
                        </a:cxn>
                        <a:cxn ang="T69">
                          <a:pos x="T22" y="T23"/>
                        </a:cxn>
                        <a:cxn ang="T70">
                          <a:pos x="T24" y="T25"/>
                        </a:cxn>
                        <a:cxn ang="T71">
                          <a:pos x="T26" y="T27"/>
                        </a:cxn>
                        <a:cxn ang="T72">
                          <a:pos x="T28" y="T29"/>
                        </a:cxn>
                        <a:cxn ang="T73">
                          <a:pos x="T30" y="T31"/>
                        </a:cxn>
                        <a:cxn ang="T74">
                          <a:pos x="T32" y="T33"/>
                        </a:cxn>
                        <a:cxn ang="T75">
                          <a:pos x="T34" y="T35"/>
                        </a:cxn>
                        <a:cxn ang="T76">
                          <a:pos x="T36" y="T37"/>
                        </a:cxn>
                        <a:cxn ang="T77">
                          <a:pos x="T38" y="T39"/>
                        </a:cxn>
                        <a:cxn ang="T78">
                          <a:pos x="T40" y="T41"/>
                        </a:cxn>
                        <a:cxn ang="T79">
                          <a:pos x="T42" y="T43"/>
                        </a:cxn>
                        <a:cxn ang="T80">
                          <a:pos x="T44" y="T45"/>
                        </a:cxn>
                        <a:cxn ang="T81">
                          <a:pos x="T46" y="T47"/>
                        </a:cxn>
                        <a:cxn ang="T82">
                          <a:pos x="T48" y="T49"/>
                        </a:cxn>
                        <a:cxn ang="T83">
                          <a:pos x="T50" y="T51"/>
                        </a:cxn>
                        <a:cxn ang="T84">
                          <a:pos x="T52" y="T53"/>
                        </a:cxn>
                        <a:cxn ang="T85">
                          <a:pos x="T54" y="T55"/>
                        </a:cxn>
                        <a:cxn ang="T86">
                          <a:pos x="T56" y="T57"/>
                        </a:cxn>
                      </a:cxnLst>
                      <a:rect l="T87" t="T88" r="T89" b="T90"/>
                      <a:pathLst>
                        <a:path w="386" h="200">
                          <a:moveTo>
                            <a:pt x="193" y="200"/>
                          </a:moveTo>
                          <a:lnTo>
                            <a:pt x="238" y="199"/>
                          </a:lnTo>
                          <a:lnTo>
                            <a:pt x="278" y="191"/>
                          </a:lnTo>
                          <a:lnTo>
                            <a:pt x="314" y="178"/>
                          </a:lnTo>
                          <a:lnTo>
                            <a:pt x="343" y="163"/>
                          </a:lnTo>
                          <a:lnTo>
                            <a:pt x="366" y="145"/>
                          </a:lnTo>
                          <a:lnTo>
                            <a:pt x="380" y="124"/>
                          </a:lnTo>
                          <a:lnTo>
                            <a:pt x="386" y="100"/>
                          </a:lnTo>
                          <a:lnTo>
                            <a:pt x="380" y="78"/>
                          </a:lnTo>
                          <a:lnTo>
                            <a:pt x="366" y="56"/>
                          </a:lnTo>
                          <a:lnTo>
                            <a:pt x="343" y="37"/>
                          </a:lnTo>
                          <a:lnTo>
                            <a:pt x="314" y="22"/>
                          </a:lnTo>
                          <a:lnTo>
                            <a:pt x="278" y="11"/>
                          </a:lnTo>
                          <a:lnTo>
                            <a:pt x="238" y="2"/>
                          </a:lnTo>
                          <a:lnTo>
                            <a:pt x="193" y="0"/>
                          </a:lnTo>
                          <a:lnTo>
                            <a:pt x="149" y="2"/>
                          </a:lnTo>
                          <a:lnTo>
                            <a:pt x="110" y="11"/>
                          </a:lnTo>
                          <a:lnTo>
                            <a:pt x="73" y="22"/>
                          </a:lnTo>
                          <a:lnTo>
                            <a:pt x="43" y="37"/>
                          </a:lnTo>
                          <a:lnTo>
                            <a:pt x="21" y="56"/>
                          </a:lnTo>
                          <a:lnTo>
                            <a:pt x="6" y="78"/>
                          </a:lnTo>
                          <a:lnTo>
                            <a:pt x="0" y="100"/>
                          </a:lnTo>
                          <a:lnTo>
                            <a:pt x="6" y="124"/>
                          </a:lnTo>
                          <a:lnTo>
                            <a:pt x="21" y="145"/>
                          </a:lnTo>
                          <a:lnTo>
                            <a:pt x="43" y="163"/>
                          </a:lnTo>
                          <a:lnTo>
                            <a:pt x="73" y="178"/>
                          </a:lnTo>
                          <a:lnTo>
                            <a:pt x="110" y="191"/>
                          </a:lnTo>
                          <a:lnTo>
                            <a:pt x="149" y="199"/>
                          </a:lnTo>
                          <a:lnTo>
                            <a:pt x="193" y="200"/>
                          </a:lnTo>
                          <a:close/>
                        </a:path>
                      </a:pathLst>
                    </a:custGeom>
                    <a:solidFill>
                      <a:srgbClr val="BFBFBF"/>
                    </a:solidFill>
                    <a:ln w="0">
                      <a:solidFill>
                        <a:srgbClr val="BFBFB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277" name="Freeform 196"/>
                    <p:cNvSpPr>
                      <a:spLocks/>
                    </p:cNvSpPr>
                    <p:nvPr/>
                  </p:nvSpPr>
                  <p:spPr bwMode="auto">
                    <a:xfrm>
                      <a:off x="813" y="2762"/>
                      <a:ext cx="386" cy="200"/>
                    </a:xfrm>
                    <a:custGeom>
                      <a:avLst/>
                      <a:gdLst>
                        <a:gd name="T0" fmla="*/ 193 w 386"/>
                        <a:gd name="T1" fmla="*/ 200 h 200"/>
                        <a:gd name="T2" fmla="*/ 238 w 386"/>
                        <a:gd name="T3" fmla="*/ 199 h 200"/>
                        <a:gd name="T4" fmla="*/ 278 w 386"/>
                        <a:gd name="T5" fmla="*/ 191 h 200"/>
                        <a:gd name="T6" fmla="*/ 314 w 386"/>
                        <a:gd name="T7" fmla="*/ 178 h 200"/>
                        <a:gd name="T8" fmla="*/ 343 w 386"/>
                        <a:gd name="T9" fmla="*/ 163 h 200"/>
                        <a:gd name="T10" fmla="*/ 366 w 386"/>
                        <a:gd name="T11" fmla="*/ 145 h 200"/>
                        <a:gd name="T12" fmla="*/ 380 w 386"/>
                        <a:gd name="T13" fmla="*/ 124 h 200"/>
                        <a:gd name="T14" fmla="*/ 386 w 386"/>
                        <a:gd name="T15" fmla="*/ 100 h 200"/>
                        <a:gd name="T16" fmla="*/ 380 w 386"/>
                        <a:gd name="T17" fmla="*/ 78 h 200"/>
                        <a:gd name="T18" fmla="*/ 366 w 386"/>
                        <a:gd name="T19" fmla="*/ 56 h 200"/>
                        <a:gd name="T20" fmla="*/ 343 w 386"/>
                        <a:gd name="T21" fmla="*/ 37 h 200"/>
                        <a:gd name="T22" fmla="*/ 314 w 386"/>
                        <a:gd name="T23" fmla="*/ 22 h 200"/>
                        <a:gd name="T24" fmla="*/ 278 w 386"/>
                        <a:gd name="T25" fmla="*/ 11 h 200"/>
                        <a:gd name="T26" fmla="*/ 238 w 386"/>
                        <a:gd name="T27" fmla="*/ 2 h 200"/>
                        <a:gd name="T28" fmla="*/ 193 w 386"/>
                        <a:gd name="T29" fmla="*/ 0 h 200"/>
                        <a:gd name="T30" fmla="*/ 149 w 386"/>
                        <a:gd name="T31" fmla="*/ 2 h 200"/>
                        <a:gd name="T32" fmla="*/ 110 w 386"/>
                        <a:gd name="T33" fmla="*/ 11 h 200"/>
                        <a:gd name="T34" fmla="*/ 73 w 386"/>
                        <a:gd name="T35" fmla="*/ 22 h 200"/>
                        <a:gd name="T36" fmla="*/ 43 w 386"/>
                        <a:gd name="T37" fmla="*/ 37 h 200"/>
                        <a:gd name="T38" fmla="*/ 21 w 386"/>
                        <a:gd name="T39" fmla="*/ 56 h 200"/>
                        <a:gd name="T40" fmla="*/ 6 w 386"/>
                        <a:gd name="T41" fmla="*/ 78 h 200"/>
                        <a:gd name="T42" fmla="*/ 0 w 386"/>
                        <a:gd name="T43" fmla="*/ 100 h 200"/>
                        <a:gd name="T44" fmla="*/ 6 w 386"/>
                        <a:gd name="T45" fmla="*/ 124 h 200"/>
                        <a:gd name="T46" fmla="*/ 21 w 386"/>
                        <a:gd name="T47" fmla="*/ 145 h 200"/>
                        <a:gd name="T48" fmla="*/ 43 w 386"/>
                        <a:gd name="T49" fmla="*/ 163 h 200"/>
                        <a:gd name="T50" fmla="*/ 73 w 386"/>
                        <a:gd name="T51" fmla="*/ 178 h 200"/>
                        <a:gd name="T52" fmla="*/ 110 w 386"/>
                        <a:gd name="T53" fmla="*/ 191 h 200"/>
                        <a:gd name="T54" fmla="*/ 149 w 386"/>
                        <a:gd name="T55" fmla="*/ 199 h 200"/>
                        <a:gd name="T56" fmla="*/ 193 w 386"/>
                        <a:gd name="T57" fmla="*/ 200 h 200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w 386"/>
                        <a:gd name="T88" fmla="*/ 0 h 200"/>
                        <a:gd name="T89" fmla="*/ 386 w 386"/>
                        <a:gd name="T90" fmla="*/ 200 h 200"/>
                      </a:gdLst>
                      <a:ahLst/>
                      <a:cxnLst>
                        <a:cxn ang="T58">
                          <a:pos x="T0" y="T1"/>
                        </a:cxn>
                        <a:cxn ang="T59">
                          <a:pos x="T2" y="T3"/>
                        </a:cxn>
                        <a:cxn ang="T60">
                          <a:pos x="T4" y="T5"/>
                        </a:cxn>
                        <a:cxn ang="T61">
                          <a:pos x="T6" y="T7"/>
                        </a:cxn>
                        <a:cxn ang="T62">
                          <a:pos x="T8" y="T9"/>
                        </a:cxn>
                        <a:cxn ang="T63">
                          <a:pos x="T10" y="T11"/>
                        </a:cxn>
                        <a:cxn ang="T64">
                          <a:pos x="T12" y="T13"/>
                        </a:cxn>
                        <a:cxn ang="T65">
                          <a:pos x="T14" y="T15"/>
                        </a:cxn>
                        <a:cxn ang="T66">
                          <a:pos x="T16" y="T17"/>
                        </a:cxn>
                        <a:cxn ang="T67">
                          <a:pos x="T18" y="T19"/>
                        </a:cxn>
                        <a:cxn ang="T68">
                          <a:pos x="T20" y="T21"/>
                        </a:cxn>
                        <a:cxn ang="T69">
                          <a:pos x="T22" y="T23"/>
                        </a:cxn>
                        <a:cxn ang="T70">
                          <a:pos x="T24" y="T25"/>
                        </a:cxn>
                        <a:cxn ang="T71">
                          <a:pos x="T26" y="T27"/>
                        </a:cxn>
                        <a:cxn ang="T72">
                          <a:pos x="T28" y="T29"/>
                        </a:cxn>
                        <a:cxn ang="T73">
                          <a:pos x="T30" y="T31"/>
                        </a:cxn>
                        <a:cxn ang="T74">
                          <a:pos x="T32" y="T33"/>
                        </a:cxn>
                        <a:cxn ang="T75">
                          <a:pos x="T34" y="T35"/>
                        </a:cxn>
                        <a:cxn ang="T76">
                          <a:pos x="T36" y="T37"/>
                        </a:cxn>
                        <a:cxn ang="T77">
                          <a:pos x="T38" y="T39"/>
                        </a:cxn>
                        <a:cxn ang="T78">
                          <a:pos x="T40" y="T41"/>
                        </a:cxn>
                        <a:cxn ang="T79">
                          <a:pos x="T42" y="T43"/>
                        </a:cxn>
                        <a:cxn ang="T80">
                          <a:pos x="T44" y="T45"/>
                        </a:cxn>
                        <a:cxn ang="T81">
                          <a:pos x="T46" y="T47"/>
                        </a:cxn>
                        <a:cxn ang="T82">
                          <a:pos x="T48" y="T49"/>
                        </a:cxn>
                        <a:cxn ang="T83">
                          <a:pos x="T50" y="T51"/>
                        </a:cxn>
                        <a:cxn ang="T84">
                          <a:pos x="T52" y="T53"/>
                        </a:cxn>
                        <a:cxn ang="T85">
                          <a:pos x="T54" y="T55"/>
                        </a:cxn>
                        <a:cxn ang="T86">
                          <a:pos x="T56" y="T57"/>
                        </a:cxn>
                      </a:cxnLst>
                      <a:rect l="T87" t="T88" r="T89" b="T90"/>
                      <a:pathLst>
                        <a:path w="386" h="200">
                          <a:moveTo>
                            <a:pt x="193" y="200"/>
                          </a:moveTo>
                          <a:lnTo>
                            <a:pt x="238" y="199"/>
                          </a:lnTo>
                          <a:lnTo>
                            <a:pt x="278" y="191"/>
                          </a:lnTo>
                          <a:lnTo>
                            <a:pt x="314" y="178"/>
                          </a:lnTo>
                          <a:lnTo>
                            <a:pt x="343" y="163"/>
                          </a:lnTo>
                          <a:lnTo>
                            <a:pt x="366" y="145"/>
                          </a:lnTo>
                          <a:lnTo>
                            <a:pt x="380" y="124"/>
                          </a:lnTo>
                          <a:lnTo>
                            <a:pt x="386" y="100"/>
                          </a:lnTo>
                          <a:lnTo>
                            <a:pt x="380" y="78"/>
                          </a:lnTo>
                          <a:lnTo>
                            <a:pt x="366" y="56"/>
                          </a:lnTo>
                          <a:lnTo>
                            <a:pt x="343" y="37"/>
                          </a:lnTo>
                          <a:lnTo>
                            <a:pt x="314" y="22"/>
                          </a:lnTo>
                          <a:lnTo>
                            <a:pt x="278" y="11"/>
                          </a:lnTo>
                          <a:lnTo>
                            <a:pt x="238" y="2"/>
                          </a:lnTo>
                          <a:lnTo>
                            <a:pt x="193" y="0"/>
                          </a:lnTo>
                          <a:lnTo>
                            <a:pt x="149" y="2"/>
                          </a:lnTo>
                          <a:lnTo>
                            <a:pt x="110" y="11"/>
                          </a:lnTo>
                          <a:lnTo>
                            <a:pt x="73" y="22"/>
                          </a:lnTo>
                          <a:lnTo>
                            <a:pt x="43" y="37"/>
                          </a:lnTo>
                          <a:lnTo>
                            <a:pt x="21" y="56"/>
                          </a:lnTo>
                          <a:lnTo>
                            <a:pt x="6" y="78"/>
                          </a:lnTo>
                          <a:lnTo>
                            <a:pt x="0" y="100"/>
                          </a:lnTo>
                          <a:lnTo>
                            <a:pt x="6" y="124"/>
                          </a:lnTo>
                          <a:lnTo>
                            <a:pt x="21" y="145"/>
                          </a:lnTo>
                          <a:lnTo>
                            <a:pt x="43" y="163"/>
                          </a:lnTo>
                          <a:lnTo>
                            <a:pt x="73" y="178"/>
                          </a:lnTo>
                          <a:lnTo>
                            <a:pt x="110" y="191"/>
                          </a:lnTo>
                          <a:lnTo>
                            <a:pt x="149" y="199"/>
                          </a:lnTo>
                          <a:lnTo>
                            <a:pt x="193" y="200"/>
                          </a:lnTo>
                        </a:path>
                      </a:pathLst>
                    </a:custGeom>
                    <a:noFill/>
                    <a:ln w="63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278" name="Freeform 197"/>
                    <p:cNvSpPr>
                      <a:spLocks/>
                    </p:cNvSpPr>
                    <p:nvPr/>
                  </p:nvSpPr>
                  <p:spPr bwMode="auto">
                    <a:xfrm>
                      <a:off x="849" y="2742"/>
                      <a:ext cx="313" cy="191"/>
                    </a:xfrm>
                    <a:custGeom>
                      <a:avLst/>
                      <a:gdLst>
                        <a:gd name="T0" fmla="*/ 157 w 313"/>
                        <a:gd name="T1" fmla="*/ 191 h 191"/>
                        <a:gd name="T2" fmla="*/ 198 w 313"/>
                        <a:gd name="T3" fmla="*/ 187 h 191"/>
                        <a:gd name="T4" fmla="*/ 235 w 313"/>
                        <a:gd name="T5" fmla="*/ 180 h 191"/>
                        <a:gd name="T6" fmla="*/ 268 w 313"/>
                        <a:gd name="T7" fmla="*/ 167 h 191"/>
                        <a:gd name="T8" fmla="*/ 293 w 313"/>
                        <a:gd name="T9" fmla="*/ 150 h 191"/>
                        <a:gd name="T10" fmla="*/ 307 w 313"/>
                        <a:gd name="T11" fmla="*/ 130 h 191"/>
                        <a:gd name="T12" fmla="*/ 313 w 313"/>
                        <a:gd name="T13" fmla="*/ 107 h 191"/>
                        <a:gd name="T14" fmla="*/ 307 w 313"/>
                        <a:gd name="T15" fmla="*/ 85 h 191"/>
                        <a:gd name="T16" fmla="*/ 293 w 313"/>
                        <a:gd name="T17" fmla="*/ 59 h 191"/>
                        <a:gd name="T18" fmla="*/ 268 w 313"/>
                        <a:gd name="T19" fmla="*/ 37 h 191"/>
                        <a:gd name="T20" fmla="*/ 235 w 313"/>
                        <a:gd name="T21" fmla="*/ 18 h 191"/>
                        <a:gd name="T22" fmla="*/ 198 w 313"/>
                        <a:gd name="T23" fmla="*/ 5 h 191"/>
                        <a:gd name="T24" fmla="*/ 157 w 313"/>
                        <a:gd name="T25" fmla="*/ 0 h 191"/>
                        <a:gd name="T26" fmla="*/ 114 w 313"/>
                        <a:gd name="T27" fmla="*/ 5 h 191"/>
                        <a:gd name="T28" fmla="*/ 77 w 313"/>
                        <a:gd name="T29" fmla="*/ 18 h 191"/>
                        <a:gd name="T30" fmla="*/ 46 w 313"/>
                        <a:gd name="T31" fmla="*/ 37 h 191"/>
                        <a:gd name="T32" fmla="*/ 22 w 313"/>
                        <a:gd name="T33" fmla="*/ 59 h 191"/>
                        <a:gd name="T34" fmla="*/ 5 w 313"/>
                        <a:gd name="T35" fmla="*/ 85 h 191"/>
                        <a:gd name="T36" fmla="*/ 0 w 313"/>
                        <a:gd name="T37" fmla="*/ 107 h 191"/>
                        <a:gd name="T38" fmla="*/ 5 w 313"/>
                        <a:gd name="T39" fmla="*/ 130 h 191"/>
                        <a:gd name="T40" fmla="*/ 22 w 313"/>
                        <a:gd name="T41" fmla="*/ 150 h 191"/>
                        <a:gd name="T42" fmla="*/ 46 w 313"/>
                        <a:gd name="T43" fmla="*/ 167 h 191"/>
                        <a:gd name="T44" fmla="*/ 77 w 313"/>
                        <a:gd name="T45" fmla="*/ 180 h 191"/>
                        <a:gd name="T46" fmla="*/ 114 w 313"/>
                        <a:gd name="T47" fmla="*/ 187 h 191"/>
                        <a:gd name="T48" fmla="*/ 157 w 313"/>
                        <a:gd name="T49" fmla="*/ 191 h 191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w 313"/>
                        <a:gd name="T76" fmla="*/ 0 h 191"/>
                        <a:gd name="T77" fmla="*/ 313 w 313"/>
                        <a:gd name="T78" fmla="*/ 191 h 191"/>
                      </a:gdLst>
                      <a:ahLst/>
                      <a:cxnLst>
                        <a:cxn ang="T50">
                          <a:pos x="T0" y="T1"/>
                        </a:cxn>
                        <a:cxn ang="T51">
                          <a:pos x="T2" y="T3"/>
                        </a:cxn>
                        <a:cxn ang="T52">
                          <a:pos x="T4" y="T5"/>
                        </a:cxn>
                        <a:cxn ang="T53">
                          <a:pos x="T6" y="T7"/>
                        </a:cxn>
                        <a:cxn ang="T54">
                          <a:pos x="T8" y="T9"/>
                        </a:cxn>
                        <a:cxn ang="T55">
                          <a:pos x="T10" y="T11"/>
                        </a:cxn>
                        <a:cxn ang="T56">
                          <a:pos x="T12" y="T13"/>
                        </a:cxn>
                        <a:cxn ang="T57">
                          <a:pos x="T14" y="T15"/>
                        </a:cxn>
                        <a:cxn ang="T58">
                          <a:pos x="T16" y="T17"/>
                        </a:cxn>
                        <a:cxn ang="T59">
                          <a:pos x="T18" y="T19"/>
                        </a:cxn>
                        <a:cxn ang="T60">
                          <a:pos x="T20" y="T21"/>
                        </a:cxn>
                        <a:cxn ang="T61">
                          <a:pos x="T22" y="T23"/>
                        </a:cxn>
                        <a:cxn ang="T62">
                          <a:pos x="T24" y="T25"/>
                        </a:cxn>
                        <a:cxn ang="T63">
                          <a:pos x="T26" y="T27"/>
                        </a:cxn>
                        <a:cxn ang="T64">
                          <a:pos x="T28" y="T29"/>
                        </a:cxn>
                        <a:cxn ang="T65">
                          <a:pos x="T30" y="T31"/>
                        </a:cxn>
                        <a:cxn ang="T66">
                          <a:pos x="T32" y="T33"/>
                        </a:cxn>
                        <a:cxn ang="T67">
                          <a:pos x="T34" y="T35"/>
                        </a:cxn>
                        <a:cxn ang="T68">
                          <a:pos x="T36" y="T37"/>
                        </a:cxn>
                        <a:cxn ang="T69">
                          <a:pos x="T38" y="T39"/>
                        </a:cxn>
                        <a:cxn ang="T70">
                          <a:pos x="T40" y="T41"/>
                        </a:cxn>
                        <a:cxn ang="T71">
                          <a:pos x="T42" y="T43"/>
                        </a:cxn>
                        <a:cxn ang="T72">
                          <a:pos x="T44" y="T45"/>
                        </a:cxn>
                        <a:cxn ang="T73">
                          <a:pos x="T46" y="T47"/>
                        </a:cxn>
                        <a:cxn ang="T74">
                          <a:pos x="T48" y="T49"/>
                        </a:cxn>
                      </a:cxnLst>
                      <a:rect l="T75" t="T76" r="T77" b="T78"/>
                      <a:pathLst>
                        <a:path w="313" h="191">
                          <a:moveTo>
                            <a:pt x="157" y="191"/>
                          </a:moveTo>
                          <a:lnTo>
                            <a:pt x="198" y="187"/>
                          </a:lnTo>
                          <a:lnTo>
                            <a:pt x="235" y="180"/>
                          </a:lnTo>
                          <a:lnTo>
                            <a:pt x="268" y="167"/>
                          </a:lnTo>
                          <a:lnTo>
                            <a:pt x="293" y="150"/>
                          </a:lnTo>
                          <a:lnTo>
                            <a:pt x="307" y="130"/>
                          </a:lnTo>
                          <a:lnTo>
                            <a:pt x="313" y="107"/>
                          </a:lnTo>
                          <a:lnTo>
                            <a:pt x="307" y="85"/>
                          </a:lnTo>
                          <a:lnTo>
                            <a:pt x="293" y="59"/>
                          </a:lnTo>
                          <a:lnTo>
                            <a:pt x="268" y="37"/>
                          </a:lnTo>
                          <a:lnTo>
                            <a:pt x="235" y="18"/>
                          </a:lnTo>
                          <a:lnTo>
                            <a:pt x="198" y="5"/>
                          </a:lnTo>
                          <a:lnTo>
                            <a:pt x="157" y="0"/>
                          </a:lnTo>
                          <a:lnTo>
                            <a:pt x="114" y="5"/>
                          </a:lnTo>
                          <a:lnTo>
                            <a:pt x="77" y="18"/>
                          </a:lnTo>
                          <a:lnTo>
                            <a:pt x="46" y="37"/>
                          </a:lnTo>
                          <a:lnTo>
                            <a:pt x="22" y="59"/>
                          </a:lnTo>
                          <a:lnTo>
                            <a:pt x="5" y="85"/>
                          </a:lnTo>
                          <a:lnTo>
                            <a:pt x="0" y="107"/>
                          </a:lnTo>
                          <a:lnTo>
                            <a:pt x="5" y="130"/>
                          </a:lnTo>
                          <a:lnTo>
                            <a:pt x="22" y="150"/>
                          </a:lnTo>
                          <a:lnTo>
                            <a:pt x="46" y="167"/>
                          </a:lnTo>
                          <a:lnTo>
                            <a:pt x="77" y="180"/>
                          </a:lnTo>
                          <a:lnTo>
                            <a:pt x="114" y="187"/>
                          </a:lnTo>
                          <a:lnTo>
                            <a:pt x="157" y="191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0">
                      <a:solidFill>
                        <a:srgbClr val="40404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279" name="Freeform 198"/>
                    <p:cNvSpPr>
                      <a:spLocks/>
                    </p:cNvSpPr>
                    <p:nvPr/>
                  </p:nvSpPr>
                  <p:spPr bwMode="auto">
                    <a:xfrm>
                      <a:off x="863" y="2744"/>
                      <a:ext cx="284" cy="170"/>
                    </a:xfrm>
                    <a:custGeom>
                      <a:avLst/>
                      <a:gdLst>
                        <a:gd name="T0" fmla="*/ 143 w 284"/>
                        <a:gd name="T1" fmla="*/ 170 h 170"/>
                        <a:gd name="T2" fmla="*/ 180 w 284"/>
                        <a:gd name="T3" fmla="*/ 168 h 170"/>
                        <a:gd name="T4" fmla="*/ 214 w 284"/>
                        <a:gd name="T5" fmla="*/ 161 h 170"/>
                        <a:gd name="T6" fmla="*/ 243 w 284"/>
                        <a:gd name="T7" fmla="*/ 150 h 170"/>
                        <a:gd name="T8" fmla="*/ 266 w 284"/>
                        <a:gd name="T9" fmla="*/ 135 h 170"/>
                        <a:gd name="T10" fmla="*/ 280 w 284"/>
                        <a:gd name="T11" fmla="*/ 116 h 170"/>
                        <a:gd name="T12" fmla="*/ 284 w 284"/>
                        <a:gd name="T13" fmla="*/ 96 h 170"/>
                        <a:gd name="T14" fmla="*/ 280 w 284"/>
                        <a:gd name="T15" fmla="*/ 76 h 170"/>
                        <a:gd name="T16" fmla="*/ 266 w 284"/>
                        <a:gd name="T17" fmla="*/ 53 h 170"/>
                        <a:gd name="T18" fmla="*/ 243 w 284"/>
                        <a:gd name="T19" fmla="*/ 33 h 170"/>
                        <a:gd name="T20" fmla="*/ 214 w 284"/>
                        <a:gd name="T21" fmla="*/ 16 h 170"/>
                        <a:gd name="T22" fmla="*/ 180 w 284"/>
                        <a:gd name="T23" fmla="*/ 3 h 170"/>
                        <a:gd name="T24" fmla="*/ 143 w 284"/>
                        <a:gd name="T25" fmla="*/ 0 h 170"/>
                        <a:gd name="T26" fmla="*/ 106 w 284"/>
                        <a:gd name="T27" fmla="*/ 3 h 170"/>
                        <a:gd name="T28" fmla="*/ 71 w 284"/>
                        <a:gd name="T29" fmla="*/ 16 h 170"/>
                        <a:gd name="T30" fmla="*/ 43 w 284"/>
                        <a:gd name="T31" fmla="*/ 33 h 170"/>
                        <a:gd name="T32" fmla="*/ 21 w 284"/>
                        <a:gd name="T33" fmla="*/ 53 h 170"/>
                        <a:gd name="T34" fmla="*/ 6 w 284"/>
                        <a:gd name="T35" fmla="*/ 76 h 170"/>
                        <a:gd name="T36" fmla="*/ 0 w 284"/>
                        <a:gd name="T37" fmla="*/ 96 h 170"/>
                        <a:gd name="T38" fmla="*/ 6 w 284"/>
                        <a:gd name="T39" fmla="*/ 116 h 170"/>
                        <a:gd name="T40" fmla="*/ 21 w 284"/>
                        <a:gd name="T41" fmla="*/ 135 h 170"/>
                        <a:gd name="T42" fmla="*/ 43 w 284"/>
                        <a:gd name="T43" fmla="*/ 150 h 170"/>
                        <a:gd name="T44" fmla="*/ 71 w 284"/>
                        <a:gd name="T45" fmla="*/ 161 h 170"/>
                        <a:gd name="T46" fmla="*/ 106 w 284"/>
                        <a:gd name="T47" fmla="*/ 168 h 170"/>
                        <a:gd name="T48" fmla="*/ 143 w 284"/>
                        <a:gd name="T49" fmla="*/ 170 h 170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w 284"/>
                        <a:gd name="T76" fmla="*/ 0 h 170"/>
                        <a:gd name="T77" fmla="*/ 284 w 284"/>
                        <a:gd name="T78" fmla="*/ 170 h 170"/>
                      </a:gdLst>
                      <a:ahLst/>
                      <a:cxnLst>
                        <a:cxn ang="T50">
                          <a:pos x="T0" y="T1"/>
                        </a:cxn>
                        <a:cxn ang="T51">
                          <a:pos x="T2" y="T3"/>
                        </a:cxn>
                        <a:cxn ang="T52">
                          <a:pos x="T4" y="T5"/>
                        </a:cxn>
                        <a:cxn ang="T53">
                          <a:pos x="T6" y="T7"/>
                        </a:cxn>
                        <a:cxn ang="T54">
                          <a:pos x="T8" y="T9"/>
                        </a:cxn>
                        <a:cxn ang="T55">
                          <a:pos x="T10" y="T11"/>
                        </a:cxn>
                        <a:cxn ang="T56">
                          <a:pos x="T12" y="T13"/>
                        </a:cxn>
                        <a:cxn ang="T57">
                          <a:pos x="T14" y="T15"/>
                        </a:cxn>
                        <a:cxn ang="T58">
                          <a:pos x="T16" y="T17"/>
                        </a:cxn>
                        <a:cxn ang="T59">
                          <a:pos x="T18" y="T19"/>
                        </a:cxn>
                        <a:cxn ang="T60">
                          <a:pos x="T20" y="T21"/>
                        </a:cxn>
                        <a:cxn ang="T61">
                          <a:pos x="T22" y="T23"/>
                        </a:cxn>
                        <a:cxn ang="T62">
                          <a:pos x="T24" y="T25"/>
                        </a:cxn>
                        <a:cxn ang="T63">
                          <a:pos x="T26" y="T27"/>
                        </a:cxn>
                        <a:cxn ang="T64">
                          <a:pos x="T28" y="T29"/>
                        </a:cxn>
                        <a:cxn ang="T65">
                          <a:pos x="T30" y="T31"/>
                        </a:cxn>
                        <a:cxn ang="T66">
                          <a:pos x="T32" y="T33"/>
                        </a:cxn>
                        <a:cxn ang="T67">
                          <a:pos x="T34" y="T35"/>
                        </a:cxn>
                        <a:cxn ang="T68">
                          <a:pos x="T36" y="T37"/>
                        </a:cxn>
                        <a:cxn ang="T69">
                          <a:pos x="T38" y="T39"/>
                        </a:cxn>
                        <a:cxn ang="T70">
                          <a:pos x="T40" y="T41"/>
                        </a:cxn>
                        <a:cxn ang="T71">
                          <a:pos x="T42" y="T43"/>
                        </a:cxn>
                        <a:cxn ang="T72">
                          <a:pos x="T44" y="T45"/>
                        </a:cxn>
                        <a:cxn ang="T73">
                          <a:pos x="T46" y="T47"/>
                        </a:cxn>
                        <a:cxn ang="T74">
                          <a:pos x="T48" y="T49"/>
                        </a:cxn>
                      </a:cxnLst>
                      <a:rect l="T75" t="T76" r="T77" b="T78"/>
                      <a:pathLst>
                        <a:path w="284" h="170">
                          <a:moveTo>
                            <a:pt x="143" y="170"/>
                          </a:moveTo>
                          <a:lnTo>
                            <a:pt x="180" y="168"/>
                          </a:lnTo>
                          <a:lnTo>
                            <a:pt x="214" y="161"/>
                          </a:lnTo>
                          <a:lnTo>
                            <a:pt x="243" y="150"/>
                          </a:lnTo>
                          <a:lnTo>
                            <a:pt x="266" y="135"/>
                          </a:lnTo>
                          <a:lnTo>
                            <a:pt x="280" y="116"/>
                          </a:lnTo>
                          <a:lnTo>
                            <a:pt x="284" y="96"/>
                          </a:lnTo>
                          <a:lnTo>
                            <a:pt x="280" y="76"/>
                          </a:lnTo>
                          <a:lnTo>
                            <a:pt x="266" y="53"/>
                          </a:lnTo>
                          <a:lnTo>
                            <a:pt x="243" y="33"/>
                          </a:lnTo>
                          <a:lnTo>
                            <a:pt x="214" y="16"/>
                          </a:lnTo>
                          <a:lnTo>
                            <a:pt x="180" y="3"/>
                          </a:lnTo>
                          <a:lnTo>
                            <a:pt x="143" y="0"/>
                          </a:lnTo>
                          <a:lnTo>
                            <a:pt x="106" y="3"/>
                          </a:lnTo>
                          <a:lnTo>
                            <a:pt x="71" y="16"/>
                          </a:lnTo>
                          <a:lnTo>
                            <a:pt x="43" y="33"/>
                          </a:lnTo>
                          <a:lnTo>
                            <a:pt x="21" y="53"/>
                          </a:lnTo>
                          <a:lnTo>
                            <a:pt x="6" y="76"/>
                          </a:lnTo>
                          <a:lnTo>
                            <a:pt x="0" y="96"/>
                          </a:lnTo>
                          <a:lnTo>
                            <a:pt x="6" y="116"/>
                          </a:lnTo>
                          <a:lnTo>
                            <a:pt x="21" y="135"/>
                          </a:lnTo>
                          <a:lnTo>
                            <a:pt x="43" y="150"/>
                          </a:lnTo>
                          <a:lnTo>
                            <a:pt x="71" y="161"/>
                          </a:lnTo>
                          <a:lnTo>
                            <a:pt x="106" y="168"/>
                          </a:lnTo>
                          <a:lnTo>
                            <a:pt x="143" y="170"/>
                          </a:lnTo>
                          <a:close/>
                        </a:path>
                      </a:pathLst>
                    </a:custGeom>
                    <a:solidFill>
                      <a:srgbClr val="585858"/>
                    </a:solidFill>
                    <a:ln w="0">
                      <a:solidFill>
                        <a:srgbClr val="585858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280" name="Freeform 199"/>
                    <p:cNvSpPr>
                      <a:spLocks/>
                    </p:cNvSpPr>
                    <p:nvPr/>
                  </p:nvSpPr>
                  <p:spPr bwMode="auto">
                    <a:xfrm>
                      <a:off x="880" y="2745"/>
                      <a:ext cx="252" cy="153"/>
                    </a:xfrm>
                    <a:custGeom>
                      <a:avLst/>
                      <a:gdLst>
                        <a:gd name="T0" fmla="*/ 126 w 252"/>
                        <a:gd name="T1" fmla="*/ 153 h 153"/>
                        <a:gd name="T2" fmla="*/ 160 w 252"/>
                        <a:gd name="T3" fmla="*/ 151 h 153"/>
                        <a:gd name="T4" fmla="*/ 189 w 252"/>
                        <a:gd name="T5" fmla="*/ 143 h 153"/>
                        <a:gd name="T6" fmla="*/ 215 w 252"/>
                        <a:gd name="T7" fmla="*/ 134 h 153"/>
                        <a:gd name="T8" fmla="*/ 236 w 252"/>
                        <a:gd name="T9" fmla="*/ 119 h 153"/>
                        <a:gd name="T10" fmla="*/ 249 w 252"/>
                        <a:gd name="T11" fmla="*/ 104 h 153"/>
                        <a:gd name="T12" fmla="*/ 252 w 252"/>
                        <a:gd name="T13" fmla="*/ 86 h 153"/>
                        <a:gd name="T14" fmla="*/ 249 w 252"/>
                        <a:gd name="T15" fmla="*/ 67 h 153"/>
                        <a:gd name="T16" fmla="*/ 236 w 252"/>
                        <a:gd name="T17" fmla="*/ 49 h 153"/>
                        <a:gd name="T18" fmla="*/ 215 w 252"/>
                        <a:gd name="T19" fmla="*/ 30 h 153"/>
                        <a:gd name="T20" fmla="*/ 189 w 252"/>
                        <a:gd name="T21" fmla="*/ 13 h 153"/>
                        <a:gd name="T22" fmla="*/ 160 w 252"/>
                        <a:gd name="T23" fmla="*/ 4 h 153"/>
                        <a:gd name="T24" fmla="*/ 126 w 252"/>
                        <a:gd name="T25" fmla="*/ 0 h 153"/>
                        <a:gd name="T26" fmla="*/ 93 w 252"/>
                        <a:gd name="T27" fmla="*/ 4 h 153"/>
                        <a:gd name="T28" fmla="*/ 63 w 252"/>
                        <a:gd name="T29" fmla="*/ 13 h 153"/>
                        <a:gd name="T30" fmla="*/ 37 w 252"/>
                        <a:gd name="T31" fmla="*/ 30 h 153"/>
                        <a:gd name="T32" fmla="*/ 17 w 252"/>
                        <a:gd name="T33" fmla="*/ 49 h 153"/>
                        <a:gd name="T34" fmla="*/ 4 w 252"/>
                        <a:gd name="T35" fmla="*/ 67 h 153"/>
                        <a:gd name="T36" fmla="*/ 0 w 252"/>
                        <a:gd name="T37" fmla="*/ 86 h 153"/>
                        <a:gd name="T38" fmla="*/ 4 w 252"/>
                        <a:gd name="T39" fmla="*/ 104 h 153"/>
                        <a:gd name="T40" fmla="*/ 17 w 252"/>
                        <a:gd name="T41" fmla="*/ 119 h 153"/>
                        <a:gd name="T42" fmla="*/ 37 w 252"/>
                        <a:gd name="T43" fmla="*/ 134 h 153"/>
                        <a:gd name="T44" fmla="*/ 63 w 252"/>
                        <a:gd name="T45" fmla="*/ 143 h 153"/>
                        <a:gd name="T46" fmla="*/ 93 w 252"/>
                        <a:gd name="T47" fmla="*/ 151 h 153"/>
                        <a:gd name="T48" fmla="*/ 126 w 252"/>
                        <a:gd name="T49" fmla="*/ 153 h 153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w 252"/>
                        <a:gd name="T76" fmla="*/ 0 h 153"/>
                        <a:gd name="T77" fmla="*/ 252 w 252"/>
                        <a:gd name="T78" fmla="*/ 153 h 153"/>
                      </a:gdLst>
                      <a:ahLst/>
                      <a:cxnLst>
                        <a:cxn ang="T50">
                          <a:pos x="T0" y="T1"/>
                        </a:cxn>
                        <a:cxn ang="T51">
                          <a:pos x="T2" y="T3"/>
                        </a:cxn>
                        <a:cxn ang="T52">
                          <a:pos x="T4" y="T5"/>
                        </a:cxn>
                        <a:cxn ang="T53">
                          <a:pos x="T6" y="T7"/>
                        </a:cxn>
                        <a:cxn ang="T54">
                          <a:pos x="T8" y="T9"/>
                        </a:cxn>
                        <a:cxn ang="T55">
                          <a:pos x="T10" y="T11"/>
                        </a:cxn>
                        <a:cxn ang="T56">
                          <a:pos x="T12" y="T13"/>
                        </a:cxn>
                        <a:cxn ang="T57">
                          <a:pos x="T14" y="T15"/>
                        </a:cxn>
                        <a:cxn ang="T58">
                          <a:pos x="T16" y="T17"/>
                        </a:cxn>
                        <a:cxn ang="T59">
                          <a:pos x="T18" y="T19"/>
                        </a:cxn>
                        <a:cxn ang="T60">
                          <a:pos x="T20" y="T21"/>
                        </a:cxn>
                        <a:cxn ang="T61">
                          <a:pos x="T22" y="T23"/>
                        </a:cxn>
                        <a:cxn ang="T62">
                          <a:pos x="T24" y="T25"/>
                        </a:cxn>
                        <a:cxn ang="T63">
                          <a:pos x="T26" y="T27"/>
                        </a:cxn>
                        <a:cxn ang="T64">
                          <a:pos x="T28" y="T29"/>
                        </a:cxn>
                        <a:cxn ang="T65">
                          <a:pos x="T30" y="T31"/>
                        </a:cxn>
                        <a:cxn ang="T66">
                          <a:pos x="T32" y="T33"/>
                        </a:cxn>
                        <a:cxn ang="T67">
                          <a:pos x="T34" y="T35"/>
                        </a:cxn>
                        <a:cxn ang="T68">
                          <a:pos x="T36" y="T37"/>
                        </a:cxn>
                        <a:cxn ang="T69">
                          <a:pos x="T38" y="T39"/>
                        </a:cxn>
                        <a:cxn ang="T70">
                          <a:pos x="T40" y="T41"/>
                        </a:cxn>
                        <a:cxn ang="T71">
                          <a:pos x="T42" y="T43"/>
                        </a:cxn>
                        <a:cxn ang="T72">
                          <a:pos x="T44" y="T45"/>
                        </a:cxn>
                        <a:cxn ang="T73">
                          <a:pos x="T46" y="T47"/>
                        </a:cxn>
                        <a:cxn ang="T74">
                          <a:pos x="T48" y="T49"/>
                        </a:cxn>
                      </a:cxnLst>
                      <a:rect l="T75" t="T76" r="T77" b="T78"/>
                      <a:pathLst>
                        <a:path w="252" h="153">
                          <a:moveTo>
                            <a:pt x="126" y="153"/>
                          </a:moveTo>
                          <a:lnTo>
                            <a:pt x="160" y="151"/>
                          </a:lnTo>
                          <a:lnTo>
                            <a:pt x="189" y="143"/>
                          </a:lnTo>
                          <a:lnTo>
                            <a:pt x="215" y="134"/>
                          </a:lnTo>
                          <a:lnTo>
                            <a:pt x="236" y="119"/>
                          </a:lnTo>
                          <a:lnTo>
                            <a:pt x="249" y="104"/>
                          </a:lnTo>
                          <a:lnTo>
                            <a:pt x="252" y="86"/>
                          </a:lnTo>
                          <a:lnTo>
                            <a:pt x="249" y="67"/>
                          </a:lnTo>
                          <a:lnTo>
                            <a:pt x="236" y="49"/>
                          </a:lnTo>
                          <a:lnTo>
                            <a:pt x="215" y="30"/>
                          </a:lnTo>
                          <a:lnTo>
                            <a:pt x="189" y="13"/>
                          </a:lnTo>
                          <a:lnTo>
                            <a:pt x="160" y="4"/>
                          </a:lnTo>
                          <a:lnTo>
                            <a:pt x="126" y="0"/>
                          </a:lnTo>
                          <a:lnTo>
                            <a:pt x="93" y="4"/>
                          </a:lnTo>
                          <a:lnTo>
                            <a:pt x="63" y="13"/>
                          </a:lnTo>
                          <a:lnTo>
                            <a:pt x="37" y="30"/>
                          </a:lnTo>
                          <a:lnTo>
                            <a:pt x="17" y="49"/>
                          </a:lnTo>
                          <a:lnTo>
                            <a:pt x="4" y="67"/>
                          </a:lnTo>
                          <a:lnTo>
                            <a:pt x="0" y="86"/>
                          </a:lnTo>
                          <a:lnTo>
                            <a:pt x="4" y="104"/>
                          </a:lnTo>
                          <a:lnTo>
                            <a:pt x="17" y="119"/>
                          </a:lnTo>
                          <a:lnTo>
                            <a:pt x="37" y="134"/>
                          </a:lnTo>
                          <a:lnTo>
                            <a:pt x="63" y="143"/>
                          </a:lnTo>
                          <a:lnTo>
                            <a:pt x="93" y="151"/>
                          </a:lnTo>
                          <a:lnTo>
                            <a:pt x="126" y="153"/>
                          </a:lnTo>
                          <a:close/>
                        </a:path>
                      </a:pathLst>
                    </a:custGeom>
                    <a:solidFill>
                      <a:srgbClr val="707070"/>
                    </a:solidFill>
                    <a:ln w="0">
                      <a:solidFill>
                        <a:srgbClr val="70707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281" name="Freeform 200"/>
                    <p:cNvSpPr>
                      <a:spLocks/>
                    </p:cNvSpPr>
                    <p:nvPr/>
                  </p:nvSpPr>
                  <p:spPr bwMode="auto">
                    <a:xfrm>
                      <a:off x="895" y="2745"/>
                      <a:ext cx="222" cy="136"/>
                    </a:xfrm>
                    <a:custGeom>
                      <a:avLst/>
                      <a:gdLst>
                        <a:gd name="T0" fmla="*/ 111 w 222"/>
                        <a:gd name="T1" fmla="*/ 136 h 136"/>
                        <a:gd name="T2" fmla="*/ 146 w 222"/>
                        <a:gd name="T3" fmla="*/ 132 h 136"/>
                        <a:gd name="T4" fmla="*/ 176 w 222"/>
                        <a:gd name="T5" fmla="*/ 125 h 136"/>
                        <a:gd name="T6" fmla="*/ 200 w 222"/>
                        <a:gd name="T7" fmla="*/ 112 h 136"/>
                        <a:gd name="T8" fmla="*/ 217 w 222"/>
                        <a:gd name="T9" fmla="*/ 95 h 136"/>
                        <a:gd name="T10" fmla="*/ 222 w 222"/>
                        <a:gd name="T11" fmla="*/ 78 h 136"/>
                        <a:gd name="T12" fmla="*/ 219 w 222"/>
                        <a:gd name="T13" fmla="*/ 62 h 136"/>
                        <a:gd name="T14" fmla="*/ 208 w 222"/>
                        <a:gd name="T15" fmla="*/ 43 h 136"/>
                        <a:gd name="T16" fmla="*/ 189 w 222"/>
                        <a:gd name="T17" fmla="*/ 26 h 136"/>
                        <a:gd name="T18" fmla="*/ 167 w 222"/>
                        <a:gd name="T19" fmla="*/ 13 h 136"/>
                        <a:gd name="T20" fmla="*/ 141 w 222"/>
                        <a:gd name="T21" fmla="*/ 4 h 136"/>
                        <a:gd name="T22" fmla="*/ 111 w 222"/>
                        <a:gd name="T23" fmla="*/ 0 h 136"/>
                        <a:gd name="T24" fmla="*/ 81 w 222"/>
                        <a:gd name="T25" fmla="*/ 4 h 136"/>
                        <a:gd name="T26" fmla="*/ 56 w 222"/>
                        <a:gd name="T27" fmla="*/ 13 h 136"/>
                        <a:gd name="T28" fmla="*/ 33 w 222"/>
                        <a:gd name="T29" fmla="*/ 26 h 136"/>
                        <a:gd name="T30" fmla="*/ 15 w 222"/>
                        <a:gd name="T31" fmla="*/ 43 h 136"/>
                        <a:gd name="T32" fmla="*/ 4 w 222"/>
                        <a:gd name="T33" fmla="*/ 62 h 136"/>
                        <a:gd name="T34" fmla="*/ 0 w 222"/>
                        <a:gd name="T35" fmla="*/ 78 h 136"/>
                        <a:gd name="T36" fmla="*/ 5 w 222"/>
                        <a:gd name="T37" fmla="*/ 95 h 136"/>
                        <a:gd name="T38" fmla="*/ 22 w 222"/>
                        <a:gd name="T39" fmla="*/ 112 h 136"/>
                        <a:gd name="T40" fmla="*/ 46 w 222"/>
                        <a:gd name="T41" fmla="*/ 125 h 136"/>
                        <a:gd name="T42" fmla="*/ 76 w 222"/>
                        <a:gd name="T43" fmla="*/ 132 h 136"/>
                        <a:gd name="T44" fmla="*/ 111 w 222"/>
                        <a:gd name="T45" fmla="*/ 136 h 1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w 222"/>
                        <a:gd name="T70" fmla="*/ 0 h 136"/>
                        <a:gd name="T71" fmla="*/ 222 w 222"/>
                        <a:gd name="T72" fmla="*/ 136 h 136"/>
                      </a:gdLst>
                      <a:ahLst/>
                      <a:cxnLst>
                        <a:cxn ang="T46">
                          <a:pos x="T0" y="T1"/>
                        </a:cxn>
                        <a:cxn ang="T47">
                          <a:pos x="T2" y="T3"/>
                        </a:cxn>
                        <a:cxn ang="T48">
                          <a:pos x="T4" y="T5"/>
                        </a:cxn>
                        <a:cxn ang="T49">
                          <a:pos x="T6" y="T7"/>
                        </a:cxn>
                        <a:cxn ang="T50">
                          <a:pos x="T8" y="T9"/>
                        </a:cxn>
                        <a:cxn ang="T51">
                          <a:pos x="T10" y="T11"/>
                        </a:cxn>
                        <a:cxn ang="T52">
                          <a:pos x="T12" y="T13"/>
                        </a:cxn>
                        <a:cxn ang="T53">
                          <a:pos x="T14" y="T15"/>
                        </a:cxn>
                        <a:cxn ang="T54">
                          <a:pos x="T16" y="T17"/>
                        </a:cxn>
                        <a:cxn ang="T55">
                          <a:pos x="T18" y="T19"/>
                        </a:cxn>
                        <a:cxn ang="T56">
                          <a:pos x="T20" y="T21"/>
                        </a:cxn>
                        <a:cxn ang="T57">
                          <a:pos x="T22" y="T23"/>
                        </a:cxn>
                        <a:cxn ang="T58">
                          <a:pos x="T24" y="T25"/>
                        </a:cxn>
                        <a:cxn ang="T59">
                          <a:pos x="T26" y="T27"/>
                        </a:cxn>
                        <a:cxn ang="T60">
                          <a:pos x="T28" y="T29"/>
                        </a:cxn>
                        <a:cxn ang="T61">
                          <a:pos x="T30" y="T31"/>
                        </a:cxn>
                        <a:cxn ang="T62">
                          <a:pos x="T32" y="T33"/>
                        </a:cxn>
                        <a:cxn ang="T63">
                          <a:pos x="T34" y="T35"/>
                        </a:cxn>
                        <a:cxn ang="T64">
                          <a:pos x="T36" y="T37"/>
                        </a:cxn>
                        <a:cxn ang="T65">
                          <a:pos x="T38" y="T39"/>
                        </a:cxn>
                        <a:cxn ang="T66">
                          <a:pos x="T40" y="T41"/>
                        </a:cxn>
                        <a:cxn ang="T67">
                          <a:pos x="T42" y="T43"/>
                        </a:cxn>
                        <a:cxn ang="T68">
                          <a:pos x="T44" y="T45"/>
                        </a:cxn>
                      </a:cxnLst>
                      <a:rect l="T69" t="T70" r="T71" b="T72"/>
                      <a:pathLst>
                        <a:path w="222" h="136">
                          <a:moveTo>
                            <a:pt x="111" y="136"/>
                          </a:moveTo>
                          <a:lnTo>
                            <a:pt x="146" y="132"/>
                          </a:lnTo>
                          <a:lnTo>
                            <a:pt x="176" y="125"/>
                          </a:lnTo>
                          <a:lnTo>
                            <a:pt x="200" y="112"/>
                          </a:lnTo>
                          <a:lnTo>
                            <a:pt x="217" y="95"/>
                          </a:lnTo>
                          <a:lnTo>
                            <a:pt x="222" y="78"/>
                          </a:lnTo>
                          <a:lnTo>
                            <a:pt x="219" y="62"/>
                          </a:lnTo>
                          <a:lnTo>
                            <a:pt x="208" y="43"/>
                          </a:lnTo>
                          <a:lnTo>
                            <a:pt x="189" y="26"/>
                          </a:lnTo>
                          <a:lnTo>
                            <a:pt x="167" y="13"/>
                          </a:lnTo>
                          <a:lnTo>
                            <a:pt x="141" y="4"/>
                          </a:lnTo>
                          <a:lnTo>
                            <a:pt x="111" y="0"/>
                          </a:lnTo>
                          <a:lnTo>
                            <a:pt x="81" y="4"/>
                          </a:lnTo>
                          <a:lnTo>
                            <a:pt x="56" y="13"/>
                          </a:lnTo>
                          <a:lnTo>
                            <a:pt x="33" y="26"/>
                          </a:lnTo>
                          <a:lnTo>
                            <a:pt x="15" y="43"/>
                          </a:lnTo>
                          <a:lnTo>
                            <a:pt x="4" y="62"/>
                          </a:lnTo>
                          <a:lnTo>
                            <a:pt x="0" y="78"/>
                          </a:lnTo>
                          <a:lnTo>
                            <a:pt x="5" y="95"/>
                          </a:lnTo>
                          <a:lnTo>
                            <a:pt x="22" y="112"/>
                          </a:lnTo>
                          <a:lnTo>
                            <a:pt x="46" y="125"/>
                          </a:lnTo>
                          <a:lnTo>
                            <a:pt x="76" y="132"/>
                          </a:lnTo>
                          <a:lnTo>
                            <a:pt x="111" y="136"/>
                          </a:lnTo>
                          <a:close/>
                        </a:path>
                      </a:pathLst>
                    </a:custGeom>
                    <a:solidFill>
                      <a:srgbClr val="878787"/>
                    </a:solidFill>
                    <a:ln w="0">
                      <a:solidFill>
                        <a:srgbClr val="878787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282" name="Freeform 201"/>
                    <p:cNvSpPr>
                      <a:spLocks/>
                    </p:cNvSpPr>
                    <p:nvPr/>
                  </p:nvSpPr>
                  <p:spPr bwMode="auto">
                    <a:xfrm>
                      <a:off x="910" y="2747"/>
                      <a:ext cx="193" cy="117"/>
                    </a:xfrm>
                    <a:custGeom>
                      <a:avLst/>
                      <a:gdLst>
                        <a:gd name="T0" fmla="*/ 96 w 193"/>
                        <a:gd name="T1" fmla="*/ 117 h 117"/>
                        <a:gd name="T2" fmla="*/ 126 w 193"/>
                        <a:gd name="T3" fmla="*/ 113 h 117"/>
                        <a:gd name="T4" fmla="*/ 154 w 193"/>
                        <a:gd name="T5" fmla="*/ 106 h 117"/>
                        <a:gd name="T6" fmla="*/ 174 w 193"/>
                        <a:gd name="T7" fmla="*/ 97 h 117"/>
                        <a:gd name="T8" fmla="*/ 187 w 193"/>
                        <a:gd name="T9" fmla="*/ 82 h 117"/>
                        <a:gd name="T10" fmla="*/ 193 w 193"/>
                        <a:gd name="T11" fmla="*/ 67 h 117"/>
                        <a:gd name="T12" fmla="*/ 187 w 193"/>
                        <a:gd name="T13" fmla="*/ 49 h 117"/>
                        <a:gd name="T14" fmla="*/ 174 w 193"/>
                        <a:gd name="T15" fmla="*/ 32 h 117"/>
                        <a:gd name="T16" fmla="*/ 154 w 193"/>
                        <a:gd name="T17" fmla="*/ 15 h 117"/>
                        <a:gd name="T18" fmla="*/ 126 w 193"/>
                        <a:gd name="T19" fmla="*/ 4 h 117"/>
                        <a:gd name="T20" fmla="*/ 96 w 193"/>
                        <a:gd name="T21" fmla="*/ 0 h 117"/>
                        <a:gd name="T22" fmla="*/ 66 w 193"/>
                        <a:gd name="T23" fmla="*/ 4 h 117"/>
                        <a:gd name="T24" fmla="*/ 41 w 193"/>
                        <a:gd name="T25" fmla="*/ 15 h 117"/>
                        <a:gd name="T26" fmla="*/ 18 w 193"/>
                        <a:gd name="T27" fmla="*/ 32 h 117"/>
                        <a:gd name="T28" fmla="*/ 5 w 193"/>
                        <a:gd name="T29" fmla="*/ 49 h 117"/>
                        <a:gd name="T30" fmla="*/ 0 w 193"/>
                        <a:gd name="T31" fmla="*/ 67 h 117"/>
                        <a:gd name="T32" fmla="*/ 5 w 193"/>
                        <a:gd name="T33" fmla="*/ 82 h 117"/>
                        <a:gd name="T34" fmla="*/ 18 w 193"/>
                        <a:gd name="T35" fmla="*/ 97 h 117"/>
                        <a:gd name="T36" fmla="*/ 41 w 193"/>
                        <a:gd name="T37" fmla="*/ 106 h 117"/>
                        <a:gd name="T38" fmla="*/ 66 w 193"/>
                        <a:gd name="T39" fmla="*/ 113 h 117"/>
                        <a:gd name="T40" fmla="*/ 96 w 193"/>
                        <a:gd name="T41" fmla="*/ 117 h 117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w 193"/>
                        <a:gd name="T64" fmla="*/ 0 h 117"/>
                        <a:gd name="T65" fmla="*/ 193 w 193"/>
                        <a:gd name="T66" fmla="*/ 117 h 117"/>
                      </a:gdLst>
                      <a:ahLst/>
                      <a:cxnLst>
                        <a:cxn ang="T42">
                          <a:pos x="T0" y="T1"/>
                        </a:cxn>
                        <a:cxn ang="T43">
                          <a:pos x="T2" y="T3"/>
                        </a:cxn>
                        <a:cxn ang="T44">
                          <a:pos x="T4" y="T5"/>
                        </a:cxn>
                        <a:cxn ang="T45">
                          <a:pos x="T6" y="T7"/>
                        </a:cxn>
                        <a:cxn ang="T46">
                          <a:pos x="T8" y="T9"/>
                        </a:cxn>
                        <a:cxn ang="T47">
                          <a:pos x="T10" y="T11"/>
                        </a:cxn>
                        <a:cxn ang="T48">
                          <a:pos x="T12" y="T13"/>
                        </a:cxn>
                        <a:cxn ang="T49">
                          <a:pos x="T14" y="T15"/>
                        </a:cxn>
                        <a:cxn ang="T50">
                          <a:pos x="T16" y="T17"/>
                        </a:cxn>
                        <a:cxn ang="T51">
                          <a:pos x="T18" y="T19"/>
                        </a:cxn>
                        <a:cxn ang="T52">
                          <a:pos x="T20" y="T21"/>
                        </a:cxn>
                        <a:cxn ang="T53">
                          <a:pos x="T22" y="T23"/>
                        </a:cxn>
                        <a:cxn ang="T54">
                          <a:pos x="T24" y="T25"/>
                        </a:cxn>
                        <a:cxn ang="T55">
                          <a:pos x="T26" y="T27"/>
                        </a:cxn>
                        <a:cxn ang="T56">
                          <a:pos x="T28" y="T29"/>
                        </a:cxn>
                        <a:cxn ang="T57">
                          <a:pos x="T30" y="T31"/>
                        </a:cxn>
                        <a:cxn ang="T58">
                          <a:pos x="T32" y="T33"/>
                        </a:cxn>
                        <a:cxn ang="T59">
                          <a:pos x="T34" y="T35"/>
                        </a:cxn>
                        <a:cxn ang="T60">
                          <a:pos x="T36" y="T37"/>
                        </a:cxn>
                        <a:cxn ang="T61">
                          <a:pos x="T38" y="T39"/>
                        </a:cxn>
                        <a:cxn ang="T62">
                          <a:pos x="T40" y="T41"/>
                        </a:cxn>
                      </a:cxnLst>
                      <a:rect l="T63" t="T64" r="T65" b="T66"/>
                      <a:pathLst>
                        <a:path w="193" h="117">
                          <a:moveTo>
                            <a:pt x="96" y="117"/>
                          </a:moveTo>
                          <a:lnTo>
                            <a:pt x="126" y="113"/>
                          </a:lnTo>
                          <a:lnTo>
                            <a:pt x="154" y="106"/>
                          </a:lnTo>
                          <a:lnTo>
                            <a:pt x="174" y="97"/>
                          </a:lnTo>
                          <a:lnTo>
                            <a:pt x="187" y="82"/>
                          </a:lnTo>
                          <a:lnTo>
                            <a:pt x="193" y="67"/>
                          </a:lnTo>
                          <a:lnTo>
                            <a:pt x="187" y="49"/>
                          </a:lnTo>
                          <a:lnTo>
                            <a:pt x="174" y="32"/>
                          </a:lnTo>
                          <a:lnTo>
                            <a:pt x="154" y="15"/>
                          </a:lnTo>
                          <a:lnTo>
                            <a:pt x="126" y="4"/>
                          </a:lnTo>
                          <a:lnTo>
                            <a:pt x="96" y="0"/>
                          </a:lnTo>
                          <a:lnTo>
                            <a:pt x="66" y="4"/>
                          </a:lnTo>
                          <a:lnTo>
                            <a:pt x="41" y="15"/>
                          </a:lnTo>
                          <a:lnTo>
                            <a:pt x="18" y="32"/>
                          </a:lnTo>
                          <a:lnTo>
                            <a:pt x="5" y="49"/>
                          </a:lnTo>
                          <a:lnTo>
                            <a:pt x="0" y="67"/>
                          </a:lnTo>
                          <a:lnTo>
                            <a:pt x="5" y="82"/>
                          </a:lnTo>
                          <a:lnTo>
                            <a:pt x="18" y="97"/>
                          </a:lnTo>
                          <a:lnTo>
                            <a:pt x="41" y="106"/>
                          </a:lnTo>
                          <a:lnTo>
                            <a:pt x="66" y="113"/>
                          </a:lnTo>
                          <a:lnTo>
                            <a:pt x="96" y="117"/>
                          </a:lnTo>
                          <a:close/>
                        </a:path>
                      </a:pathLst>
                    </a:custGeom>
                    <a:solidFill>
                      <a:srgbClr val="9F9F9F"/>
                    </a:solidFill>
                    <a:ln w="0">
                      <a:solidFill>
                        <a:srgbClr val="9F9F9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283" name="Freeform 202"/>
                    <p:cNvSpPr>
                      <a:spLocks/>
                    </p:cNvSpPr>
                    <p:nvPr/>
                  </p:nvSpPr>
                  <p:spPr bwMode="auto">
                    <a:xfrm>
                      <a:off x="926" y="2749"/>
                      <a:ext cx="162" cy="97"/>
                    </a:xfrm>
                    <a:custGeom>
                      <a:avLst/>
                      <a:gdLst>
                        <a:gd name="T0" fmla="*/ 80 w 162"/>
                        <a:gd name="T1" fmla="*/ 97 h 97"/>
                        <a:gd name="T2" fmla="*/ 106 w 162"/>
                        <a:gd name="T3" fmla="*/ 95 h 97"/>
                        <a:gd name="T4" fmla="*/ 128 w 162"/>
                        <a:gd name="T5" fmla="*/ 89 h 97"/>
                        <a:gd name="T6" fmla="*/ 145 w 162"/>
                        <a:gd name="T7" fmla="*/ 80 h 97"/>
                        <a:gd name="T8" fmla="*/ 158 w 162"/>
                        <a:gd name="T9" fmla="*/ 69 h 97"/>
                        <a:gd name="T10" fmla="*/ 162 w 162"/>
                        <a:gd name="T11" fmla="*/ 56 h 97"/>
                        <a:gd name="T12" fmla="*/ 158 w 162"/>
                        <a:gd name="T13" fmla="*/ 41 h 97"/>
                        <a:gd name="T14" fmla="*/ 145 w 162"/>
                        <a:gd name="T15" fmla="*/ 26 h 97"/>
                        <a:gd name="T16" fmla="*/ 128 w 162"/>
                        <a:gd name="T17" fmla="*/ 13 h 97"/>
                        <a:gd name="T18" fmla="*/ 106 w 162"/>
                        <a:gd name="T19" fmla="*/ 4 h 97"/>
                        <a:gd name="T20" fmla="*/ 80 w 162"/>
                        <a:gd name="T21" fmla="*/ 0 h 97"/>
                        <a:gd name="T22" fmla="*/ 54 w 162"/>
                        <a:gd name="T23" fmla="*/ 4 h 97"/>
                        <a:gd name="T24" fmla="*/ 34 w 162"/>
                        <a:gd name="T25" fmla="*/ 13 h 97"/>
                        <a:gd name="T26" fmla="*/ 15 w 162"/>
                        <a:gd name="T27" fmla="*/ 26 h 97"/>
                        <a:gd name="T28" fmla="*/ 4 w 162"/>
                        <a:gd name="T29" fmla="*/ 41 h 97"/>
                        <a:gd name="T30" fmla="*/ 0 w 162"/>
                        <a:gd name="T31" fmla="*/ 56 h 97"/>
                        <a:gd name="T32" fmla="*/ 4 w 162"/>
                        <a:gd name="T33" fmla="*/ 69 h 97"/>
                        <a:gd name="T34" fmla="*/ 15 w 162"/>
                        <a:gd name="T35" fmla="*/ 80 h 97"/>
                        <a:gd name="T36" fmla="*/ 34 w 162"/>
                        <a:gd name="T37" fmla="*/ 89 h 97"/>
                        <a:gd name="T38" fmla="*/ 54 w 162"/>
                        <a:gd name="T39" fmla="*/ 95 h 97"/>
                        <a:gd name="T40" fmla="*/ 80 w 162"/>
                        <a:gd name="T41" fmla="*/ 97 h 97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w 162"/>
                        <a:gd name="T64" fmla="*/ 0 h 97"/>
                        <a:gd name="T65" fmla="*/ 162 w 162"/>
                        <a:gd name="T66" fmla="*/ 97 h 97"/>
                      </a:gdLst>
                      <a:ahLst/>
                      <a:cxnLst>
                        <a:cxn ang="T42">
                          <a:pos x="T0" y="T1"/>
                        </a:cxn>
                        <a:cxn ang="T43">
                          <a:pos x="T2" y="T3"/>
                        </a:cxn>
                        <a:cxn ang="T44">
                          <a:pos x="T4" y="T5"/>
                        </a:cxn>
                        <a:cxn ang="T45">
                          <a:pos x="T6" y="T7"/>
                        </a:cxn>
                        <a:cxn ang="T46">
                          <a:pos x="T8" y="T9"/>
                        </a:cxn>
                        <a:cxn ang="T47">
                          <a:pos x="T10" y="T11"/>
                        </a:cxn>
                        <a:cxn ang="T48">
                          <a:pos x="T12" y="T13"/>
                        </a:cxn>
                        <a:cxn ang="T49">
                          <a:pos x="T14" y="T15"/>
                        </a:cxn>
                        <a:cxn ang="T50">
                          <a:pos x="T16" y="T17"/>
                        </a:cxn>
                        <a:cxn ang="T51">
                          <a:pos x="T18" y="T19"/>
                        </a:cxn>
                        <a:cxn ang="T52">
                          <a:pos x="T20" y="T21"/>
                        </a:cxn>
                        <a:cxn ang="T53">
                          <a:pos x="T22" y="T23"/>
                        </a:cxn>
                        <a:cxn ang="T54">
                          <a:pos x="T24" y="T25"/>
                        </a:cxn>
                        <a:cxn ang="T55">
                          <a:pos x="T26" y="T27"/>
                        </a:cxn>
                        <a:cxn ang="T56">
                          <a:pos x="T28" y="T29"/>
                        </a:cxn>
                        <a:cxn ang="T57">
                          <a:pos x="T30" y="T31"/>
                        </a:cxn>
                        <a:cxn ang="T58">
                          <a:pos x="T32" y="T33"/>
                        </a:cxn>
                        <a:cxn ang="T59">
                          <a:pos x="T34" y="T35"/>
                        </a:cxn>
                        <a:cxn ang="T60">
                          <a:pos x="T36" y="T37"/>
                        </a:cxn>
                        <a:cxn ang="T61">
                          <a:pos x="T38" y="T39"/>
                        </a:cxn>
                        <a:cxn ang="T62">
                          <a:pos x="T40" y="T41"/>
                        </a:cxn>
                      </a:cxnLst>
                      <a:rect l="T63" t="T64" r="T65" b="T66"/>
                      <a:pathLst>
                        <a:path w="162" h="97">
                          <a:moveTo>
                            <a:pt x="80" y="97"/>
                          </a:moveTo>
                          <a:lnTo>
                            <a:pt x="106" y="95"/>
                          </a:lnTo>
                          <a:lnTo>
                            <a:pt x="128" y="89"/>
                          </a:lnTo>
                          <a:lnTo>
                            <a:pt x="145" y="80"/>
                          </a:lnTo>
                          <a:lnTo>
                            <a:pt x="158" y="69"/>
                          </a:lnTo>
                          <a:lnTo>
                            <a:pt x="162" y="56"/>
                          </a:lnTo>
                          <a:lnTo>
                            <a:pt x="158" y="41"/>
                          </a:lnTo>
                          <a:lnTo>
                            <a:pt x="145" y="26"/>
                          </a:lnTo>
                          <a:lnTo>
                            <a:pt x="128" y="13"/>
                          </a:lnTo>
                          <a:lnTo>
                            <a:pt x="106" y="4"/>
                          </a:lnTo>
                          <a:lnTo>
                            <a:pt x="80" y="0"/>
                          </a:lnTo>
                          <a:lnTo>
                            <a:pt x="54" y="4"/>
                          </a:lnTo>
                          <a:lnTo>
                            <a:pt x="34" y="13"/>
                          </a:lnTo>
                          <a:lnTo>
                            <a:pt x="15" y="26"/>
                          </a:lnTo>
                          <a:lnTo>
                            <a:pt x="4" y="41"/>
                          </a:lnTo>
                          <a:lnTo>
                            <a:pt x="0" y="56"/>
                          </a:lnTo>
                          <a:lnTo>
                            <a:pt x="4" y="69"/>
                          </a:lnTo>
                          <a:lnTo>
                            <a:pt x="15" y="80"/>
                          </a:lnTo>
                          <a:lnTo>
                            <a:pt x="34" y="89"/>
                          </a:lnTo>
                          <a:lnTo>
                            <a:pt x="54" y="95"/>
                          </a:lnTo>
                          <a:lnTo>
                            <a:pt x="80" y="97"/>
                          </a:lnTo>
                          <a:close/>
                        </a:path>
                      </a:pathLst>
                    </a:custGeom>
                    <a:solidFill>
                      <a:srgbClr val="B7B7B7"/>
                    </a:solidFill>
                    <a:ln w="0">
                      <a:solidFill>
                        <a:srgbClr val="B7B7B7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284" name="Freeform 203"/>
                    <p:cNvSpPr>
                      <a:spLocks/>
                    </p:cNvSpPr>
                    <p:nvPr/>
                  </p:nvSpPr>
                  <p:spPr bwMode="auto">
                    <a:xfrm>
                      <a:off x="941" y="2751"/>
                      <a:ext cx="132" cy="78"/>
                    </a:xfrm>
                    <a:custGeom>
                      <a:avLst/>
                      <a:gdLst>
                        <a:gd name="T0" fmla="*/ 65 w 132"/>
                        <a:gd name="T1" fmla="*/ 78 h 78"/>
                        <a:gd name="T2" fmla="*/ 91 w 132"/>
                        <a:gd name="T3" fmla="*/ 76 h 78"/>
                        <a:gd name="T4" fmla="*/ 111 w 132"/>
                        <a:gd name="T5" fmla="*/ 69 h 78"/>
                        <a:gd name="T6" fmla="*/ 126 w 132"/>
                        <a:gd name="T7" fmla="*/ 58 h 78"/>
                        <a:gd name="T8" fmla="*/ 132 w 132"/>
                        <a:gd name="T9" fmla="*/ 45 h 78"/>
                        <a:gd name="T10" fmla="*/ 126 w 132"/>
                        <a:gd name="T11" fmla="*/ 30 h 78"/>
                        <a:gd name="T12" fmla="*/ 111 w 132"/>
                        <a:gd name="T13" fmla="*/ 15 h 78"/>
                        <a:gd name="T14" fmla="*/ 91 w 132"/>
                        <a:gd name="T15" fmla="*/ 4 h 78"/>
                        <a:gd name="T16" fmla="*/ 65 w 132"/>
                        <a:gd name="T17" fmla="*/ 0 h 78"/>
                        <a:gd name="T18" fmla="*/ 41 w 132"/>
                        <a:gd name="T19" fmla="*/ 4 h 78"/>
                        <a:gd name="T20" fmla="*/ 19 w 132"/>
                        <a:gd name="T21" fmla="*/ 15 h 78"/>
                        <a:gd name="T22" fmla="*/ 6 w 132"/>
                        <a:gd name="T23" fmla="*/ 30 h 78"/>
                        <a:gd name="T24" fmla="*/ 0 w 132"/>
                        <a:gd name="T25" fmla="*/ 45 h 78"/>
                        <a:gd name="T26" fmla="*/ 6 w 132"/>
                        <a:gd name="T27" fmla="*/ 58 h 78"/>
                        <a:gd name="T28" fmla="*/ 19 w 132"/>
                        <a:gd name="T29" fmla="*/ 69 h 78"/>
                        <a:gd name="T30" fmla="*/ 41 w 132"/>
                        <a:gd name="T31" fmla="*/ 76 h 78"/>
                        <a:gd name="T32" fmla="*/ 65 w 132"/>
                        <a:gd name="T33" fmla="*/ 78 h 78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w 132"/>
                        <a:gd name="T52" fmla="*/ 0 h 78"/>
                        <a:gd name="T53" fmla="*/ 132 w 132"/>
                        <a:gd name="T54" fmla="*/ 78 h 78"/>
                      </a:gdLst>
                      <a:ahLst/>
                      <a:cxnLst>
                        <a:cxn ang="T34">
                          <a:pos x="T0" y="T1"/>
                        </a:cxn>
                        <a:cxn ang="T35">
                          <a:pos x="T2" y="T3"/>
                        </a:cxn>
                        <a:cxn ang="T36">
                          <a:pos x="T4" y="T5"/>
                        </a:cxn>
                        <a:cxn ang="T37">
                          <a:pos x="T6" y="T7"/>
                        </a:cxn>
                        <a:cxn ang="T38">
                          <a:pos x="T8" y="T9"/>
                        </a:cxn>
                        <a:cxn ang="T39">
                          <a:pos x="T10" y="T11"/>
                        </a:cxn>
                        <a:cxn ang="T40">
                          <a:pos x="T12" y="T13"/>
                        </a:cxn>
                        <a:cxn ang="T41">
                          <a:pos x="T14" y="T15"/>
                        </a:cxn>
                        <a:cxn ang="T42">
                          <a:pos x="T16" y="T17"/>
                        </a:cxn>
                        <a:cxn ang="T43">
                          <a:pos x="T18" y="T19"/>
                        </a:cxn>
                        <a:cxn ang="T44">
                          <a:pos x="T20" y="T21"/>
                        </a:cxn>
                        <a:cxn ang="T45">
                          <a:pos x="T22" y="T23"/>
                        </a:cxn>
                        <a:cxn ang="T46">
                          <a:pos x="T24" y="T25"/>
                        </a:cxn>
                        <a:cxn ang="T47">
                          <a:pos x="T26" y="T27"/>
                        </a:cxn>
                        <a:cxn ang="T48">
                          <a:pos x="T28" y="T29"/>
                        </a:cxn>
                        <a:cxn ang="T49">
                          <a:pos x="T30" y="T31"/>
                        </a:cxn>
                        <a:cxn ang="T50">
                          <a:pos x="T32" y="T33"/>
                        </a:cxn>
                      </a:cxnLst>
                      <a:rect l="T51" t="T52" r="T53" b="T54"/>
                      <a:pathLst>
                        <a:path w="132" h="78">
                          <a:moveTo>
                            <a:pt x="65" y="78"/>
                          </a:moveTo>
                          <a:lnTo>
                            <a:pt x="91" y="76"/>
                          </a:lnTo>
                          <a:lnTo>
                            <a:pt x="111" y="69"/>
                          </a:lnTo>
                          <a:lnTo>
                            <a:pt x="126" y="58"/>
                          </a:lnTo>
                          <a:lnTo>
                            <a:pt x="132" y="45"/>
                          </a:lnTo>
                          <a:lnTo>
                            <a:pt x="126" y="30"/>
                          </a:lnTo>
                          <a:lnTo>
                            <a:pt x="111" y="15"/>
                          </a:lnTo>
                          <a:lnTo>
                            <a:pt x="91" y="4"/>
                          </a:lnTo>
                          <a:lnTo>
                            <a:pt x="65" y="0"/>
                          </a:lnTo>
                          <a:lnTo>
                            <a:pt x="41" y="4"/>
                          </a:lnTo>
                          <a:lnTo>
                            <a:pt x="19" y="15"/>
                          </a:lnTo>
                          <a:lnTo>
                            <a:pt x="6" y="30"/>
                          </a:lnTo>
                          <a:lnTo>
                            <a:pt x="0" y="45"/>
                          </a:lnTo>
                          <a:lnTo>
                            <a:pt x="6" y="58"/>
                          </a:lnTo>
                          <a:lnTo>
                            <a:pt x="19" y="69"/>
                          </a:lnTo>
                          <a:lnTo>
                            <a:pt x="41" y="76"/>
                          </a:lnTo>
                          <a:lnTo>
                            <a:pt x="65" y="78"/>
                          </a:lnTo>
                          <a:close/>
                        </a:path>
                      </a:pathLst>
                    </a:custGeom>
                    <a:solidFill>
                      <a:srgbClr val="CFCFCF"/>
                    </a:solidFill>
                    <a:ln w="0">
                      <a:solidFill>
                        <a:srgbClr val="CFCFC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285" name="Freeform 204"/>
                    <p:cNvSpPr>
                      <a:spLocks/>
                    </p:cNvSpPr>
                    <p:nvPr/>
                  </p:nvSpPr>
                  <p:spPr bwMode="auto">
                    <a:xfrm>
                      <a:off x="956" y="2751"/>
                      <a:ext cx="100" cy="61"/>
                    </a:xfrm>
                    <a:custGeom>
                      <a:avLst/>
                      <a:gdLst>
                        <a:gd name="T0" fmla="*/ 50 w 100"/>
                        <a:gd name="T1" fmla="*/ 61 h 61"/>
                        <a:gd name="T2" fmla="*/ 71 w 100"/>
                        <a:gd name="T3" fmla="*/ 59 h 61"/>
                        <a:gd name="T4" fmla="*/ 87 w 100"/>
                        <a:gd name="T5" fmla="*/ 54 h 61"/>
                        <a:gd name="T6" fmla="*/ 96 w 100"/>
                        <a:gd name="T7" fmla="*/ 45 h 61"/>
                        <a:gd name="T8" fmla="*/ 100 w 100"/>
                        <a:gd name="T9" fmla="*/ 35 h 61"/>
                        <a:gd name="T10" fmla="*/ 96 w 100"/>
                        <a:gd name="T11" fmla="*/ 24 h 61"/>
                        <a:gd name="T12" fmla="*/ 87 w 100"/>
                        <a:gd name="T13" fmla="*/ 13 h 61"/>
                        <a:gd name="T14" fmla="*/ 71 w 100"/>
                        <a:gd name="T15" fmla="*/ 4 h 61"/>
                        <a:gd name="T16" fmla="*/ 50 w 100"/>
                        <a:gd name="T17" fmla="*/ 0 h 61"/>
                        <a:gd name="T18" fmla="*/ 32 w 100"/>
                        <a:gd name="T19" fmla="*/ 4 h 61"/>
                        <a:gd name="T20" fmla="*/ 15 w 100"/>
                        <a:gd name="T21" fmla="*/ 13 h 61"/>
                        <a:gd name="T22" fmla="*/ 6 w 100"/>
                        <a:gd name="T23" fmla="*/ 24 h 61"/>
                        <a:gd name="T24" fmla="*/ 0 w 100"/>
                        <a:gd name="T25" fmla="*/ 35 h 61"/>
                        <a:gd name="T26" fmla="*/ 6 w 100"/>
                        <a:gd name="T27" fmla="*/ 45 h 61"/>
                        <a:gd name="T28" fmla="*/ 15 w 100"/>
                        <a:gd name="T29" fmla="*/ 54 h 61"/>
                        <a:gd name="T30" fmla="*/ 32 w 100"/>
                        <a:gd name="T31" fmla="*/ 59 h 61"/>
                        <a:gd name="T32" fmla="*/ 50 w 100"/>
                        <a:gd name="T33" fmla="*/ 61 h 61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w 100"/>
                        <a:gd name="T52" fmla="*/ 0 h 61"/>
                        <a:gd name="T53" fmla="*/ 100 w 100"/>
                        <a:gd name="T54" fmla="*/ 61 h 61"/>
                      </a:gdLst>
                      <a:ahLst/>
                      <a:cxnLst>
                        <a:cxn ang="T34">
                          <a:pos x="T0" y="T1"/>
                        </a:cxn>
                        <a:cxn ang="T35">
                          <a:pos x="T2" y="T3"/>
                        </a:cxn>
                        <a:cxn ang="T36">
                          <a:pos x="T4" y="T5"/>
                        </a:cxn>
                        <a:cxn ang="T37">
                          <a:pos x="T6" y="T7"/>
                        </a:cxn>
                        <a:cxn ang="T38">
                          <a:pos x="T8" y="T9"/>
                        </a:cxn>
                        <a:cxn ang="T39">
                          <a:pos x="T10" y="T11"/>
                        </a:cxn>
                        <a:cxn ang="T40">
                          <a:pos x="T12" y="T13"/>
                        </a:cxn>
                        <a:cxn ang="T41">
                          <a:pos x="T14" y="T15"/>
                        </a:cxn>
                        <a:cxn ang="T42">
                          <a:pos x="T16" y="T17"/>
                        </a:cxn>
                        <a:cxn ang="T43">
                          <a:pos x="T18" y="T19"/>
                        </a:cxn>
                        <a:cxn ang="T44">
                          <a:pos x="T20" y="T21"/>
                        </a:cxn>
                        <a:cxn ang="T45">
                          <a:pos x="T22" y="T23"/>
                        </a:cxn>
                        <a:cxn ang="T46">
                          <a:pos x="T24" y="T25"/>
                        </a:cxn>
                        <a:cxn ang="T47">
                          <a:pos x="T26" y="T27"/>
                        </a:cxn>
                        <a:cxn ang="T48">
                          <a:pos x="T28" y="T29"/>
                        </a:cxn>
                        <a:cxn ang="T49">
                          <a:pos x="T30" y="T31"/>
                        </a:cxn>
                        <a:cxn ang="T50">
                          <a:pos x="T32" y="T33"/>
                        </a:cxn>
                      </a:cxnLst>
                      <a:rect l="T51" t="T52" r="T53" b="T54"/>
                      <a:pathLst>
                        <a:path w="100" h="61">
                          <a:moveTo>
                            <a:pt x="50" y="61"/>
                          </a:moveTo>
                          <a:lnTo>
                            <a:pt x="71" y="59"/>
                          </a:lnTo>
                          <a:lnTo>
                            <a:pt x="87" y="54"/>
                          </a:lnTo>
                          <a:lnTo>
                            <a:pt x="96" y="45"/>
                          </a:lnTo>
                          <a:lnTo>
                            <a:pt x="100" y="35"/>
                          </a:lnTo>
                          <a:lnTo>
                            <a:pt x="96" y="24"/>
                          </a:lnTo>
                          <a:lnTo>
                            <a:pt x="87" y="13"/>
                          </a:lnTo>
                          <a:lnTo>
                            <a:pt x="71" y="4"/>
                          </a:lnTo>
                          <a:lnTo>
                            <a:pt x="50" y="0"/>
                          </a:lnTo>
                          <a:lnTo>
                            <a:pt x="32" y="4"/>
                          </a:lnTo>
                          <a:lnTo>
                            <a:pt x="15" y="13"/>
                          </a:lnTo>
                          <a:lnTo>
                            <a:pt x="6" y="24"/>
                          </a:lnTo>
                          <a:lnTo>
                            <a:pt x="0" y="35"/>
                          </a:lnTo>
                          <a:lnTo>
                            <a:pt x="6" y="45"/>
                          </a:lnTo>
                          <a:lnTo>
                            <a:pt x="15" y="54"/>
                          </a:lnTo>
                          <a:lnTo>
                            <a:pt x="32" y="59"/>
                          </a:lnTo>
                          <a:lnTo>
                            <a:pt x="50" y="61"/>
                          </a:lnTo>
                          <a:close/>
                        </a:path>
                      </a:pathLst>
                    </a:custGeom>
                    <a:solidFill>
                      <a:srgbClr val="E7E7E7"/>
                    </a:solidFill>
                    <a:ln w="0">
                      <a:solidFill>
                        <a:srgbClr val="E7E7E7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286" name="Freeform 205"/>
                    <p:cNvSpPr>
                      <a:spLocks/>
                    </p:cNvSpPr>
                    <p:nvPr/>
                  </p:nvSpPr>
                  <p:spPr bwMode="auto">
                    <a:xfrm>
                      <a:off x="1167" y="3025"/>
                      <a:ext cx="219" cy="134"/>
                    </a:xfrm>
                    <a:custGeom>
                      <a:avLst/>
                      <a:gdLst>
                        <a:gd name="T0" fmla="*/ 110 w 219"/>
                        <a:gd name="T1" fmla="*/ 134 h 134"/>
                        <a:gd name="T2" fmla="*/ 145 w 219"/>
                        <a:gd name="T3" fmla="*/ 130 h 134"/>
                        <a:gd name="T4" fmla="*/ 175 w 219"/>
                        <a:gd name="T5" fmla="*/ 123 h 134"/>
                        <a:gd name="T6" fmla="*/ 199 w 219"/>
                        <a:gd name="T7" fmla="*/ 110 h 134"/>
                        <a:gd name="T8" fmla="*/ 214 w 219"/>
                        <a:gd name="T9" fmla="*/ 95 h 134"/>
                        <a:gd name="T10" fmla="*/ 219 w 219"/>
                        <a:gd name="T11" fmla="*/ 76 h 134"/>
                        <a:gd name="T12" fmla="*/ 214 w 219"/>
                        <a:gd name="T13" fmla="*/ 56 h 134"/>
                        <a:gd name="T14" fmla="*/ 199 w 219"/>
                        <a:gd name="T15" fmla="*/ 36 h 134"/>
                        <a:gd name="T16" fmla="*/ 175 w 219"/>
                        <a:gd name="T17" fmla="*/ 19 h 134"/>
                        <a:gd name="T18" fmla="*/ 145 w 219"/>
                        <a:gd name="T19" fmla="*/ 6 h 134"/>
                        <a:gd name="T20" fmla="*/ 110 w 219"/>
                        <a:gd name="T21" fmla="*/ 0 h 134"/>
                        <a:gd name="T22" fmla="*/ 75 w 219"/>
                        <a:gd name="T23" fmla="*/ 6 h 134"/>
                        <a:gd name="T24" fmla="*/ 45 w 219"/>
                        <a:gd name="T25" fmla="*/ 19 h 134"/>
                        <a:gd name="T26" fmla="*/ 21 w 219"/>
                        <a:gd name="T27" fmla="*/ 36 h 134"/>
                        <a:gd name="T28" fmla="*/ 6 w 219"/>
                        <a:gd name="T29" fmla="*/ 56 h 134"/>
                        <a:gd name="T30" fmla="*/ 0 w 219"/>
                        <a:gd name="T31" fmla="*/ 76 h 134"/>
                        <a:gd name="T32" fmla="*/ 6 w 219"/>
                        <a:gd name="T33" fmla="*/ 95 h 134"/>
                        <a:gd name="T34" fmla="*/ 21 w 219"/>
                        <a:gd name="T35" fmla="*/ 110 h 134"/>
                        <a:gd name="T36" fmla="*/ 45 w 219"/>
                        <a:gd name="T37" fmla="*/ 123 h 134"/>
                        <a:gd name="T38" fmla="*/ 75 w 219"/>
                        <a:gd name="T39" fmla="*/ 130 h 134"/>
                        <a:gd name="T40" fmla="*/ 110 w 219"/>
                        <a:gd name="T41" fmla="*/ 134 h 134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w 219"/>
                        <a:gd name="T64" fmla="*/ 0 h 134"/>
                        <a:gd name="T65" fmla="*/ 219 w 219"/>
                        <a:gd name="T66" fmla="*/ 134 h 134"/>
                      </a:gdLst>
                      <a:ahLst/>
                      <a:cxnLst>
                        <a:cxn ang="T42">
                          <a:pos x="T0" y="T1"/>
                        </a:cxn>
                        <a:cxn ang="T43">
                          <a:pos x="T2" y="T3"/>
                        </a:cxn>
                        <a:cxn ang="T44">
                          <a:pos x="T4" y="T5"/>
                        </a:cxn>
                        <a:cxn ang="T45">
                          <a:pos x="T6" y="T7"/>
                        </a:cxn>
                        <a:cxn ang="T46">
                          <a:pos x="T8" y="T9"/>
                        </a:cxn>
                        <a:cxn ang="T47">
                          <a:pos x="T10" y="T11"/>
                        </a:cxn>
                        <a:cxn ang="T48">
                          <a:pos x="T12" y="T13"/>
                        </a:cxn>
                        <a:cxn ang="T49">
                          <a:pos x="T14" y="T15"/>
                        </a:cxn>
                        <a:cxn ang="T50">
                          <a:pos x="T16" y="T17"/>
                        </a:cxn>
                        <a:cxn ang="T51">
                          <a:pos x="T18" y="T19"/>
                        </a:cxn>
                        <a:cxn ang="T52">
                          <a:pos x="T20" y="T21"/>
                        </a:cxn>
                        <a:cxn ang="T53">
                          <a:pos x="T22" y="T23"/>
                        </a:cxn>
                        <a:cxn ang="T54">
                          <a:pos x="T24" y="T25"/>
                        </a:cxn>
                        <a:cxn ang="T55">
                          <a:pos x="T26" y="T27"/>
                        </a:cxn>
                        <a:cxn ang="T56">
                          <a:pos x="T28" y="T29"/>
                        </a:cxn>
                        <a:cxn ang="T57">
                          <a:pos x="T30" y="T31"/>
                        </a:cxn>
                        <a:cxn ang="T58">
                          <a:pos x="T32" y="T33"/>
                        </a:cxn>
                        <a:cxn ang="T59">
                          <a:pos x="T34" y="T35"/>
                        </a:cxn>
                        <a:cxn ang="T60">
                          <a:pos x="T36" y="T37"/>
                        </a:cxn>
                        <a:cxn ang="T61">
                          <a:pos x="T38" y="T39"/>
                        </a:cxn>
                        <a:cxn ang="T62">
                          <a:pos x="T40" y="T41"/>
                        </a:cxn>
                      </a:cxnLst>
                      <a:rect l="T63" t="T64" r="T65" b="T66"/>
                      <a:pathLst>
                        <a:path w="219" h="134">
                          <a:moveTo>
                            <a:pt x="110" y="134"/>
                          </a:moveTo>
                          <a:lnTo>
                            <a:pt x="145" y="130"/>
                          </a:lnTo>
                          <a:lnTo>
                            <a:pt x="175" y="123"/>
                          </a:lnTo>
                          <a:lnTo>
                            <a:pt x="199" y="110"/>
                          </a:lnTo>
                          <a:lnTo>
                            <a:pt x="214" y="95"/>
                          </a:lnTo>
                          <a:lnTo>
                            <a:pt x="219" y="76"/>
                          </a:lnTo>
                          <a:lnTo>
                            <a:pt x="214" y="56"/>
                          </a:lnTo>
                          <a:lnTo>
                            <a:pt x="199" y="36"/>
                          </a:lnTo>
                          <a:lnTo>
                            <a:pt x="175" y="19"/>
                          </a:lnTo>
                          <a:lnTo>
                            <a:pt x="145" y="6"/>
                          </a:lnTo>
                          <a:lnTo>
                            <a:pt x="110" y="0"/>
                          </a:lnTo>
                          <a:lnTo>
                            <a:pt x="75" y="6"/>
                          </a:lnTo>
                          <a:lnTo>
                            <a:pt x="45" y="19"/>
                          </a:lnTo>
                          <a:lnTo>
                            <a:pt x="21" y="36"/>
                          </a:lnTo>
                          <a:lnTo>
                            <a:pt x="6" y="56"/>
                          </a:lnTo>
                          <a:lnTo>
                            <a:pt x="0" y="76"/>
                          </a:lnTo>
                          <a:lnTo>
                            <a:pt x="6" y="95"/>
                          </a:lnTo>
                          <a:lnTo>
                            <a:pt x="21" y="110"/>
                          </a:lnTo>
                          <a:lnTo>
                            <a:pt x="45" y="123"/>
                          </a:lnTo>
                          <a:lnTo>
                            <a:pt x="75" y="130"/>
                          </a:lnTo>
                          <a:lnTo>
                            <a:pt x="110" y="134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0">
                      <a:solidFill>
                        <a:srgbClr val="40404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287" name="Freeform 206"/>
                    <p:cNvSpPr>
                      <a:spLocks/>
                    </p:cNvSpPr>
                    <p:nvPr/>
                  </p:nvSpPr>
                  <p:spPr bwMode="auto">
                    <a:xfrm>
                      <a:off x="1117" y="3114"/>
                      <a:ext cx="269" cy="247"/>
                    </a:xfrm>
                    <a:custGeom>
                      <a:avLst/>
                      <a:gdLst>
                        <a:gd name="T0" fmla="*/ 119 w 269"/>
                        <a:gd name="T1" fmla="*/ 247 h 247"/>
                        <a:gd name="T2" fmla="*/ 88 w 269"/>
                        <a:gd name="T3" fmla="*/ 243 h 247"/>
                        <a:gd name="T4" fmla="*/ 62 w 269"/>
                        <a:gd name="T5" fmla="*/ 236 h 247"/>
                        <a:gd name="T6" fmla="*/ 41 w 269"/>
                        <a:gd name="T7" fmla="*/ 225 h 247"/>
                        <a:gd name="T8" fmla="*/ 26 w 269"/>
                        <a:gd name="T9" fmla="*/ 212 h 247"/>
                        <a:gd name="T10" fmla="*/ 15 w 269"/>
                        <a:gd name="T11" fmla="*/ 199 h 247"/>
                        <a:gd name="T12" fmla="*/ 8 w 269"/>
                        <a:gd name="T13" fmla="*/ 188 h 247"/>
                        <a:gd name="T14" fmla="*/ 2 w 269"/>
                        <a:gd name="T15" fmla="*/ 178 h 247"/>
                        <a:gd name="T16" fmla="*/ 0 w 269"/>
                        <a:gd name="T17" fmla="*/ 171 h 247"/>
                        <a:gd name="T18" fmla="*/ 0 w 269"/>
                        <a:gd name="T19" fmla="*/ 167 h 247"/>
                        <a:gd name="T20" fmla="*/ 0 w 269"/>
                        <a:gd name="T21" fmla="*/ 0 h 247"/>
                        <a:gd name="T22" fmla="*/ 269 w 269"/>
                        <a:gd name="T23" fmla="*/ 2 h 247"/>
                        <a:gd name="T24" fmla="*/ 269 w 269"/>
                        <a:gd name="T25" fmla="*/ 165 h 247"/>
                        <a:gd name="T26" fmla="*/ 262 w 269"/>
                        <a:gd name="T27" fmla="*/ 180 h 247"/>
                        <a:gd name="T28" fmla="*/ 254 w 269"/>
                        <a:gd name="T29" fmla="*/ 195 h 247"/>
                        <a:gd name="T30" fmla="*/ 249 w 269"/>
                        <a:gd name="T31" fmla="*/ 206 h 247"/>
                        <a:gd name="T32" fmla="*/ 245 w 269"/>
                        <a:gd name="T33" fmla="*/ 210 h 247"/>
                        <a:gd name="T34" fmla="*/ 230 w 269"/>
                        <a:gd name="T35" fmla="*/ 223 h 247"/>
                        <a:gd name="T36" fmla="*/ 208 w 269"/>
                        <a:gd name="T37" fmla="*/ 232 h 247"/>
                        <a:gd name="T38" fmla="*/ 184 w 269"/>
                        <a:gd name="T39" fmla="*/ 240 h 247"/>
                        <a:gd name="T40" fmla="*/ 160 w 269"/>
                        <a:gd name="T41" fmla="*/ 243 h 247"/>
                        <a:gd name="T42" fmla="*/ 139 w 269"/>
                        <a:gd name="T43" fmla="*/ 247 h 247"/>
                        <a:gd name="T44" fmla="*/ 125 w 269"/>
                        <a:gd name="T45" fmla="*/ 247 h 247"/>
                        <a:gd name="T46" fmla="*/ 119 w 269"/>
                        <a:gd name="T47" fmla="*/ 247 h 247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w 269"/>
                        <a:gd name="T73" fmla="*/ 0 h 247"/>
                        <a:gd name="T74" fmla="*/ 269 w 269"/>
                        <a:gd name="T75" fmla="*/ 247 h 247"/>
                      </a:gdLst>
                      <a:ahLst/>
                      <a:cxnLst>
                        <a:cxn ang="T48">
                          <a:pos x="T0" y="T1"/>
                        </a:cxn>
                        <a:cxn ang="T49">
                          <a:pos x="T2" y="T3"/>
                        </a:cxn>
                        <a:cxn ang="T50">
                          <a:pos x="T4" y="T5"/>
                        </a:cxn>
                        <a:cxn ang="T51">
                          <a:pos x="T6" y="T7"/>
                        </a:cxn>
                        <a:cxn ang="T52">
                          <a:pos x="T8" y="T9"/>
                        </a:cxn>
                        <a:cxn ang="T53">
                          <a:pos x="T10" y="T11"/>
                        </a:cxn>
                        <a:cxn ang="T54">
                          <a:pos x="T12" y="T13"/>
                        </a:cxn>
                        <a:cxn ang="T55">
                          <a:pos x="T14" y="T15"/>
                        </a:cxn>
                        <a:cxn ang="T56">
                          <a:pos x="T16" y="T17"/>
                        </a:cxn>
                        <a:cxn ang="T57">
                          <a:pos x="T18" y="T19"/>
                        </a:cxn>
                        <a:cxn ang="T58">
                          <a:pos x="T20" y="T21"/>
                        </a:cxn>
                        <a:cxn ang="T59">
                          <a:pos x="T22" y="T23"/>
                        </a:cxn>
                        <a:cxn ang="T60">
                          <a:pos x="T24" y="T25"/>
                        </a:cxn>
                        <a:cxn ang="T61">
                          <a:pos x="T26" y="T27"/>
                        </a:cxn>
                        <a:cxn ang="T62">
                          <a:pos x="T28" y="T29"/>
                        </a:cxn>
                        <a:cxn ang="T63">
                          <a:pos x="T30" y="T31"/>
                        </a:cxn>
                        <a:cxn ang="T64">
                          <a:pos x="T32" y="T33"/>
                        </a:cxn>
                        <a:cxn ang="T65">
                          <a:pos x="T34" y="T35"/>
                        </a:cxn>
                        <a:cxn ang="T66">
                          <a:pos x="T36" y="T37"/>
                        </a:cxn>
                        <a:cxn ang="T67">
                          <a:pos x="T38" y="T39"/>
                        </a:cxn>
                        <a:cxn ang="T68">
                          <a:pos x="T40" y="T41"/>
                        </a:cxn>
                        <a:cxn ang="T69">
                          <a:pos x="T42" y="T43"/>
                        </a:cxn>
                        <a:cxn ang="T70">
                          <a:pos x="T44" y="T45"/>
                        </a:cxn>
                        <a:cxn ang="T71">
                          <a:pos x="T46" y="T47"/>
                        </a:cxn>
                      </a:cxnLst>
                      <a:rect l="T72" t="T73" r="T74" b="T75"/>
                      <a:pathLst>
                        <a:path w="269" h="247">
                          <a:moveTo>
                            <a:pt x="119" y="247"/>
                          </a:moveTo>
                          <a:lnTo>
                            <a:pt x="88" y="243"/>
                          </a:lnTo>
                          <a:lnTo>
                            <a:pt x="62" y="236"/>
                          </a:lnTo>
                          <a:lnTo>
                            <a:pt x="41" y="225"/>
                          </a:lnTo>
                          <a:lnTo>
                            <a:pt x="26" y="212"/>
                          </a:lnTo>
                          <a:lnTo>
                            <a:pt x="15" y="199"/>
                          </a:lnTo>
                          <a:lnTo>
                            <a:pt x="8" y="188"/>
                          </a:lnTo>
                          <a:lnTo>
                            <a:pt x="2" y="178"/>
                          </a:lnTo>
                          <a:lnTo>
                            <a:pt x="0" y="171"/>
                          </a:lnTo>
                          <a:lnTo>
                            <a:pt x="0" y="167"/>
                          </a:lnTo>
                          <a:lnTo>
                            <a:pt x="0" y="0"/>
                          </a:lnTo>
                          <a:lnTo>
                            <a:pt x="269" y="2"/>
                          </a:lnTo>
                          <a:lnTo>
                            <a:pt x="269" y="165"/>
                          </a:lnTo>
                          <a:lnTo>
                            <a:pt x="262" y="180"/>
                          </a:lnTo>
                          <a:lnTo>
                            <a:pt x="254" y="195"/>
                          </a:lnTo>
                          <a:lnTo>
                            <a:pt x="249" y="206"/>
                          </a:lnTo>
                          <a:lnTo>
                            <a:pt x="245" y="210"/>
                          </a:lnTo>
                          <a:lnTo>
                            <a:pt x="230" y="223"/>
                          </a:lnTo>
                          <a:lnTo>
                            <a:pt x="208" y="232"/>
                          </a:lnTo>
                          <a:lnTo>
                            <a:pt x="184" y="240"/>
                          </a:lnTo>
                          <a:lnTo>
                            <a:pt x="160" y="243"/>
                          </a:lnTo>
                          <a:lnTo>
                            <a:pt x="139" y="247"/>
                          </a:lnTo>
                          <a:lnTo>
                            <a:pt x="125" y="247"/>
                          </a:lnTo>
                          <a:lnTo>
                            <a:pt x="119" y="24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288" name="Freeform 207"/>
                    <p:cNvSpPr>
                      <a:spLocks/>
                    </p:cNvSpPr>
                    <p:nvPr/>
                  </p:nvSpPr>
                  <p:spPr bwMode="auto">
                    <a:xfrm>
                      <a:off x="1117" y="3114"/>
                      <a:ext cx="269" cy="247"/>
                    </a:xfrm>
                    <a:custGeom>
                      <a:avLst/>
                      <a:gdLst>
                        <a:gd name="T0" fmla="*/ 119 w 269"/>
                        <a:gd name="T1" fmla="*/ 247 h 247"/>
                        <a:gd name="T2" fmla="*/ 88 w 269"/>
                        <a:gd name="T3" fmla="*/ 243 h 247"/>
                        <a:gd name="T4" fmla="*/ 62 w 269"/>
                        <a:gd name="T5" fmla="*/ 236 h 247"/>
                        <a:gd name="T6" fmla="*/ 41 w 269"/>
                        <a:gd name="T7" fmla="*/ 225 h 247"/>
                        <a:gd name="T8" fmla="*/ 26 w 269"/>
                        <a:gd name="T9" fmla="*/ 212 h 247"/>
                        <a:gd name="T10" fmla="*/ 15 w 269"/>
                        <a:gd name="T11" fmla="*/ 199 h 247"/>
                        <a:gd name="T12" fmla="*/ 8 w 269"/>
                        <a:gd name="T13" fmla="*/ 188 h 247"/>
                        <a:gd name="T14" fmla="*/ 2 w 269"/>
                        <a:gd name="T15" fmla="*/ 178 h 247"/>
                        <a:gd name="T16" fmla="*/ 0 w 269"/>
                        <a:gd name="T17" fmla="*/ 171 h 247"/>
                        <a:gd name="T18" fmla="*/ 0 w 269"/>
                        <a:gd name="T19" fmla="*/ 167 h 247"/>
                        <a:gd name="T20" fmla="*/ 0 w 269"/>
                        <a:gd name="T21" fmla="*/ 0 h 247"/>
                        <a:gd name="T22" fmla="*/ 269 w 269"/>
                        <a:gd name="T23" fmla="*/ 2 h 247"/>
                        <a:gd name="T24" fmla="*/ 269 w 269"/>
                        <a:gd name="T25" fmla="*/ 165 h 247"/>
                        <a:gd name="T26" fmla="*/ 262 w 269"/>
                        <a:gd name="T27" fmla="*/ 180 h 247"/>
                        <a:gd name="T28" fmla="*/ 254 w 269"/>
                        <a:gd name="T29" fmla="*/ 195 h 247"/>
                        <a:gd name="T30" fmla="*/ 249 w 269"/>
                        <a:gd name="T31" fmla="*/ 206 h 247"/>
                        <a:gd name="T32" fmla="*/ 245 w 269"/>
                        <a:gd name="T33" fmla="*/ 210 h 247"/>
                        <a:gd name="T34" fmla="*/ 230 w 269"/>
                        <a:gd name="T35" fmla="*/ 223 h 247"/>
                        <a:gd name="T36" fmla="*/ 208 w 269"/>
                        <a:gd name="T37" fmla="*/ 232 h 247"/>
                        <a:gd name="T38" fmla="*/ 184 w 269"/>
                        <a:gd name="T39" fmla="*/ 240 h 247"/>
                        <a:gd name="T40" fmla="*/ 160 w 269"/>
                        <a:gd name="T41" fmla="*/ 243 h 247"/>
                        <a:gd name="T42" fmla="*/ 139 w 269"/>
                        <a:gd name="T43" fmla="*/ 247 h 247"/>
                        <a:gd name="T44" fmla="*/ 125 w 269"/>
                        <a:gd name="T45" fmla="*/ 247 h 247"/>
                        <a:gd name="T46" fmla="*/ 119 w 269"/>
                        <a:gd name="T47" fmla="*/ 247 h 247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w 269"/>
                        <a:gd name="T73" fmla="*/ 0 h 247"/>
                        <a:gd name="T74" fmla="*/ 269 w 269"/>
                        <a:gd name="T75" fmla="*/ 247 h 247"/>
                      </a:gdLst>
                      <a:ahLst/>
                      <a:cxnLst>
                        <a:cxn ang="T48">
                          <a:pos x="T0" y="T1"/>
                        </a:cxn>
                        <a:cxn ang="T49">
                          <a:pos x="T2" y="T3"/>
                        </a:cxn>
                        <a:cxn ang="T50">
                          <a:pos x="T4" y="T5"/>
                        </a:cxn>
                        <a:cxn ang="T51">
                          <a:pos x="T6" y="T7"/>
                        </a:cxn>
                        <a:cxn ang="T52">
                          <a:pos x="T8" y="T9"/>
                        </a:cxn>
                        <a:cxn ang="T53">
                          <a:pos x="T10" y="T11"/>
                        </a:cxn>
                        <a:cxn ang="T54">
                          <a:pos x="T12" y="T13"/>
                        </a:cxn>
                        <a:cxn ang="T55">
                          <a:pos x="T14" y="T15"/>
                        </a:cxn>
                        <a:cxn ang="T56">
                          <a:pos x="T16" y="T17"/>
                        </a:cxn>
                        <a:cxn ang="T57">
                          <a:pos x="T18" y="T19"/>
                        </a:cxn>
                        <a:cxn ang="T58">
                          <a:pos x="T20" y="T21"/>
                        </a:cxn>
                        <a:cxn ang="T59">
                          <a:pos x="T22" y="T23"/>
                        </a:cxn>
                        <a:cxn ang="T60">
                          <a:pos x="T24" y="T25"/>
                        </a:cxn>
                        <a:cxn ang="T61">
                          <a:pos x="T26" y="T27"/>
                        </a:cxn>
                        <a:cxn ang="T62">
                          <a:pos x="T28" y="T29"/>
                        </a:cxn>
                        <a:cxn ang="T63">
                          <a:pos x="T30" y="T31"/>
                        </a:cxn>
                        <a:cxn ang="T64">
                          <a:pos x="T32" y="T33"/>
                        </a:cxn>
                        <a:cxn ang="T65">
                          <a:pos x="T34" y="T35"/>
                        </a:cxn>
                        <a:cxn ang="T66">
                          <a:pos x="T36" y="T37"/>
                        </a:cxn>
                        <a:cxn ang="T67">
                          <a:pos x="T38" y="T39"/>
                        </a:cxn>
                        <a:cxn ang="T68">
                          <a:pos x="T40" y="T41"/>
                        </a:cxn>
                        <a:cxn ang="T69">
                          <a:pos x="T42" y="T43"/>
                        </a:cxn>
                        <a:cxn ang="T70">
                          <a:pos x="T44" y="T45"/>
                        </a:cxn>
                        <a:cxn ang="T71">
                          <a:pos x="T46" y="T47"/>
                        </a:cxn>
                      </a:cxnLst>
                      <a:rect l="T72" t="T73" r="T74" b="T75"/>
                      <a:pathLst>
                        <a:path w="269" h="247">
                          <a:moveTo>
                            <a:pt x="119" y="247"/>
                          </a:moveTo>
                          <a:lnTo>
                            <a:pt x="88" y="243"/>
                          </a:lnTo>
                          <a:lnTo>
                            <a:pt x="62" y="236"/>
                          </a:lnTo>
                          <a:lnTo>
                            <a:pt x="41" y="225"/>
                          </a:lnTo>
                          <a:lnTo>
                            <a:pt x="26" y="212"/>
                          </a:lnTo>
                          <a:lnTo>
                            <a:pt x="15" y="199"/>
                          </a:lnTo>
                          <a:lnTo>
                            <a:pt x="8" y="188"/>
                          </a:lnTo>
                          <a:lnTo>
                            <a:pt x="2" y="178"/>
                          </a:lnTo>
                          <a:lnTo>
                            <a:pt x="0" y="171"/>
                          </a:lnTo>
                          <a:lnTo>
                            <a:pt x="0" y="167"/>
                          </a:lnTo>
                          <a:lnTo>
                            <a:pt x="0" y="0"/>
                          </a:lnTo>
                          <a:lnTo>
                            <a:pt x="269" y="2"/>
                          </a:lnTo>
                          <a:lnTo>
                            <a:pt x="269" y="165"/>
                          </a:lnTo>
                          <a:lnTo>
                            <a:pt x="262" y="180"/>
                          </a:lnTo>
                          <a:lnTo>
                            <a:pt x="254" y="195"/>
                          </a:lnTo>
                          <a:lnTo>
                            <a:pt x="249" y="206"/>
                          </a:lnTo>
                          <a:lnTo>
                            <a:pt x="245" y="210"/>
                          </a:lnTo>
                          <a:lnTo>
                            <a:pt x="230" y="223"/>
                          </a:lnTo>
                          <a:lnTo>
                            <a:pt x="208" y="232"/>
                          </a:lnTo>
                          <a:lnTo>
                            <a:pt x="184" y="240"/>
                          </a:lnTo>
                          <a:lnTo>
                            <a:pt x="160" y="243"/>
                          </a:lnTo>
                          <a:lnTo>
                            <a:pt x="139" y="247"/>
                          </a:lnTo>
                          <a:lnTo>
                            <a:pt x="125" y="247"/>
                          </a:lnTo>
                          <a:lnTo>
                            <a:pt x="119" y="247"/>
                          </a:lnTo>
                        </a:path>
                      </a:pathLst>
                    </a:custGeom>
                    <a:noFill/>
                    <a:ln w="63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289" name="Freeform 208"/>
                    <p:cNvSpPr>
                      <a:spLocks/>
                    </p:cNvSpPr>
                    <p:nvPr/>
                  </p:nvSpPr>
                  <p:spPr bwMode="auto">
                    <a:xfrm>
                      <a:off x="1132" y="3114"/>
                      <a:ext cx="243" cy="247"/>
                    </a:xfrm>
                    <a:custGeom>
                      <a:avLst/>
                      <a:gdLst>
                        <a:gd name="T0" fmla="*/ 110 w 243"/>
                        <a:gd name="T1" fmla="*/ 247 h 247"/>
                        <a:gd name="T2" fmla="*/ 78 w 243"/>
                        <a:gd name="T3" fmla="*/ 242 h 247"/>
                        <a:gd name="T4" fmla="*/ 52 w 243"/>
                        <a:gd name="T5" fmla="*/ 234 h 247"/>
                        <a:gd name="T6" fmla="*/ 34 w 243"/>
                        <a:gd name="T7" fmla="*/ 223 h 247"/>
                        <a:gd name="T8" fmla="*/ 19 w 243"/>
                        <a:gd name="T9" fmla="*/ 210 h 247"/>
                        <a:gd name="T10" fmla="*/ 10 w 243"/>
                        <a:gd name="T11" fmla="*/ 197 h 247"/>
                        <a:gd name="T12" fmla="*/ 4 w 243"/>
                        <a:gd name="T13" fmla="*/ 188 h 247"/>
                        <a:gd name="T14" fmla="*/ 2 w 243"/>
                        <a:gd name="T15" fmla="*/ 180 h 247"/>
                        <a:gd name="T16" fmla="*/ 0 w 243"/>
                        <a:gd name="T17" fmla="*/ 177 h 247"/>
                        <a:gd name="T18" fmla="*/ 0 w 243"/>
                        <a:gd name="T19" fmla="*/ 0 h 247"/>
                        <a:gd name="T20" fmla="*/ 243 w 243"/>
                        <a:gd name="T21" fmla="*/ 2 h 247"/>
                        <a:gd name="T22" fmla="*/ 243 w 243"/>
                        <a:gd name="T23" fmla="*/ 158 h 247"/>
                        <a:gd name="T24" fmla="*/ 238 w 243"/>
                        <a:gd name="T25" fmla="*/ 173 h 247"/>
                        <a:gd name="T26" fmla="*/ 230 w 243"/>
                        <a:gd name="T27" fmla="*/ 188 h 247"/>
                        <a:gd name="T28" fmla="*/ 225 w 243"/>
                        <a:gd name="T29" fmla="*/ 197 h 247"/>
                        <a:gd name="T30" fmla="*/ 223 w 243"/>
                        <a:gd name="T31" fmla="*/ 201 h 247"/>
                        <a:gd name="T32" fmla="*/ 208 w 243"/>
                        <a:gd name="T33" fmla="*/ 214 h 247"/>
                        <a:gd name="T34" fmla="*/ 189 w 243"/>
                        <a:gd name="T35" fmla="*/ 225 h 247"/>
                        <a:gd name="T36" fmla="*/ 167 w 243"/>
                        <a:gd name="T37" fmla="*/ 232 h 247"/>
                        <a:gd name="T38" fmla="*/ 147 w 243"/>
                        <a:gd name="T39" fmla="*/ 240 h 247"/>
                        <a:gd name="T40" fmla="*/ 128 w 243"/>
                        <a:gd name="T41" fmla="*/ 243 h 247"/>
                        <a:gd name="T42" fmla="*/ 115 w 243"/>
                        <a:gd name="T43" fmla="*/ 245 h 247"/>
                        <a:gd name="T44" fmla="*/ 110 w 243"/>
                        <a:gd name="T45" fmla="*/ 247 h 247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w 243"/>
                        <a:gd name="T70" fmla="*/ 0 h 247"/>
                        <a:gd name="T71" fmla="*/ 243 w 243"/>
                        <a:gd name="T72" fmla="*/ 247 h 247"/>
                      </a:gdLst>
                      <a:ahLst/>
                      <a:cxnLst>
                        <a:cxn ang="T46">
                          <a:pos x="T0" y="T1"/>
                        </a:cxn>
                        <a:cxn ang="T47">
                          <a:pos x="T2" y="T3"/>
                        </a:cxn>
                        <a:cxn ang="T48">
                          <a:pos x="T4" y="T5"/>
                        </a:cxn>
                        <a:cxn ang="T49">
                          <a:pos x="T6" y="T7"/>
                        </a:cxn>
                        <a:cxn ang="T50">
                          <a:pos x="T8" y="T9"/>
                        </a:cxn>
                        <a:cxn ang="T51">
                          <a:pos x="T10" y="T11"/>
                        </a:cxn>
                        <a:cxn ang="T52">
                          <a:pos x="T12" y="T13"/>
                        </a:cxn>
                        <a:cxn ang="T53">
                          <a:pos x="T14" y="T15"/>
                        </a:cxn>
                        <a:cxn ang="T54">
                          <a:pos x="T16" y="T17"/>
                        </a:cxn>
                        <a:cxn ang="T55">
                          <a:pos x="T18" y="T19"/>
                        </a:cxn>
                        <a:cxn ang="T56">
                          <a:pos x="T20" y="T21"/>
                        </a:cxn>
                        <a:cxn ang="T57">
                          <a:pos x="T22" y="T23"/>
                        </a:cxn>
                        <a:cxn ang="T58">
                          <a:pos x="T24" y="T25"/>
                        </a:cxn>
                        <a:cxn ang="T59">
                          <a:pos x="T26" y="T27"/>
                        </a:cxn>
                        <a:cxn ang="T60">
                          <a:pos x="T28" y="T29"/>
                        </a:cxn>
                        <a:cxn ang="T61">
                          <a:pos x="T30" y="T31"/>
                        </a:cxn>
                        <a:cxn ang="T62">
                          <a:pos x="T32" y="T33"/>
                        </a:cxn>
                        <a:cxn ang="T63">
                          <a:pos x="T34" y="T35"/>
                        </a:cxn>
                        <a:cxn ang="T64">
                          <a:pos x="T36" y="T37"/>
                        </a:cxn>
                        <a:cxn ang="T65">
                          <a:pos x="T38" y="T39"/>
                        </a:cxn>
                        <a:cxn ang="T66">
                          <a:pos x="T40" y="T41"/>
                        </a:cxn>
                        <a:cxn ang="T67">
                          <a:pos x="T42" y="T43"/>
                        </a:cxn>
                        <a:cxn ang="T68">
                          <a:pos x="T44" y="T45"/>
                        </a:cxn>
                      </a:cxnLst>
                      <a:rect l="T69" t="T70" r="T71" b="T72"/>
                      <a:pathLst>
                        <a:path w="243" h="247">
                          <a:moveTo>
                            <a:pt x="110" y="247"/>
                          </a:moveTo>
                          <a:lnTo>
                            <a:pt x="78" y="242"/>
                          </a:lnTo>
                          <a:lnTo>
                            <a:pt x="52" y="234"/>
                          </a:lnTo>
                          <a:lnTo>
                            <a:pt x="34" y="223"/>
                          </a:lnTo>
                          <a:lnTo>
                            <a:pt x="19" y="210"/>
                          </a:lnTo>
                          <a:lnTo>
                            <a:pt x="10" y="197"/>
                          </a:lnTo>
                          <a:lnTo>
                            <a:pt x="4" y="188"/>
                          </a:lnTo>
                          <a:lnTo>
                            <a:pt x="2" y="180"/>
                          </a:lnTo>
                          <a:lnTo>
                            <a:pt x="0" y="177"/>
                          </a:lnTo>
                          <a:lnTo>
                            <a:pt x="0" y="0"/>
                          </a:lnTo>
                          <a:lnTo>
                            <a:pt x="243" y="2"/>
                          </a:lnTo>
                          <a:lnTo>
                            <a:pt x="243" y="158"/>
                          </a:lnTo>
                          <a:lnTo>
                            <a:pt x="238" y="173"/>
                          </a:lnTo>
                          <a:lnTo>
                            <a:pt x="230" y="188"/>
                          </a:lnTo>
                          <a:lnTo>
                            <a:pt x="225" y="197"/>
                          </a:lnTo>
                          <a:lnTo>
                            <a:pt x="223" y="201"/>
                          </a:lnTo>
                          <a:lnTo>
                            <a:pt x="208" y="214"/>
                          </a:lnTo>
                          <a:lnTo>
                            <a:pt x="189" y="225"/>
                          </a:lnTo>
                          <a:lnTo>
                            <a:pt x="167" y="232"/>
                          </a:lnTo>
                          <a:lnTo>
                            <a:pt x="147" y="240"/>
                          </a:lnTo>
                          <a:lnTo>
                            <a:pt x="128" y="243"/>
                          </a:lnTo>
                          <a:lnTo>
                            <a:pt x="115" y="245"/>
                          </a:lnTo>
                          <a:lnTo>
                            <a:pt x="110" y="247"/>
                          </a:lnTo>
                          <a:close/>
                        </a:path>
                      </a:pathLst>
                    </a:custGeom>
                    <a:solidFill>
                      <a:srgbClr val="1C1C1C"/>
                    </a:solidFill>
                    <a:ln w="0">
                      <a:solidFill>
                        <a:srgbClr val="1C1C1C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290" name="Freeform 209"/>
                    <p:cNvSpPr>
                      <a:spLocks/>
                    </p:cNvSpPr>
                    <p:nvPr/>
                  </p:nvSpPr>
                  <p:spPr bwMode="auto">
                    <a:xfrm>
                      <a:off x="1147" y="3114"/>
                      <a:ext cx="219" cy="245"/>
                    </a:xfrm>
                    <a:custGeom>
                      <a:avLst/>
                      <a:gdLst>
                        <a:gd name="T0" fmla="*/ 100 w 219"/>
                        <a:gd name="T1" fmla="*/ 245 h 245"/>
                        <a:gd name="T2" fmla="*/ 72 w 219"/>
                        <a:gd name="T3" fmla="*/ 242 h 245"/>
                        <a:gd name="T4" fmla="*/ 48 w 219"/>
                        <a:gd name="T5" fmla="*/ 234 h 245"/>
                        <a:gd name="T6" fmla="*/ 32 w 219"/>
                        <a:gd name="T7" fmla="*/ 225 h 245"/>
                        <a:gd name="T8" fmla="*/ 19 w 219"/>
                        <a:gd name="T9" fmla="*/ 214 h 245"/>
                        <a:gd name="T10" fmla="*/ 9 w 219"/>
                        <a:gd name="T11" fmla="*/ 203 h 245"/>
                        <a:gd name="T12" fmla="*/ 4 w 219"/>
                        <a:gd name="T13" fmla="*/ 193 h 245"/>
                        <a:gd name="T14" fmla="*/ 2 w 219"/>
                        <a:gd name="T15" fmla="*/ 188 h 245"/>
                        <a:gd name="T16" fmla="*/ 0 w 219"/>
                        <a:gd name="T17" fmla="*/ 186 h 245"/>
                        <a:gd name="T18" fmla="*/ 0 w 219"/>
                        <a:gd name="T19" fmla="*/ 0 h 245"/>
                        <a:gd name="T20" fmla="*/ 219 w 219"/>
                        <a:gd name="T21" fmla="*/ 2 h 245"/>
                        <a:gd name="T22" fmla="*/ 219 w 219"/>
                        <a:gd name="T23" fmla="*/ 153 h 245"/>
                        <a:gd name="T24" fmla="*/ 211 w 219"/>
                        <a:gd name="T25" fmla="*/ 165 h 245"/>
                        <a:gd name="T26" fmla="*/ 206 w 219"/>
                        <a:gd name="T27" fmla="*/ 178 h 245"/>
                        <a:gd name="T28" fmla="*/ 202 w 219"/>
                        <a:gd name="T29" fmla="*/ 188 h 245"/>
                        <a:gd name="T30" fmla="*/ 198 w 219"/>
                        <a:gd name="T31" fmla="*/ 193 h 245"/>
                        <a:gd name="T32" fmla="*/ 187 w 219"/>
                        <a:gd name="T33" fmla="*/ 204 h 245"/>
                        <a:gd name="T34" fmla="*/ 171 w 219"/>
                        <a:gd name="T35" fmla="*/ 216 h 245"/>
                        <a:gd name="T36" fmla="*/ 150 w 219"/>
                        <a:gd name="T37" fmla="*/ 225 h 245"/>
                        <a:gd name="T38" fmla="*/ 132 w 219"/>
                        <a:gd name="T39" fmla="*/ 234 h 245"/>
                        <a:gd name="T40" fmla="*/ 117 w 219"/>
                        <a:gd name="T41" fmla="*/ 240 h 245"/>
                        <a:gd name="T42" fmla="*/ 104 w 219"/>
                        <a:gd name="T43" fmla="*/ 243 h 245"/>
                        <a:gd name="T44" fmla="*/ 100 w 219"/>
                        <a:gd name="T45" fmla="*/ 245 h 245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w 219"/>
                        <a:gd name="T70" fmla="*/ 0 h 245"/>
                        <a:gd name="T71" fmla="*/ 219 w 219"/>
                        <a:gd name="T72" fmla="*/ 245 h 245"/>
                      </a:gdLst>
                      <a:ahLst/>
                      <a:cxnLst>
                        <a:cxn ang="T46">
                          <a:pos x="T0" y="T1"/>
                        </a:cxn>
                        <a:cxn ang="T47">
                          <a:pos x="T2" y="T3"/>
                        </a:cxn>
                        <a:cxn ang="T48">
                          <a:pos x="T4" y="T5"/>
                        </a:cxn>
                        <a:cxn ang="T49">
                          <a:pos x="T6" y="T7"/>
                        </a:cxn>
                        <a:cxn ang="T50">
                          <a:pos x="T8" y="T9"/>
                        </a:cxn>
                        <a:cxn ang="T51">
                          <a:pos x="T10" y="T11"/>
                        </a:cxn>
                        <a:cxn ang="T52">
                          <a:pos x="T12" y="T13"/>
                        </a:cxn>
                        <a:cxn ang="T53">
                          <a:pos x="T14" y="T15"/>
                        </a:cxn>
                        <a:cxn ang="T54">
                          <a:pos x="T16" y="T17"/>
                        </a:cxn>
                        <a:cxn ang="T55">
                          <a:pos x="T18" y="T19"/>
                        </a:cxn>
                        <a:cxn ang="T56">
                          <a:pos x="T20" y="T21"/>
                        </a:cxn>
                        <a:cxn ang="T57">
                          <a:pos x="T22" y="T23"/>
                        </a:cxn>
                        <a:cxn ang="T58">
                          <a:pos x="T24" y="T25"/>
                        </a:cxn>
                        <a:cxn ang="T59">
                          <a:pos x="T26" y="T27"/>
                        </a:cxn>
                        <a:cxn ang="T60">
                          <a:pos x="T28" y="T29"/>
                        </a:cxn>
                        <a:cxn ang="T61">
                          <a:pos x="T30" y="T31"/>
                        </a:cxn>
                        <a:cxn ang="T62">
                          <a:pos x="T32" y="T33"/>
                        </a:cxn>
                        <a:cxn ang="T63">
                          <a:pos x="T34" y="T35"/>
                        </a:cxn>
                        <a:cxn ang="T64">
                          <a:pos x="T36" y="T37"/>
                        </a:cxn>
                        <a:cxn ang="T65">
                          <a:pos x="T38" y="T39"/>
                        </a:cxn>
                        <a:cxn ang="T66">
                          <a:pos x="T40" y="T41"/>
                        </a:cxn>
                        <a:cxn ang="T67">
                          <a:pos x="T42" y="T43"/>
                        </a:cxn>
                        <a:cxn ang="T68">
                          <a:pos x="T44" y="T45"/>
                        </a:cxn>
                      </a:cxnLst>
                      <a:rect l="T69" t="T70" r="T71" b="T72"/>
                      <a:pathLst>
                        <a:path w="219" h="245">
                          <a:moveTo>
                            <a:pt x="100" y="245"/>
                          </a:moveTo>
                          <a:lnTo>
                            <a:pt x="72" y="242"/>
                          </a:lnTo>
                          <a:lnTo>
                            <a:pt x="48" y="234"/>
                          </a:lnTo>
                          <a:lnTo>
                            <a:pt x="32" y="225"/>
                          </a:lnTo>
                          <a:lnTo>
                            <a:pt x="19" y="214"/>
                          </a:lnTo>
                          <a:lnTo>
                            <a:pt x="9" y="203"/>
                          </a:lnTo>
                          <a:lnTo>
                            <a:pt x="4" y="193"/>
                          </a:lnTo>
                          <a:lnTo>
                            <a:pt x="2" y="188"/>
                          </a:lnTo>
                          <a:lnTo>
                            <a:pt x="0" y="186"/>
                          </a:lnTo>
                          <a:lnTo>
                            <a:pt x="0" y="0"/>
                          </a:lnTo>
                          <a:lnTo>
                            <a:pt x="219" y="2"/>
                          </a:lnTo>
                          <a:lnTo>
                            <a:pt x="219" y="153"/>
                          </a:lnTo>
                          <a:lnTo>
                            <a:pt x="211" y="165"/>
                          </a:lnTo>
                          <a:lnTo>
                            <a:pt x="206" y="178"/>
                          </a:lnTo>
                          <a:lnTo>
                            <a:pt x="202" y="188"/>
                          </a:lnTo>
                          <a:lnTo>
                            <a:pt x="198" y="193"/>
                          </a:lnTo>
                          <a:lnTo>
                            <a:pt x="187" y="204"/>
                          </a:lnTo>
                          <a:lnTo>
                            <a:pt x="171" y="216"/>
                          </a:lnTo>
                          <a:lnTo>
                            <a:pt x="150" y="225"/>
                          </a:lnTo>
                          <a:lnTo>
                            <a:pt x="132" y="234"/>
                          </a:lnTo>
                          <a:lnTo>
                            <a:pt x="117" y="240"/>
                          </a:lnTo>
                          <a:lnTo>
                            <a:pt x="104" y="243"/>
                          </a:lnTo>
                          <a:lnTo>
                            <a:pt x="100" y="245"/>
                          </a:lnTo>
                          <a:close/>
                        </a:path>
                      </a:pathLst>
                    </a:custGeom>
                    <a:solidFill>
                      <a:srgbClr val="393939"/>
                    </a:solidFill>
                    <a:ln w="0">
                      <a:solidFill>
                        <a:srgbClr val="393939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291" name="Freeform 211"/>
                    <p:cNvSpPr>
                      <a:spLocks/>
                    </p:cNvSpPr>
                    <p:nvPr/>
                  </p:nvSpPr>
                  <p:spPr bwMode="auto">
                    <a:xfrm>
                      <a:off x="1164" y="3114"/>
                      <a:ext cx="191" cy="245"/>
                    </a:xfrm>
                    <a:custGeom>
                      <a:avLst/>
                      <a:gdLst>
                        <a:gd name="T0" fmla="*/ 89 w 191"/>
                        <a:gd name="T1" fmla="*/ 245 h 245"/>
                        <a:gd name="T2" fmla="*/ 61 w 191"/>
                        <a:gd name="T3" fmla="*/ 242 h 245"/>
                        <a:gd name="T4" fmla="*/ 39 w 191"/>
                        <a:gd name="T5" fmla="*/ 234 h 245"/>
                        <a:gd name="T6" fmla="*/ 22 w 191"/>
                        <a:gd name="T7" fmla="*/ 223 h 245"/>
                        <a:gd name="T8" fmla="*/ 11 w 191"/>
                        <a:gd name="T9" fmla="*/ 214 h 245"/>
                        <a:gd name="T10" fmla="*/ 3 w 191"/>
                        <a:gd name="T11" fmla="*/ 203 h 245"/>
                        <a:gd name="T12" fmla="*/ 0 w 191"/>
                        <a:gd name="T13" fmla="*/ 197 h 245"/>
                        <a:gd name="T14" fmla="*/ 0 w 191"/>
                        <a:gd name="T15" fmla="*/ 193 h 245"/>
                        <a:gd name="T16" fmla="*/ 0 w 191"/>
                        <a:gd name="T17" fmla="*/ 0 h 245"/>
                        <a:gd name="T18" fmla="*/ 191 w 191"/>
                        <a:gd name="T19" fmla="*/ 2 h 245"/>
                        <a:gd name="T20" fmla="*/ 191 w 191"/>
                        <a:gd name="T21" fmla="*/ 147 h 245"/>
                        <a:gd name="T22" fmla="*/ 185 w 191"/>
                        <a:gd name="T23" fmla="*/ 158 h 245"/>
                        <a:gd name="T24" fmla="*/ 180 w 191"/>
                        <a:gd name="T25" fmla="*/ 171 h 245"/>
                        <a:gd name="T26" fmla="*/ 176 w 191"/>
                        <a:gd name="T27" fmla="*/ 180 h 245"/>
                        <a:gd name="T28" fmla="*/ 174 w 191"/>
                        <a:gd name="T29" fmla="*/ 184 h 245"/>
                        <a:gd name="T30" fmla="*/ 163 w 191"/>
                        <a:gd name="T31" fmla="*/ 195 h 245"/>
                        <a:gd name="T32" fmla="*/ 148 w 191"/>
                        <a:gd name="T33" fmla="*/ 206 h 245"/>
                        <a:gd name="T34" fmla="*/ 133 w 191"/>
                        <a:gd name="T35" fmla="*/ 217 h 245"/>
                        <a:gd name="T36" fmla="*/ 117 w 191"/>
                        <a:gd name="T37" fmla="*/ 229 h 245"/>
                        <a:gd name="T38" fmla="*/ 104 w 191"/>
                        <a:gd name="T39" fmla="*/ 238 h 245"/>
                        <a:gd name="T40" fmla="*/ 92 w 191"/>
                        <a:gd name="T41" fmla="*/ 243 h 245"/>
                        <a:gd name="T42" fmla="*/ 89 w 191"/>
                        <a:gd name="T43" fmla="*/ 245 h 245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w 191"/>
                        <a:gd name="T67" fmla="*/ 0 h 245"/>
                        <a:gd name="T68" fmla="*/ 191 w 191"/>
                        <a:gd name="T69" fmla="*/ 245 h 245"/>
                      </a:gdLst>
                      <a:ahLst/>
                      <a:cxnLst>
                        <a:cxn ang="T44">
                          <a:pos x="T0" y="T1"/>
                        </a:cxn>
                        <a:cxn ang="T45">
                          <a:pos x="T2" y="T3"/>
                        </a:cxn>
                        <a:cxn ang="T46">
                          <a:pos x="T4" y="T5"/>
                        </a:cxn>
                        <a:cxn ang="T47">
                          <a:pos x="T6" y="T7"/>
                        </a:cxn>
                        <a:cxn ang="T48">
                          <a:pos x="T8" y="T9"/>
                        </a:cxn>
                        <a:cxn ang="T49">
                          <a:pos x="T10" y="T11"/>
                        </a:cxn>
                        <a:cxn ang="T50">
                          <a:pos x="T12" y="T13"/>
                        </a:cxn>
                        <a:cxn ang="T51">
                          <a:pos x="T14" y="T15"/>
                        </a:cxn>
                        <a:cxn ang="T52">
                          <a:pos x="T16" y="T17"/>
                        </a:cxn>
                        <a:cxn ang="T53">
                          <a:pos x="T18" y="T19"/>
                        </a:cxn>
                        <a:cxn ang="T54">
                          <a:pos x="T20" y="T21"/>
                        </a:cxn>
                        <a:cxn ang="T55">
                          <a:pos x="T22" y="T23"/>
                        </a:cxn>
                        <a:cxn ang="T56">
                          <a:pos x="T24" y="T25"/>
                        </a:cxn>
                        <a:cxn ang="T57">
                          <a:pos x="T26" y="T27"/>
                        </a:cxn>
                        <a:cxn ang="T58">
                          <a:pos x="T28" y="T29"/>
                        </a:cxn>
                        <a:cxn ang="T59">
                          <a:pos x="T30" y="T31"/>
                        </a:cxn>
                        <a:cxn ang="T60">
                          <a:pos x="T32" y="T33"/>
                        </a:cxn>
                        <a:cxn ang="T61">
                          <a:pos x="T34" y="T35"/>
                        </a:cxn>
                        <a:cxn ang="T62">
                          <a:pos x="T36" y="T37"/>
                        </a:cxn>
                        <a:cxn ang="T63">
                          <a:pos x="T38" y="T39"/>
                        </a:cxn>
                        <a:cxn ang="T64">
                          <a:pos x="T40" y="T41"/>
                        </a:cxn>
                        <a:cxn ang="T65">
                          <a:pos x="T42" y="T43"/>
                        </a:cxn>
                      </a:cxnLst>
                      <a:rect l="T66" t="T67" r="T68" b="T69"/>
                      <a:pathLst>
                        <a:path w="191" h="245">
                          <a:moveTo>
                            <a:pt x="89" y="245"/>
                          </a:moveTo>
                          <a:lnTo>
                            <a:pt x="61" y="242"/>
                          </a:lnTo>
                          <a:lnTo>
                            <a:pt x="39" y="234"/>
                          </a:lnTo>
                          <a:lnTo>
                            <a:pt x="22" y="223"/>
                          </a:lnTo>
                          <a:lnTo>
                            <a:pt x="11" y="214"/>
                          </a:lnTo>
                          <a:lnTo>
                            <a:pt x="3" y="203"/>
                          </a:lnTo>
                          <a:lnTo>
                            <a:pt x="0" y="197"/>
                          </a:lnTo>
                          <a:lnTo>
                            <a:pt x="0" y="193"/>
                          </a:lnTo>
                          <a:lnTo>
                            <a:pt x="0" y="0"/>
                          </a:lnTo>
                          <a:lnTo>
                            <a:pt x="191" y="2"/>
                          </a:lnTo>
                          <a:lnTo>
                            <a:pt x="191" y="147"/>
                          </a:lnTo>
                          <a:lnTo>
                            <a:pt x="185" y="158"/>
                          </a:lnTo>
                          <a:lnTo>
                            <a:pt x="180" y="171"/>
                          </a:lnTo>
                          <a:lnTo>
                            <a:pt x="176" y="180"/>
                          </a:lnTo>
                          <a:lnTo>
                            <a:pt x="174" y="184"/>
                          </a:lnTo>
                          <a:lnTo>
                            <a:pt x="163" y="195"/>
                          </a:lnTo>
                          <a:lnTo>
                            <a:pt x="148" y="206"/>
                          </a:lnTo>
                          <a:lnTo>
                            <a:pt x="133" y="217"/>
                          </a:lnTo>
                          <a:lnTo>
                            <a:pt x="117" y="229"/>
                          </a:lnTo>
                          <a:lnTo>
                            <a:pt x="104" y="238"/>
                          </a:lnTo>
                          <a:lnTo>
                            <a:pt x="92" y="243"/>
                          </a:lnTo>
                          <a:lnTo>
                            <a:pt x="89" y="245"/>
                          </a:lnTo>
                          <a:close/>
                        </a:path>
                      </a:pathLst>
                    </a:custGeom>
                    <a:solidFill>
                      <a:srgbClr val="555555"/>
                    </a:solidFill>
                    <a:ln w="0">
                      <a:solidFill>
                        <a:srgbClr val="555555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292" name="Freeform 212"/>
                    <p:cNvSpPr>
                      <a:spLocks/>
                    </p:cNvSpPr>
                    <p:nvPr/>
                  </p:nvSpPr>
                  <p:spPr bwMode="auto">
                    <a:xfrm>
                      <a:off x="1179" y="3114"/>
                      <a:ext cx="165" cy="243"/>
                    </a:xfrm>
                    <a:custGeom>
                      <a:avLst/>
                      <a:gdLst>
                        <a:gd name="T0" fmla="*/ 79 w 165"/>
                        <a:gd name="T1" fmla="*/ 243 h 243"/>
                        <a:gd name="T2" fmla="*/ 55 w 165"/>
                        <a:gd name="T3" fmla="*/ 242 h 243"/>
                        <a:gd name="T4" fmla="*/ 35 w 165"/>
                        <a:gd name="T5" fmla="*/ 236 h 243"/>
                        <a:gd name="T6" fmla="*/ 20 w 165"/>
                        <a:gd name="T7" fmla="*/ 227 h 243"/>
                        <a:gd name="T8" fmla="*/ 11 w 165"/>
                        <a:gd name="T9" fmla="*/ 217 h 243"/>
                        <a:gd name="T10" fmla="*/ 3 w 165"/>
                        <a:gd name="T11" fmla="*/ 210 h 243"/>
                        <a:gd name="T12" fmla="*/ 1 w 165"/>
                        <a:gd name="T13" fmla="*/ 204 h 243"/>
                        <a:gd name="T14" fmla="*/ 0 w 165"/>
                        <a:gd name="T15" fmla="*/ 203 h 243"/>
                        <a:gd name="T16" fmla="*/ 0 w 165"/>
                        <a:gd name="T17" fmla="*/ 0 h 243"/>
                        <a:gd name="T18" fmla="*/ 165 w 165"/>
                        <a:gd name="T19" fmla="*/ 2 h 243"/>
                        <a:gd name="T20" fmla="*/ 165 w 165"/>
                        <a:gd name="T21" fmla="*/ 140 h 243"/>
                        <a:gd name="T22" fmla="*/ 161 w 165"/>
                        <a:gd name="T23" fmla="*/ 151 h 243"/>
                        <a:gd name="T24" fmla="*/ 155 w 165"/>
                        <a:gd name="T25" fmla="*/ 162 h 243"/>
                        <a:gd name="T26" fmla="*/ 152 w 165"/>
                        <a:gd name="T27" fmla="*/ 171 h 243"/>
                        <a:gd name="T28" fmla="*/ 152 w 165"/>
                        <a:gd name="T29" fmla="*/ 175 h 243"/>
                        <a:gd name="T30" fmla="*/ 142 w 165"/>
                        <a:gd name="T31" fmla="*/ 186 h 243"/>
                        <a:gd name="T32" fmla="*/ 129 w 165"/>
                        <a:gd name="T33" fmla="*/ 197 h 243"/>
                        <a:gd name="T34" fmla="*/ 116 w 165"/>
                        <a:gd name="T35" fmla="*/ 210 h 243"/>
                        <a:gd name="T36" fmla="*/ 103 w 165"/>
                        <a:gd name="T37" fmla="*/ 223 h 243"/>
                        <a:gd name="T38" fmla="*/ 92 w 165"/>
                        <a:gd name="T39" fmla="*/ 234 h 243"/>
                        <a:gd name="T40" fmla="*/ 83 w 165"/>
                        <a:gd name="T41" fmla="*/ 242 h 243"/>
                        <a:gd name="T42" fmla="*/ 79 w 165"/>
                        <a:gd name="T43" fmla="*/ 243 h 243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w 165"/>
                        <a:gd name="T67" fmla="*/ 0 h 243"/>
                        <a:gd name="T68" fmla="*/ 165 w 165"/>
                        <a:gd name="T69" fmla="*/ 243 h 243"/>
                      </a:gdLst>
                      <a:ahLst/>
                      <a:cxnLst>
                        <a:cxn ang="T44">
                          <a:pos x="T0" y="T1"/>
                        </a:cxn>
                        <a:cxn ang="T45">
                          <a:pos x="T2" y="T3"/>
                        </a:cxn>
                        <a:cxn ang="T46">
                          <a:pos x="T4" y="T5"/>
                        </a:cxn>
                        <a:cxn ang="T47">
                          <a:pos x="T6" y="T7"/>
                        </a:cxn>
                        <a:cxn ang="T48">
                          <a:pos x="T8" y="T9"/>
                        </a:cxn>
                        <a:cxn ang="T49">
                          <a:pos x="T10" y="T11"/>
                        </a:cxn>
                        <a:cxn ang="T50">
                          <a:pos x="T12" y="T13"/>
                        </a:cxn>
                        <a:cxn ang="T51">
                          <a:pos x="T14" y="T15"/>
                        </a:cxn>
                        <a:cxn ang="T52">
                          <a:pos x="T16" y="T17"/>
                        </a:cxn>
                        <a:cxn ang="T53">
                          <a:pos x="T18" y="T19"/>
                        </a:cxn>
                        <a:cxn ang="T54">
                          <a:pos x="T20" y="T21"/>
                        </a:cxn>
                        <a:cxn ang="T55">
                          <a:pos x="T22" y="T23"/>
                        </a:cxn>
                        <a:cxn ang="T56">
                          <a:pos x="T24" y="T25"/>
                        </a:cxn>
                        <a:cxn ang="T57">
                          <a:pos x="T26" y="T27"/>
                        </a:cxn>
                        <a:cxn ang="T58">
                          <a:pos x="T28" y="T29"/>
                        </a:cxn>
                        <a:cxn ang="T59">
                          <a:pos x="T30" y="T31"/>
                        </a:cxn>
                        <a:cxn ang="T60">
                          <a:pos x="T32" y="T33"/>
                        </a:cxn>
                        <a:cxn ang="T61">
                          <a:pos x="T34" y="T35"/>
                        </a:cxn>
                        <a:cxn ang="T62">
                          <a:pos x="T36" y="T37"/>
                        </a:cxn>
                        <a:cxn ang="T63">
                          <a:pos x="T38" y="T39"/>
                        </a:cxn>
                        <a:cxn ang="T64">
                          <a:pos x="T40" y="T41"/>
                        </a:cxn>
                        <a:cxn ang="T65">
                          <a:pos x="T42" y="T43"/>
                        </a:cxn>
                      </a:cxnLst>
                      <a:rect l="T66" t="T67" r="T68" b="T69"/>
                      <a:pathLst>
                        <a:path w="165" h="243">
                          <a:moveTo>
                            <a:pt x="79" y="243"/>
                          </a:moveTo>
                          <a:lnTo>
                            <a:pt x="55" y="242"/>
                          </a:lnTo>
                          <a:lnTo>
                            <a:pt x="35" y="236"/>
                          </a:lnTo>
                          <a:lnTo>
                            <a:pt x="20" y="227"/>
                          </a:lnTo>
                          <a:lnTo>
                            <a:pt x="11" y="217"/>
                          </a:lnTo>
                          <a:lnTo>
                            <a:pt x="3" y="210"/>
                          </a:lnTo>
                          <a:lnTo>
                            <a:pt x="1" y="204"/>
                          </a:lnTo>
                          <a:lnTo>
                            <a:pt x="0" y="203"/>
                          </a:lnTo>
                          <a:lnTo>
                            <a:pt x="0" y="0"/>
                          </a:lnTo>
                          <a:lnTo>
                            <a:pt x="165" y="2"/>
                          </a:lnTo>
                          <a:lnTo>
                            <a:pt x="165" y="140"/>
                          </a:lnTo>
                          <a:lnTo>
                            <a:pt x="161" y="151"/>
                          </a:lnTo>
                          <a:lnTo>
                            <a:pt x="155" y="162"/>
                          </a:lnTo>
                          <a:lnTo>
                            <a:pt x="152" y="171"/>
                          </a:lnTo>
                          <a:lnTo>
                            <a:pt x="152" y="175"/>
                          </a:lnTo>
                          <a:lnTo>
                            <a:pt x="142" y="186"/>
                          </a:lnTo>
                          <a:lnTo>
                            <a:pt x="129" y="197"/>
                          </a:lnTo>
                          <a:lnTo>
                            <a:pt x="116" y="210"/>
                          </a:lnTo>
                          <a:lnTo>
                            <a:pt x="103" y="223"/>
                          </a:lnTo>
                          <a:lnTo>
                            <a:pt x="92" y="234"/>
                          </a:lnTo>
                          <a:lnTo>
                            <a:pt x="83" y="242"/>
                          </a:lnTo>
                          <a:lnTo>
                            <a:pt x="79" y="243"/>
                          </a:lnTo>
                          <a:close/>
                        </a:path>
                      </a:pathLst>
                    </a:custGeom>
                    <a:solidFill>
                      <a:srgbClr val="717171"/>
                    </a:solidFill>
                    <a:ln w="0">
                      <a:solidFill>
                        <a:srgbClr val="71717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293" name="Freeform 213"/>
                    <p:cNvSpPr>
                      <a:spLocks/>
                    </p:cNvSpPr>
                    <p:nvPr/>
                  </p:nvSpPr>
                  <p:spPr bwMode="auto">
                    <a:xfrm>
                      <a:off x="1193" y="3116"/>
                      <a:ext cx="139" cy="241"/>
                    </a:xfrm>
                    <a:custGeom>
                      <a:avLst/>
                      <a:gdLst>
                        <a:gd name="T0" fmla="*/ 73 w 139"/>
                        <a:gd name="T1" fmla="*/ 241 h 241"/>
                        <a:gd name="T2" fmla="*/ 47 w 139"/>
                        <a:gd name="T3" fmla="*/ 240 h 241"/>
                        <a:gd name="T4" fmla="*/ 28 w 139"/>
                        <a:gd name="T5" fmla="*/ 232 h 241"/>
                        <a:gd name="T6" fmla="*/ 15 w 139"/>
                        <a:gd name="T7" fmla="*/ 225 h 241"/>
                        <a:gd name="T8" fmla="*/ 8 w 139"/>
                        <a:gd name="T9" fmla="*/ 217 h 241"/>
                        <a:gd name="T10" fmla="*/ 2 w 139"/>
                        <a:gd name="T11" fmla="*/ 210 h 241"/>
                        <a:gd name="T12" fmla="*/ 0 w 139"/>
                        <a:gd name="T13" fmla="*/ 208 h 241"/>
                        <a:gd name="T14" fmla="*/ 0 w 139"/>
                        <a:gd name="T15" fmla="*/ 0 h 241"/>
                        <a:gd name="T16" fmla="*/ 139 w 139"/>
                        <a:gd name="T17" fmla="*/ 0 h 241"/>
                        <a:gd name="T18" fmla="*/ 139 w 139"/>
                        <a:gd name="T19" fmla="*/ 132 h 241"/>
                        <a:gd name="T20" fmla="*/ 136 w 139"/>
                        <a:gd name="T21" fmla="*/ 141 h 241"/>
                        <a:gd name="T22" fmla="*/ 132 w 139"/>
                        <a:gd name="T23" fmla="*/ 152 h 241"/>
                        <a:gd name="T24" fmla="*/ 130 w 139"/>
                        <a:gd name="T25" fmla="*/ 162 h 241"/>
                        <a:gd name="T26" fmla="*/ 128 w 139"/>
                        <a:gd name="T27" fmla="*/ 165 h 241"/>
                        <a:gd name="T28" fmla="*/ 121 w 139"/>
                        <a:gd name="T29" fmla="*/ 175 h 241"/>
                        <a:gd name="T30" fmla="*/ 112 w 139"/>
                        <a:gd name="T31" fmla="*/ 188 h 241"/>
                        <a:gd name="T32" fmla="*/ 101 w 139"/>
                        <a:gd name="T33" fmla="*/ 202 h 241"/>
                        <a:gd name="T34" fmla="*/ 89 w 139"/>
                        <a:gd name="T35" fmla="*/ 215 h 241"/>
                        <a:gd name="T36" fmla="*/ 82 w 139"/>
                        <a:gd name="T37" fmla="*/ 228 h 241"/>
                        <a:gd name="T38" fmla="*/ 75 w 139"/>
                        <a:gd name="T39" fmla="*/ 238 h 241"/>
                        <a:gd name="T40" fmla="*/ 73 w 139"/>
                        <a:gd name="T41" fmla="*/ 241 h 241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w 139"/>
                        <a:gd name="T64" fmla="*/ 0 h 241"/>
                        <a:gd name="T65" fmla="*/ 139 w 139"/>
                        <a:gd name="T66" fmla="*/ 241 h 241"/>
                      </a:gdLst>
                      <a:ahLst/>
                      <a:cxnLst>
                        <a:cxn ang="T42">
                          <a:pos x="T0" y="T1"/>
                        </a:cxn>
                        <a:cxn ang="T43">
                          <a:pos x="T2" y="T3"/>
                        </a:cxn>
                        <a:cxn ang="T44">
                          <a:pos x="T4" y="T5"/>
                        </a:cxn>
                        <a:cxn ang="T45">
                          <a:pos x="T6" y="T7"/>
                        </a:cxn>
                        <a:cxn ang="T46">
                          <a:pos x="T8" y="T9"/>
                        </a:cxn>
                        <a:cxn ang="T47">
                          <a:pos x="T10" y="T11"/>
                        </a:cxn>
                        <a:cxn ang="T48">
                          <a:pos x="T12" y="T13"/>
                        </a:cxn>
                        <a:cxn ang="T49">
                          <a:pos x="T14" y="T15"/>
                        </a:cxn>
                        <a:cxn ang="T50">
                          <a:pos x="T16" y="T17"/>
                        </a:cxn>
                        <a:cxn ang="T51">
                          <a:pos x="T18" y="T19"/>
                        </a:cxn>
                        <a:cxn ang="T52">
                          <a:pos x="T20" y="T21"/>
                        </a:cxn>
                        <a:cxn ang="T53">
                          <a:pos x="T22" y="T23"/>
                        </a:cxn>
                        <a:cxn ang="T54">
                          <a:pos x="T24" y="T25"/>
                        </a:cxn>
                        <a:cxn ang="T55">
                          <a:pos x="T26" y="T27"/>
                        </a:cxn>
                        <a:cxn ang="T56">
                          <a:pos x="T28" y="T29"/>
                        </a:cxn>
                        <a:cxn ang="T57">
                          <a:pos x="T30" y="T31"/>
                        </a:cxn>
                        <a:cxn ang="T58">
                          <a:pos x="T32" y="T33"/>
                        </a:cxn>
                        <a:cxn ang="T59">
                          <a:pos x="T34" y="T35"/>
                        </a:cxn>
                        <a:cxn ang="T60">
                          <a:pos x="T36" y="T37"/>
                        </a:cxn>
                        <a:cxn ang="T61">
                          <a:pos x="T38" y="T39"/>
                        </a:cxn>
                        <a:cxn ang="T62">
                          <a:pos x="T40" y="T41"/>
                        </a:cxn>
                      </a:cxnLst>
                      <a:rect l="T63" t="T64" r="T65" b="T66"/>
                      <a:pathLst>
                        <a:path w="139" h="241">
                          <a:moveTo>
                            <a:pt x="73" y="241"/>
                          </a:moveTo>
                          <a:lnTo>
                            <a:pt x="47" y="240"/>
                          </a:lnTo>
                          <a:lnTo>
                            <a:pt x="28" y="232"/>
                          </a:lnTo>
                          <a:lnTo>
                            <a:pt x="15" y="225"/>
                          </a:lnTo>
                          <a:lnTo>
                            <a:pt x="8" y="217"/>
                          </a:lnTo>
                          <a:lnTo>
                            <a:pt x="2" y="210"/>
                          </a:lnTo>
                          <a:lnTo>
                            <a:pt x="0" y="208"/>
                          </a:lnTo>
                          <a:lnTo>
                            <a:pt x="0" y="0"/>
                          </a:lnTo>
                          <a:lnTo>
                            <a:pt x="139" y="0"/>
                          </a:lnTo>
                          <a:lnTo>
                            <a:pt x="139" y="132"/>
                          </a:lnTo>
                          <a:lnTo>
                            <a:pt x="136" y="141"/>
                          </a:lnTo>
                          <a:lnTo>
                            <a:pt x="132" y="152"/>
                          </a:lnTo>
                          <a:lnTo>
                            <a:pt x="130" y="162"/>
                          </a:lnTo>
                          <a:lnTo>
                            <a:pt x="128" y="165"/>
                          </a:lnTo>
                          <a:lnTo>
                            <a:pt x="121" y="175"/>
                          </a:lnTo>
                          <a:lnTo>
                            <a:pt x="112" y="188"/>
                          </a:lnTo>
                          <a:lnTo>
                            <a:pt x="101" y="202"/>
                          </a:lnTo>
                          <a:lnTo>
                            <a:pt x="89" y="215"/>
                          </a:lnTo>
                          <a:lnTo>
                            <a:pt x="82" y="228"/>
                          </a:lnTo>
                          <a:lnTo>
                            <a:pt x="75" y="238"/>
                          </a:lnTo>
                          <a:lnTo>
                            <a:pt x="73" y="241"/>
                          </a:lnTo>
                          <a:close/>
                        </a:path>
                      </a:pathLst>
                    </a:custGeom>
                    <a:solidFill>
                      <a:srgbClr val="8E8E8E"/>
                    </a:solidFill>
                    <a:ln w="0">
                      <a:solidFill>
                        <a:srgbClr val="8E8E8E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294" name="Freeform 214"/>
                    <p:cNvSpPr>
                      <a:spLocks/>
                    </p:cNvSpPr>
                    <p:nvPr/>
                  </p:nvSpPr>
                  <p:spPr bwMode="auto">
                    <a:xfrm>
                      <a:off x="1210" y="3116"/>
                      <a:ext cx="111" cy="240"/>
                    </a:xfrm>
                    <a:custGeom>
                      <a:avLst/>
                      <a:gdLst>
                        <a:gd name="T0" fmla="*/ 61 w 111"/>
                        <a:gd name="T1" fmla="*/ 240 h 240"/>
                        <a:gd name="T2" fmla="*/ 37 w 111"/>
                        <a:gd name="T3" fmla="*/ 238 h 240"/>
                        <a:gd name="T4" fmla="*/ 19 w 111"/>
                        <a:gd name="T5" fmla="*/ 232 h 240"/>
                        <a:gd name="T6" fmla="*/ 8 w 111"/>
                        <a:gd name="T7" fmla="*/ 225 h 240"/>
                        <a:gd name="T8" fmla="*/ 2 w 111"/>
                        <a:gd name="T9" fmla="*/ 219 h 240"/>
                        <a:gd name="T10" fmla="*/ 0 w 111"/>
                        <a:gd name="T11" fmla="*/ 217 h 240"/>
                        <a:gd name="T12" fmla="*/ 0 w 111"/>
                        <a:gd name="T13" fmla="*/ 0 h 240"/>
                        <a:gd name="T14" fmla="*/ 111 w 111"/>
                        <a:gd name="T15" fmla="*/ 0 h 240"/>
                        <a:gd name="T16" fmla="*/ 111 w 111"/>
                        <a:gd name="T17" fmla="*/ 125 h 240"/>
                        <a:gd name="T18" fmla="*/ 110 w 111"/>
                        <a:gd name="T19" fmla="*/ 134 h 240"/>
                        <a:gd name="T20" fmla="*/ 106 w 111"/>
                        <a:gd name="T21" fmla="*/ 143 h 240"/>
                        <a:gd name="T22" fmla="*/ 104 w 111"/>
                        <a:gd name="T23" fmla="*/ 152 h 240"/>
                        <a:gd name="T24" fmla="*/ 104 w 111"/>
                        <a:gd name="T25" fmla="*/ 156 h 240"/>
                        <a:gd name="T26" fmla="*/ 98 w 111"/>
                        <a:gd name="T27" fmla="*/ 165 h 240"/>
                        <a:gd name="T28" fmla="*/ 91 w 111"/>
                        <a:gd name="T29" fmla="*/ 178 h 240"/>
                        <a:gd name="T30" fmla="*/ 84 w 111"/>
                        <a:gd name="T31" fmla="*/ 195 h 240"/>
                        <a:gd name="T32" fmla="*/ 74 w 111"/>
                        <a:gd name="T33" fmla="*/ 212 h 240"/>
                        <a:gd name="T34" fmla="*/ 67 w 111"/>
                        <a:gd name="T35" fmla="*/ 227 h 240"/>
                        <a:gd name="T36" fmla="*/ 63 w 111"/>
                        <a:gd name="T37" fmla="*/ 236 h 240"/>
                        <a:gd name="T38" fmla="*/ 61 w 111"/>
                        <a:gd name="T39" fmla="*/ 240 h 240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w 111"/>
                        <a:gd name="T61" fmla="*/ 0 h 240"/>
                        <a:gd name="T62" fmla="*/ 111 w 111"/>
                        <a:gd name="T63" fmla="*/ 240 h 240"/>
                      </a:gdLst>
                      <a:ahLst/>
                      <a:cxnLst>
                        <a:cxn ang="T40">
                          <a:pos x="T0" y="T1"/>
                        </a:cxn>
                        <a:cxn ang="T41">
                          <a:pos x="T2" y="T3"/>
                        </a:cxn>
                        <a:cxn ang="T42">
                          <a:pos x="T4" y="T5"/>
                        </a:cxn>
                        <a:cxn ang="T43">
                          <a:pos x="T6" y="T7"/>
                        </a:cxn>
                        <a:cxn ang="T44">
                          <a:pos x="T8" y="T9"/>
                        </a:cxn>
                        <a:cxn ang="T45">
                          <a:pos x="T10" y="T11"/>
                        </a:cxn>
                        <a:cxn ang="T46">
                          <a:pos x="T12" y="T13"/>
                        </a:cxn>
                        <a:cxn ang="T47">
                          <a:pos x="T14" y="T15"/>
                        </a:cxn>
                        <a:cxn ang="T48">
                          <a:pos x="T16" y="T17"/>
                        </a:cxn>
                        <a:cxn ang="T49">
                          <a:pos x="T18" y="T19"/>
                        </a:cxn>
                        <a:cxn ang="T50">
                          <a:pos x="T20" y="T21"/>
                        </a:cxn>
                        <a:cxn ang="T51">
                          <a:pos x="T22" y="T23"/>
                        </a:cxn>
                        <a:cxn ang="T52">
                          <a:pos x="T24" y="T25"/>
                        </a:cxn>
                        <a:cxn ang="T53">
                          <a:pos x="T26" y="T27"/>
                        </a:cxn>
                        <a:cxn ang="T54">
                          <a:pos x="T28" y="T29"/>
                        </a:cxn>
                        <a:cxn ang="T55">
                          <a:pos x="T30" y="T31"/>
                        </a:cxn>
                        <a:cxn ang="T56">
                          <a:pos x="T32" y="T33"/>
                        </a:cxn>
                        <a:cxn ang="T57">
                          <a:pos x="T34" y="T35"/>
                        </a:cxn>
                        <a:cxn ang="T58">
                          <a:pos x="T36" y="T37"/>
                        </a:cxn>
                        <a:cxn ang="T59">
                          <a:pos x="T38" y="T39"/>
                        </a:cxn>
                      </a:cxnLst>
                      <a:rect l="T60" t="T61" r="T62" b="T63"/>
                      <a:pathLst>
                        <a:path w="111" h="240">
                          <a:moveTo>
                            <a:pt x="61" y="240"/>
                          </a:moveTo>
                          <a:lnTo>
                            <a:pt x="37" y="238"/>
                          </a:lnTo>
                          <a:lnTo>
                            <a:pt x="19" y="232"/>
                          </a:lnTo>
                          <a:lnTo>
                            <a:pt x="8" y="225"/>
                          </a:lnTo>
                          <a:lnTo>
                            <a:pt x="2" y="219"/>
                          </a:lnTo>
                          <a:lnTo>
                            <a:pt x="0" y="217"/>
                          </a:lnTo>
                          <a:lnTo>
                            <a:pt x="0" y="0"/>
                          </a:lnTo>
                          <a:lnTo>
                            <a:pt x="111" y="0"/>
                          </a:lnTo>
                          <a:lnTo>
                            <a:pt x="111" y="125"/>
                          </a:lnTo>
                          <a:lnTo>
                            <a:pt x="110" y="134"/>
                          </a:lnTo>
                          <a:lnTo>
                            <a:pt x="106" y="143"/>
                          </a:lnTo>
                          <a:lnTo>
                            <a:pt x="104" y="152"/>
                          </a:lnTo>
                          <a:lnTo>
                            <a:pt x="104" y="156"/>
                          </a:lnTo>
                          <a:lnTo>
                            <a:pt x="98" y="165"/>
                          </a:lnTo>
                          <a:lnTo>
                            <a:pt x="91" y="178"/>
                          </a:lnTo>
                          <a:lnTo>
                            <a:pt x="84" y="195"/>
                          </a:lnTo>
                          <a:lnTo>
                            <a:pt x="74" y="212"/>
                          </a:lnTo>
                          <a:lnTo>
                            <a:pt x="67" y="227"/>
                          </a:lnTo>
                          <a:lnTo>
                            <a:pt x="63" y="236"/>
                          </a:lnTo>
                          <a:lnTo>
                            <a:pt x="61" y="240"/>
                          </a:lnTo>
                          <a:close/>
                        </a:path>
                      </a:pathLst>
                    </a:custGeom>
                    <a:solidFill>
                      <a:srgbClr val="AAAAAA"/>
                    </a:solidFill>
                    <a:ln w="0">
                      <a:solidFill>
                        <a:srgbClr val="AAAAA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295" name="Freeform 215"/>
                    <p:cNvSpPr>
                      <a:spLocks/>
                    </p:cNvSpPr>
                    <p:nvPr/>
                  </p:nvSpPr>
                  <p:spPr bwMode="auto">
                    <a:xfrm>
                      <a:off x="1225" y="3116"/>
                      <a:ext cx="85" cy="240"/>
                    </a:xfrm>
                    <a:custGeom>
                      <a:avLst/>
                      <a:gdLst>
                        <a:gd name="T0" fmla="*/ 52 w 85"/>
                        <a:gd name="T1" fmla="*/ 240 h 240"/>
                        <a:gd name="T2" fmla="*/ 31 w 85"/>
                        <a:gd name="T3" fmla="*/ 240 h 240"/>
                        <a:gd name="T4" fmla="*/ 17 w 85"/>
                        <a:gd name="T5" fmla="*/ 236 h 240"/>
                        <a:gd name="T6" fmla="*/ 7 w 85"/>
                        <a:gd name="T7" fmla="*/ 230 h 240"/>
                        <a:gd name="T8" fmla="*/ 2 w 85"/>
                        <a:gd name="T9" fmla="*/ 227 h 240"/>
                        <a:gd name="T10" fmla="*/ 0 w 85"/>
                        <a:gd name="T11" fmla="*/ 225 h 240"/>
                        <a:gd name="T12" fmla="*/ 0 w 85"/>
                        <a:gd name="T13" fmla="*/ 0 h 240"/>
                        <a:gd name="T14" fmla="*/ 85 w 85"/>
                        <a:gd name="T15" fmla="*/ 0 h 240"/>
                        <a:gd name="T16" fmla="*/ 85 w 85"/>
                        <a:gd name="T17" fmla="*/ 119 h 240"/>
                        <a:gd name="T18" fmla="*/ 85 w 85"/>
                        <a:gd name="T19" fmla="*/ 123 h 240"/>
                        <a:gd name="T20" fmla="*/ 83 w 85"/>
                        <a:gd name="T21" fmla="*/ 126 h 240"/>
                        <a:gd name="T22" fmla="*/ 83 w 85"/>
                        <a:gd name="T23" fmla="*/ 132 h 240"/>
                        <a:gd name="T24" fmla="*/ 82 w 85"/>
                        <a:gd name="T25" fmla="*/ 138 h 240"/>
                        <a:gd name="T26" fmla="*/ 82 w 85"/>
                        <a:gd name="T27" fmla="*/ 143 h 240"/>
                        <a:gd name="T28" fmla="*/ 80 w 85"/>
                        <a:gd name="T29" fmla="*/ 147 h 240"/>
                        <a:gd name="T30" fmla="*/ 80 w 85"/>
                        <a:gd name="T31" fmla="*/ 147 h 240"/>
                        <a:gd name="T32" fmla="*/ 76 w 85"/>
                        <a:gd name="T33" fmla="*/ 156 h 240"/>
                        <a:gd name="T34" fmla="*/ 72 w 85"/>
                        <a:gd name="T35" fmla="*/ 169 h 240"/>
                        <a:gd name="T36" fmla="*/ 67 w 85"/>
                        <a:gd name="T37" fmla="*/ 188 h 240"/>
                        <a:gd name="T38" fmla="*/ 61 w 85"/>
                        <a:gd name="T39" fmla="*/ 206 h 240"/>
                        <a:gd name="T40" fmla="*/ 56 w 85"/>
                        <a:gd name="T41" fmla="*/ 223 h 240"/>
                        <a:gd name="T42" fmla="*/ 54 w 85"/>
                        <a:gd name="T43" fmla="*/ 234 h 240"/>
                        <a:gd name="T44" fmla="*/ 52 w 85"/>
                        <a:gd name="T45" fmla="*/ 240 h 240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w 85"/>
                        <a:gd name="T70" fmla="*/ 0 h 240"/>
                        <a:gd name="T71" fmla="*/ 85 w 85"/>
                        <a:gd name="T72" fmla="*/ 240 h 240"/>
                      </a:gdLst>
                      <a:ahLst/>
                      <a:cxnLst>
                        <a:cxn ang="T46">
                          <a:pos x="T0" y="T1"/>
                        </a:cxn>
                        <a:cxn ang="T47">
                          <a:pos x="T2" y="T3"/>
                        </a:cxn>
                        <a:cxn ang="T48">
                          <a:pos x="T4" y="T5"/>
                        </a:cxn>
                        <a:cxn ang="T49">
                          <a:pos x="T6" y="T7"/>
                        </a:cxn>
                        <a:cxn ang="T50">
                          <a:pos x="T8" y="T9"/>
                        </a:cxn>
                        <a:cxn ang="T51">
                          <a:pos x="T10" y="T11"/>
                        </a:cxn>
                        <a:cxn ang="T52">
                          <a:pos x="T12" y="T13"/>
                        </a:cxn>
                        <a:cxn ang="T53">
                          <a:pos x="T14" y="T15"/>
                        </a:cxn>
                        <a:cxn ang="T54">
                          <a:pos x="T16" y="T17"/>
                        </a:cxn>
                        <a:cxn ang="T55">
                          <a:pos x="T18" y="T19"/>
                        </a:cxn>
                        <a:cxn ang="T56">
                          <a:pos x="T20" y="T21"/>
                        </a:cxn>
                        <a:cxn ang="T57">
                          <a:pos x="T22" y="T23"/>
                        </a:cxn>
                        <a:cxn ang="T58">
                          <a:pos x="T24" y="T25"/>
                        </a:cxn>
                        <a:cxn ang="T59">
                          <a:pos x="T26" y="T27"/>
                        </a:cxn>
                        <a:cxn ang="T60">
                          <a:pos x="T28" y="T29"/>
                        </a:cxn>
                        <a:cxn ang="T61">
                          <a:pos x="T30" y="T31"/>
                        </a:cxn>
                        <a:cxn ang="T62">
                          <a:pos x="T32" y="T33"/>
                        </a:cxn>
                        <a:cxn ang="T63">
                          <a:pos x="T34" y="T35"/>
                        </a:cxn>
                        <a:cxn ang="T64">
                          <a:pos x="T36" y="T37"/>
                        </a:cxn>
                        <a:cxn ang="T65">
                          <a:pos x="T38" y="T39"/>
                        </a:cxn>
                        <a:cxn ang="T66">
                          <a:pos x="T40" y="T41"/>
                        </a:cxn>
                        <a:cxn ang="T67">
                          <a:pos x="T42" y="T43"/>
                        </a:cxn>
                        <a:cxn ang="T68">
                          <a:pos x="T44" y="T45"/>
                        </a:cxn>
                      </a:cxnLst>
                      <a:rect l="T69" t="T70" r="T71" b="T72"/>
                      <a:pathLst>
                        <a:path w="85" h="240">
                          <a:moveTo>
                            <a:pt x="52" y="240"/>
                          </a:moveTo>
                          <a:lnTo>
                            <a:pt x="31" y="240"/>
                          </a:lnTo>
                          <a:lnTo>
                            <a:pt x="17" y="236"/>
                          </a:lnTo>
                          <a:lnTo>
                            <a:pt x="7" y="230"/>
                          </a:lnTo>
                          <a:lnTo>
                            <a:pt x="2" y="227"/>
                          </a:lnTo>
                          <a:lnTo>
                            <a:pt x="0" y="225"/>
                          </a:lnTo>
                          <a:lnTo>
                            <a:pt x="0" y="0"/>
                          </a:lnTo>
                          <a:lnTo>
                            <a:pt x="85" y="0"/>
                          </a:lnTo>
                          <a:lnTo>
                            <a:pt x="85" y="119"/>
                          </a:lnTo>
                          <a:lnTo>
                            <a:pt x="85" y="123"/>
                          </a:lnTo>
                          <a:lnTo>
                            <a:pt x="83" y="126"/>
                          </a:lnTo>
                          <a:lnTo>
                            <a:pt x="83" y="132"/>
                          </a:lnTo>
                          <a:lnTo>
                            <a:pt x="82" y="138"/>
                          </a:lnTo>
                          <a:lnTo>
                            <a:pt x="82" y="143"/>
                          </a:lnTo>
                          <a:lnTo>
                            <a:pt x="80" y="147"/>
                          </a:lnTo>
                          <a:lnTo>
                            <a:pt x="76" y="156"/>
                          </a:lnTo>
                          <a:lnTo>
                            <a:pt x="72" y="169"/>
                          </a:lnTo>
                          <a:lnTo>
                            <a:pt x="67" y="188"/>
                          </a:lnTo>
                          <a:lnTo>
                            <a:pt x="61" y="206"/>
                          </a:lnTo>
                          <a:lnTo>
                            <a:pt x="56" y="223"/>
                          </a:lnTo>
                          <a:lnTo>
                            <a:pt x="54" y="234"/>
                          </a:lnTo>
                          <a:lnTo>
                            <a:pt x="52" y="240"/>
                          </a:lnTo>
                          <a:close/>
                        </a:path>
                      </a:pathLst>
                    </a:custGeom>
                    <a:solidFill>
                      <a:srgbClr val="C6C6C6"/>
                    </a:solidFill>
                    <a:ln w="0">
                      <a:solidFill>
                        <a:srgbClr val="C6C6C6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296" name="Freeform 216"/>
                    <p:cNvSpPr>
                      <a:spLocks/>
                    </p:cNvSpPr>
                    <p:nvPr/>
                  </p:nvSpPr>
                  <p:spPr bwMode="auto">
                    <a:xfrm>
                      <a:off x="1240" y="3116"/>
                      <a:ext cx="59" cy="240"/>
                    </a:xfrm>
                    <a:custGeom>
                      <a:avLst/>
                      <a:gdLst>
                        <a:gd name="T0" fmla="*/ 42 w 59"/>
                        <a:gd name="T1" fmla="*/ 238 h 240"/>
                        <a:gd name="T2" fmla="*/ 24 w 59"/>
                        <a:gd name="T3" fmla="*/ 240 h 240"/>
                        <a:gd name="T4" fmla="*/ 11 w 59"/>
                        <a:gd name="T5" fmla="*/ 238 h 240"/>
                        <a:gd name="T6" fmla="*/ 3 w 59"/>
                        <a:gd name="T7" fmla="*/ 234 h 240"/>
                        <a:gd name="T8" fmla="*/ 0 w 59"/>
                        <a:gd name="T9" fmla="*/ 234 h 240"/>
                        <a:gd name="T10" fmla="*/ 0 w 59"/>
                        <a:gd name="T11" fmla="*/ 0 h 240"/>
                        <a:gd name="T12" fmla="*/ 59 w 59"/>
                        <a:gd name="T13" fmla="*/ 0 h 240"/>
                        <a:gd name="T14" fmla="*/ 59 w 59"/>
                        <a:gd name="T15" fmla="*/ 113 h 240"/>
                        <a:gd name="T16" fmla="*/ 59 w 59"/>
                        <a:gd name="T17" fmla="*/ 115 h 240"/>
                        <a:gd name="T18" fmla="*/ 59 w 59"/>
                        <a:gd name="T19" fmla="*/ 119 h 240"/>
                        <a:gd name="T20" fmla="*/ 59 w 59"/>
                        <a:gd name="T21" fmla="*/ 125 h 240"/>
                        <a:gd name="T22" fmla="*/ 57 w 59"/>
                        <a:gd name="T23" fmla="*/ 130 h 240"/>
                        <a:gd name="T24" fmla="*/ 57 w 59"/>
                        <a:gd name="T25" fmla="*/ 134 h 240"/>
                        <a:gd name="T26" fmla="*/ 57 w 59"/>
                        <a:gd name="T27" fmla="*/ 138 h 240"/>
                        <a:gd name="T28" fmla="*/ 57 w 59"/>
                        <a:gd name="T29" fmla="*/ 139 h 240"/>
                        <a:gd name="T30" fmla="*/ 55 w 59"/>
                        <a:gd name="T31" fmla="*/ 147 h 240"/>
                        <a:gd name="T32" fmla="*/ 54 w 59"/>
                        <a:gd name="T33" fmla="*/ 160 h 240"/>
                        <a:gd name="T34" fmla="*/ 50 w 59"/>
                        <a:gd name="T35" fmla="*/ 180 h 240"/>
                        <a:gd name="T36" fmla="*/ 48 w 59"/>
                        <a:gd name="T37" fmla="*/ 201 h 240"/>
                        <a:gd name="T38" fmla="*/ 44 w 59"/>
                        <a:gd name="T39" fmla="*/ 219 h 240"/>
                        <a:gd name="T40" fmla="*/ 44 w 59"/>
                        <a:gd name="T41" fmla="*/ 234 h 240"/>
                        <a:gd name="T42" fmla="*/ 42 w 59"/>
                        <a:gd name="T43" fmla="*/ 238 h 240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w 59"/>
                        <a:gd name="T67" fmla="*/ 0 h 240"/>
                        <a:gd name="T68" fmla="*/ 59 w 59"/>
                        <a:gd name="T69" fmla="*/ 240 h 240"/>
                      </a:gdLst>
                      <a:ahLst/>
                      <a:cxnLst>
                        <a:cxn ang="T44">
                          <a:pos x="T0" y="T1"/>
                        </a:cxn>
                        <a:cxn ang="T45">
                          <a:pos x="T2" y="T3"/>
                        </a:cxn>
                        <a:cxn ang="T46">
                          <a:pos x="T4" y="T5"/>
                        </a:cxn>
                        <a:cxn ang="T47">
                          <a:pos x="T6" y="T7"/>
                        </a:cxn>
                        <a:cxn ang="T48">
                          <a:pos x="T8" y="T9"/>
                        </a:cxn>
                        <a:cxn ang="T49">
                          <a:pos x="T10" y="T11"/>
                        </a:cxn>
                        <a:cxn ang="T50">
                          <a:pos x="T12" y="T13"/>
                        </a:cxn>
                        <a:cxn ang="T51">
                          <a:pos x="T14" y="T15"/>
                        </a:cxn>
                        <a:cxn ang="T52">
                          <a:pos x="T16" y="T17"/>
                        </a:cxn>
                        <a:cxn ang="T53">
                          <a:pos x="T18" y="T19"/>
                        </a:cxn>
                        <a:cxn ang="T54">
                          <a:pos x="T20" y="T21"/>
                        </a:cxn>
                        <a:cxn ang="T55">
                          <a:pos x="T22" y="T23"/>
                        </a:cxn>
                        <a:cxn ang="T56">
                          <a:pos x="T24" y="T25"/>
                        </a:cxn>
                        <a:cxn ang="T57">
                          <a:pos x="T26" y="T27"/>
                        </a:cxn>
                        <a:cxn ang="T58">
                          <a:pos x="T28" y="T29"/>
                        </a:cxn>
                        <a:cxn ang="T59">
                          <a:pos x="T30" y="T31"/>
                        </a:cxn>
                        <a:cxn ang="T60">
                          <a:pos x="T32" y="T33"/>
                        </a:cxn>
                        <a:cxn ang="T61">
                          <a:pos x="T34" y="T35"/>
                        </a:cxn>
                        <a:cxn ang="T62">
                          <a:pos x="T36" y="T37"/>
                        </a:cxn>
                        <a:cxn ang="T63">
                          <a:pos x="T38" y="T39"/>
                        </a:cxn>
                        <a:cxn ang="T64">
                          <a:pos x="T40" y="T41"/>
                        </a:cxn>
                        <a:cxn ang="T65">
                          <a:pos x="T42" y="T43"/>
                        </a:cxn>
                      </a:cxnLst>
                      <a:rect l="T66" t="T67" r="T68" b="T69"/>
                      <a:pathLst>
                        <a:path w="59" h="240">
                          <a:moveTo>
                            <a:pt x="42" y="238"/>
                          </a:moveTo>
                          <a:lnTo>
                            <a:pt x="24" y="240"/>
                          </a:lnTo>
                          <a:lnTo>
                            <a:pt x="11" y="238"/>
                          </a:lnTo>
                          <a:lnTo>
                            <a:pt x="3" y="234"/>
                          </a:lnTo>
                          <a:lnTo>
                            <a:pt x="0" y="234"/>
                          </a:lnTo>
                          <a:lnTo>
                            <a:pt x="0" y="0"/>
                          </a:lnTo>
                          <a:lnTo>
                            <a:pt x="59" y="0"/>
                          </a:lnTo>
                          <a:lnTo>
                            <a:pt x="59" y="113"/>
                          </a:lnTo>
                          <a:lnTo>
                            <a:pt x="59" y="115"/>
                          </a:lnTo>
                          <a:lnTo>
                            <a:pt x="59" y="119"/>
                          </a:lnTo>
                          <a:lnTo>
                            <a:pt x="59" y="125"/>
                          </a:lnTo>
                          <a:lnTo>
                            <a:pt x="57" y="130"/>
                          </a:lnTo>
                          <a:lnTo>
                            <a:pt x="57" y="134"/>
                          </a:lnTo>
                          <a:lnTo>
                            <a:pt x="57" y="138"/>
                          </a:lnTo>
                          <a:lnTo>
                            <a:pt x="57" y="139"/>
                          </a:lnTo>
                          <a:lnTo>
                            <a:pt x="55" y="147"/>
                          </a:lnTo>
                          <a:lnTo>
                            <a:pt x="54" y="160"/>
                          </a:lnTo>
                          <a:lnTo>
                            <a:pt x="50" y="180"/>
                          </a:lnTo>
                          <a:lnTo>
                            <a:pt x="48" y="201"/>
                          </a:lnTo>
                          <a:lnTo>
                            <a:pt x="44" y="219"/>
                          </a:lnTo>
                          <a:lnTo>
                            <a:pt x="44" y="234"/>
                          </a:lnTo>
                          <a:lnTo>
                            <a:pt x="42" y="238"/>
                          </a:lnTo>
                          <a:close/>
                        </a:path>
                      </a:pathLst>
                    </a:custGeom>
                    <a:solidFill>
                      <a:srgbClr val="E3E3E3"/>
                    </a:solidFill>
                    <a:ln w="0">
                      <a:solidFill>
                        <a:srgbClr val="E3E3E3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297" name="Freeform 217"/>
                    <p:cNvSpPr>
                      <a:spLocks/>
                    </p:cNvSpPr>
                    <p:nvPr/>
                  </p:nvSpPr>
                  <p:spPr bwMode="auto">
                    <a:xfrm>
                      <a:off x="1256" y="3116"/>
                      <a:ext cx="32" cy="241"/>
                    </a:xfrm>
                    <a:custGeom>
                      <a:avLst/>
                      <a:gdLst>
                        <a:gd name="T0" fmla="*/ 32 w 32"/>
                        <a:gd name="T1" fmla="*/ 0 h 241"/>
                        <a:gd name="T2" fmla="*/ 32 w 32"/>
                        <a:gd name="T3" fmla="*/ 238 h 241"/>
                        <a:gd name="T4" fmla="*/ 15 w 32"/>
                        <a:gd name="T5" fmla="*/ 241 h 241"/>
                        <a:gd name="T6" fmla="*/ 4 w 32"/>
                        <a:gd name="T7" fmla="*/ 241 h 241"/>
                        <a:gd name="T8" fmla="*/ 0 w 32"/>
                        <a:gd name="T9" fmla="*/ 241 h 241"/>
                        <a:gd name="T10" fmla="*/ 0 w 32"/>
                        <a:gd name="T11" fmla="*/ 0 h 241"/>
                        <a:gd name="T12" fmla="*/ 32 w 32"/>
                        <a:gd name="T13" fmla="*/ 0 h 241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w 32"/>
                        <a:gd name="T22" fmla="*/ 0 h 241"/>
                        <a:gd name="T23" fmla="*/ 32 w 32"/>
                        <a:gd name="T24" fmla="*/ 241 h 241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T21" t="T22" r="T23" b="T24"/>
                      <a:pathLst>
                        <a:path w="32" h="241">
                          <a:moveTo>
                            <a:pt x="32" y="0"/>
                          </a:moveTo>
                          <a:lnTo>
                            <a:pt x="32" y="238"/>
                          </a:lnTo>
                          <a:lnTo>
                            <a:pt x="15" y="241"/>
                          </a:lnTo>
                          <a:lnTo>
                            <a:pt x="4" y="241"/>
                          </a:lnTo>
                          <a:lnTo>
                            <a:pt x="0" y="241"/>
                          </a:lnTo>
                          <a:lnTo>
                            <a:pt x="0" y="0"/>
                          </a:lnTo>
                          <a:lnTo>
                            <a:pt x="32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>
                      <a:solidFill>
                        <a:srgbClr val="FFFF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298" name="Freeform 218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1142" y="3200"/>
                      <a:ext cx="70" cy="83"/>
                    </a:xfrm>
                    <a:custGeom>
                      <a:avLst/>
                      <a:gdLst>
                        <a:gd name="T0" fmla="*/ 35 w 70"/>
                        <a:gd name="T1" fmla="*/ 15 h 83"/>
                        <a:gd name="T2" fmla="*/ 40 w 70"/>
                        <a:gd name="T3" fmla="*/ 15 h 83"/>
                        <a:gd name="T4" fmla="*/ 46 w 70"/>
                        <a:gd name="T5" fmla="*/ 15 h 83"/>
                        <a:gd name="T6" fmla="*/ 48 w 70"/>
                        <a:gd name="T7" fmla="*/ 16 h 83"/>
                        <a:gd name="T8" fmla="*/ 50 w 70"/>
                        <a:gd name="T9" fmla="*/ 20 h 83"/>
                        <a:gd name="T10" fmla="*/ 50 w 70"/>
                        <a:gd name="T11" fmla="*/ 24 h 83"/>
                        <a:gd name="T12" fmla="*/ 50 w 70"/>
                        <a:gd name="T13" fmla="*/ 28 h 83"/>
                        <a:gd name="T14" fmla="*/ 46 w 70"/>
                        <a:gd name="T15" fmla="*/ 31 h 83"/>
                        <a:gd name="T16" fmla="*/ 42 w 70"/>
                        <a:gd name="T17" fmla="*/ 33 h 83"/>
                        <a:gd name="T18" fmla="*/ 38 w 70"/>
                        <a:gd name="T19" fmla="*/ 33 h 83"/>
                        <a:gd name="T20" fmla="*/ 18 w 70"/>
                        <a:gd name="T21" fmla="*/ 33 h 83"/>
                        <a:gd name="T22" fmla="*/ 18 w 70"/>
                        <a:gd name="T23" fmla="*/ 15 h 83"/>
                        <a:gd name="T24" fmla="*/ 35 w 70"/>
                        <a:gd name="T25" fmla="*/ 15 h 83"/>
                        <a:gd name="T26" fmla="*/ 38 w 70"/>
                        <a:gd name="T27" fmla="*/ 46 h 83"/>
                        <a:gd name="T28" fmla="*/ 42 w 70"/>
                        <a:gd name="T29" fmla="*/ 48 h 83"/>
                        <a:gd name="T30" fmla="*/ 46 w 70"/>
                        <a:gd name="T31" fmla="*/ 48 h 83"/>
                        <a:gd name="T32" fmla="*/ 50 w 70"/>
                        <a:gd name="T33" fmla="*/ 50 h 83"/>
                        <a:gd name="T34" fmla="*/ 51 w 70"/>
                        <a:gd name="T35" fmla="*/ 54 h 83"/>
                        <a:gd name="T36" fmla="*/ 51 w 70"/>
                        <a:gd name="T37" fmla="*/ 57 h 83"/>
                        <a:gd name="T38" fmla="*/ 51 w 70"/>
                        <a:gd name="T39" fmla="*/ 63 h 83"/>
                        <a:gd name="T40" fmla="*/ 50 w 70"/>
                        <a:gd name="T41" fmla="*/ 67 h 83"/>
                        <a:gd name="T42" fmla="*/ 46 w 70"/>
                        <a:gd name="T43" fmla="*/ 68 h 83"/>
                        <a:gd name="T44" fmla="*/ 42 w 70"/>
                        <a:gd name="T45" fmla="*/ 68 h 83"/>
                        <a:gd name="T46" fmla="*/ 38 w 70"/>
                        <a:gd name="T47" fmla="*/ 70 h 83"/>
                        <a:gd name="T48" fmla="*/ 18 w 70"/>
                        <a:gd name="T49" fmla="*/ 70 h 83"/>
                        <a:gd name="T50" fmla="*/ 18 w 70"/>
                        <a:gd name="T51" fmla="*/ 46 h 83"/>
                        <a:gd name="T52" fmla="*/ 38 w 70"/>
                        <a:gd name="T53" fmla="*/ 46 h 83"/>
                        <a:gd name="T54" fmla="*/ 40 w 70"/>
                        <a:gd name="T55" fmla="*/ 0 h 83"/>
                        <a:gd name="T56" fmla="*/ 0 w 70"/>
                        <a:gd name="T57" fmla="*/ 0 h 83"/>
                        <a:gd name="T58" fmla="*/ 0 w 70"/>
                        <a:gd name="T59" fmla="*/ 83 h 83"/>
                        <a:gd name="T60" fmla="*/ 38 w 70"/>
                        <a:gd name="T61" fmla="*/ 83 h 83"/>
                        <a:gd name="T62" fmla="*/ 44 w 70"/>
                        <a:gd name="T63" fmla="*/ 83 h 83"/>
                        <a:gd name="T64" fmla="*/ 50 w 70"/>
                        <a:gd name="T65" fmla="*/ 83 h 83"/>
                        <a:gd name="T66" fmla="*/ 55 w 70"/>
                        <a:gd name="T67" fmla="*/ 81 h 83"/>
                        <a:gd name="T68" fmla="*/ 59 w 70"/>
                        <a:gd name="T69" fmla="*/ 79 h 83"/>
                        <a:gd name="T70" fmla="*/ 63 w 70"/>
                        <a:gd name="T71" fmla="*/ 76 h 83"/>
                        <a:gd name="T72" fmla="*/ 66 w 70"/>
                        <a:gd name="T73" fmla="*/ 72 h 83"/>
                        <a:gd name="T74" fmla="*/ 68 w 70"/>
                        <a:gd name="T75" fmla="*/ 67 h 83"/>
                        <a:gd name="T76" fmla="*/ 70 w 70"/>
                        <a:gd name="T77" fmla="*/ 59 h 83"/>
                        <a:gd name="T78" fmla="*/ 68 w 70"/>
                        <a:gd name="T79" fmla="*/ 52 h 83"/>
                        <a:gd name="T80" fmla="*/ 66 w 70"/>
                        <a:gd name="T81" fmla="*/ 46 h 83"/>
                        <a:gd name="T82" fmla="*/ 63 w 70"/>
                        <a:gd name="T83" fmla="*/ 42 h 83"/>
                        <a:gd name="T84" fmla="*/ 57 w 70"/>
                        <a:gd name="T85" fmla="*/ 39 h 83"/>
                        <a:gd name="T86" fmla="*/ 61 w 70"/>
                        <a:gd name="T87" fmla="*/ 37 h 83"/>
                        <a:gd name="T88" fmla="*/ 63 w 70"/>
                        <a:gd name="T89" fmla="*/ 33 h 83"/>
                        <a:gd name="T90" fmla="*/ 66 w 70"/>
                        <a:gd name="T91" fmla="*/ 28 h 83"/>
                        <a:gd name="T92" fmla="*/ 66 w 70"/>
                        <a:gd name="T93" fmla="*/ 22 h 83"/>
                        <a:gd name="T94" fmla="*/ 66 w 70"/>
                        <a:gd name="T95" fmla="*/ 15 h 83"/>
                        <a:gd name="T96" fmla="*/ 63 w 70"/>
                        <a:gd name="T97" fmla="*/ 9 h 83"/>
                        <a:gd name="T98" fmla="*/ 59 w 70"/>
                        <a:gd name="T99" fmla="*/ 5 h 83"/>
                        <a:gd name="T100" fmla="*/ 53 w 70"/>
                        <a:gd name="T101" fmla="*/ 2 h 83"/>
                        <a:gd name="T102" fmla="*/ 48 w 70"/>
                        <a:gd name="T103" fmla="*/ 0 h 83"/>
                        <a:gd name="T104" fmla="*/ 40 w 70"/>
                        <a:gd name="T105" fmla="*/ 0 h 83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  <a:gd name="T159" fmla="*/ 0 w 70"/>
                        <a:gd name="T160" fmla="*/ 0 h 83"/>
                        <a:gd name="T161" fmla="*/ 70 w 70"/>
                        <a:gd name="T162" fmla="*/ 83 h 83"/>
                      </a:gdLst>
                      <a:ahLst/>
                      <a:cxnLst>
                        <a:cxn ang="T106">
                          <a:pos x="T0" y="T1"/>
                        </a:cxn>
                        <a:cxn ang="T107">
                          <a:pos x="T2" y="T3"/>
                        </a:cxn>
                        <a:cxn ang="T108">
                          <a:pos x="T4" y="T5"/>
                        </a:cxn>
                        <a:cxn ang="T109">
                          <a:pos x="T6" y="T7"/>
                        </a:cxn>
                        <a:cxn ang="T110">
                          <a:pos x="T8" y="T9"/>
                        </a:cxn>
                        <a:cxn ang="T111">
                          <a:pos x="T10" y="T11"/>
                        </a:cxn>
                        <a:cxn ang="T112">
                          <a:pos x="T12" y="T13"/>
                        </a:cxn>
                        <a:cxn ang="T113">
                          <a:pos x="T14" y="T15"/>
                        </a:cxn>
                        <a:cxn ang="T114">
                          <a:pos x="T16" y="T17"/>
                        </a:cxn>
                        <a:cxn ang="T115">
                          <a:pos x="T18" y="T19"/>
                        </a:cxn>
                        <a:cxn ang="T116">
                          <a:pos x="T20" y="T21"/>
                        </a:cxn>
                        <a:cxn ang="T117">
                          <a:pos x="T22" y="T23"/>
                        </a:cxn>
                        <a:cxn ang="T118">
                          <a:pos x="T24" y="T25"/>
                        </a:cxn>
                        <a:cxn ang="T119">
                          <a:pos x="T26" y="T27"/>
                        </a:cxn>
                        <a:cxn ang="T120">
                          <a:pos x="T28" y="T29"/>
                        </a:cxn>
                        <a:cxn ang="T121">
                          <a:pos x="T30" y="T31"/>
                        </a:cxn>
                        <a:cxn ang="T122">
                          <a:pos x="T32" y="T33"/>
                        </a:cxn>
                        <a:cxn ang="T123">
                          <a:pos x="T34" y="T35"/>
                        </a:cxn>
                        <a:cxn ang="T124">
                          <a:pos x="T36" y="T37"/>
                        </a:cxn>
                        <a:cxn ang="T125">
                          <a:pos x="T38" y="T39"/>
                        </a:cxn>
                        <a:cxn ang="T126">
                          <a:pos x="T40" y="T41"/>
                        </a:cxn>
                        <a:cxn ang="T127">
                          <a:pos x="T42" y="T43"/>
                        </a:cxn>
                        <a:cxn ang="T128">
                          <a:pos x="T44" y="T45"/>
                        </a:cxn>
                        <a:cxn ang="T129">
                          <a:pos x="T46" y="T47"/>
                        </a:cxn>
                        <a:cxn ang="T130">
                          <a:pos x="T48" y="T49"/>
                        </a:cxn>
                        <a:cxn ang="T131">
                          <a:pos x="T50" y="T51"/>
                        </a:cxn>
                        <a:cxn ang="T132">
                          <a:pos x="T52" y="T53"/>
                        </a:cxn>
                        <a:cxn ang="T133">
                          <a:pos x="T54" y="T55"/>
                        </a:cxn>
                        <a:cxn ang="T134">
                          <a:pos x="T56" y="T57"/>
                        </a:cxn>
                        <a:cxn ang="T135">
                          <a:pos x="T58" y="T59"/>
                        </a:cxn>
                        <a:cxn ang="T136">
                          <a:pos x="T60" y="T61"/>
                        </a:cxn>
                        <a:cxn ang="T137">
                          <a:pos x="T62" y="T63"/>
                        </a:cxn>
                        <a:cxn ang="T138">
                          <a:pos x="T64" y="T65"/>
                        </a:cxn>
                        <a:cxn ang="T139">
                          <a:pos x="T66" y="T67"/>
                        </a:cxn>
                        <a:cxn ang="T140">
                          <a:pos x="T68" y="T69"/>
                        </a:cxn>
                        <a:cxn ang="T141">
                          <a:pos x="T70" y="T71"/>
                        </a:cxn>
                        <a:cxn ang="T142">
                          <a:pos x="T72" y="T73"/>
                        </a:cxn>
                        <a:cxn ang="T143">
                          <a:pos x="T74" y="T75"/>
                        </a:cxn>
                        <a:cxn ang="T144">
                          <a:pos x="T76" y="T77"/>
                        </a:cxn>
                        <a:cxn ang="T145">
                          <a:pos x="T78" y="T79"/>
                        </a:cxn>
                        <a:cxn ang="T146">
                          <a:pos x="T80" y="T81"/>
                        </a:cxn>
                        <a:cxn ang="T147">
                          <a:pos x="T82" y="T83"/>
                        </a:cxn>
                        <a:cxn ang="T148">
                          <a:pos x="T84" y="T85"/>
                        </a:cxn>
                        <a:cxn ang="T149">
                          <a:pos x="T86" y="T87"/>
                        </a:cxn>
                        <a:cxn ang="T150">
                          <a:pos x="T88" y="T89"/>
                        </a:cxn>
                        <a:cxn ang="T151">
                          <a:pos x="T90" y="T91"/>
                        </a:cxn>
                        <a:cxn ang="T152">
                          <a:pos x="T92" y="T93"/>
                        </a:cxn>
                        <a:cxn ang="T153">
                          <a:pos x="T94" y="T95"/>
                        </a:cxn>
                        <a:cxn ang="T154">
                          <a:pos x="T96" y="T97"/>
                        </a:cxn>
                        <a:cxn ang="T155">
                          <a:pos x="T98" y="T99"/>
                        </a:cxn>
                        <a:cxn ang="T156">
                          <a:pos x="T100" y="T101"/>
                        </a:cxn>
                        <a:cxn ang="T157">
                          <a:pos x="T102" y="T103"/>
                        </a:cxn>
                        <a:cxn ang="T158">
                          <a:pos x="T104" y="T105"/>
                        </a:cxn>
                      </a:cxnLst>
                      <a:rect l="T159" t="T160" r="T161" b="T162"/>
                      <a:pathLst>
                        <a:path w="70" h="83">
                          <a:moveTo>
                            <a:pt x="35" y="15"/>
                          </a:moveTo>
                          <a:lnTo>
                            <a:pt x="40" y="15"/>
                          </a:lnTo>
                          <a:lnTo>
                            <a:pt x="46" y="15"/>
                          </a:lnTo>
                          <a:lnTo>
                            <a:pt x="48" y="16"/>
                          </a:lnTo>
                          <a:lnTo>
                            <a:pt x="50" y="20"/>
                          </a:lnTo>
                          <a:lnTo>
                            <a:pt x="50" y="24"/>
                          </a:lnTo>
                          <a:lnTo>
                            <a:pt x="50" y="28"/>
                          </a:lnTo>
                          <a:lnTo>
                            <a:pt x="46" y="31"/>
                          </a:lnTo>
                          <a:lnTo>
                            <a:pt x="42" y="33"/>
                          </a:lnTo>
                          <a:lnTo>
                            <a:pt x="38" y="33"/>
                          </a:lnTo>
                          <a:lnTo>
                            <a:pt x="18" y="33"/>
                          </a:lnTo>
                          <a:lnTo>
                            <a:pt x="18" y="15"/>
                          </a:lnTo>
                          <a:lnTo>
                            <a:pt x="35" y="15"/>
                          </a:lnTo>
                          <a:close/>
                          <a:moveTo>
                            <a:pt x="38" y="46"/>
                          </a:moveTo>
                          <a:lnTo>
                            <a:pt x="42" y="48"/>
                          </a:lnTo>
                          <a:lnTo>
                            <a:pt x="46" y="48"/>
                          </a:lnTo>
                          <a:lnTo>
                            <a:pt x="50" y="50"/>
                          </a:lnTo>
                          <a:lnTo>
                            <a:pt x="51" y="54"/>
                          </a:lnTo>
                          <a:lnTo>
                            <a:pt x="51" y="57"/>
                          </a:lnTo>
                          <a:lnTo>
                            <a:pt x="51" y="63"/>
                          </a:lnTo>
                          <a:lnTo>
                            <a:pt x="50" y="67"/>
                          </a:lnTo>
                          <a:lnTo>
                            <a:pt x="46" y="68"/>
                          </a:lnTo>
                          <a:lnTo>
                            <a:pt x="42" y="68"/>
                          </a:lnTo>
                          <a:lnTo>
                            <a:pt x="38" y="70"/>
                          </a:lnTo>
                          <a:lnTo>
                            <a:pt x="18" y="70"/>
                          </a:lnTo>
                          <a:lnTo>
                            <a:pt x="18" y="46"/>
                          </a:lnTo>
                          <a:lnTo>
                            <a:pt x="38" y="46"/>
                          </a:lnTo>
                          <a:close/>
                          <a:moveTo>
                            <a:pt x="40" y="0"/>
                          </a:moveTo>
                          <a:lnTo>
                            <a:pt x="0" y="0"/>
                          </a:lnTo>
                          <a:lnTo>
                            <a:pt x="0" y="83"/>
                          </a:lnTo>
                          <a:lnTo>
                            <a:pt x="38" y="83"/>
                          </a:lnTo>
                          <a:lnTo>
                            <a:pt x="44" y="83"/>
                          </a:lnTo>
                          <a:lnTo>
                            <a:pt x="50" y="83"/>
                          </a:lnTo>
                          <a:lnTo>
                            <a:pt x="55" y="81"/>
                          </a:lnTo>
                          <a:lnTo>
                            <a:pt x="59" y="79"/>
                          </a:lnTo>
                          <a:lnTo>
                            <a:pt x="63" y="76"/>
                          </a:lnTo>
                          <a:lnTo>
                            <a:pt x="66" y="72"/>
                          </a:lnTo>
                          <a:lnTo>
                            <a:pt x="68" y="67"/>
                          </a:lnTo>
                          <a:lnTo>
                            <a:pt x="70" y="59"/>
                          </a:lnTo>
                          <a:lnTo>
                            <a:pt x="68" y="52"/>
                          </a:lnTo>
                          <a:lnTo>
                            <a:pt x="66" y="46"/>
                          </a:lnTo>
                          <a:lnTo>
                            <a:pt x="63" y="42"/>
                          </a:lnTo>
                          <a:lnTo>
                            <a:pt x="57" y="39"/>
                          </a:lnTo>
                          <a:lnTo>
                            <a:pt x="61" y="37"/>
                          </a:lnTo>
                          <a:lnTo>
                            <a:pt x="63" y="33"/>
                          </a:lnTo>
                          <a:lnTo>
                            <a:pt x="66" y="28"/>
                          </a:lnTo>
                          <a:lnTo>
                            <a:pt x="66" y="22"/>
                          </a:lnTo>
                          <a:lnTo>
                            <a:pt x="66" y="15"/>
                          </a:lnTo>
                          <a:lnTo>
                            <a:pt x="63" y="9"/>
                          </a:lnTo>
                          <a:lnTo>
                            <a:pt x="59" y="5"/>
                          </a:lnTo>
                          <a:lnTo>
                            <a:pt x="53" y="2"/>
                          </a:lnTo>
                          <a:lnTo>
                            <a:pt x="48" y="0"/>
                          </a:lnTo>
                          <a:lnTo>
                            <a:pt x="40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>
                      <a:solidFill>
                        <a:srgbClr val="FFFF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299" name="Freeform 219"/>
                    <p:cNvSpPr>
                      <a:spLocks/>
                    </p:cNvSpPr>
                    <p:nvPr/>
                  </p:nvSpPr>
                  <p:spPr bwMode="auto">
                    <a:xfrm>
                      <a:off x="1116" y="3040"/>
                      <a:ext cx="270" cy="141"/>
                    </a:xfrm>
                    <a:custGeom>
                      <a:avLst/>
                      <a:gdLst>
                        <a:gd name="T0" fmla="*/ 135 w 270"/>
                        <a:gd name="T1" fmla="*/ 141 h 141"/>
                        <a:gd name="T2" fmla="*/ 172 w 270"/>
                        <a:gd name="T3" fmla="*/ 139 h 141"/>
                        <a:gd name="T4" fmla="*/ 204 w 270"/>
                        <a:gd name="T5" fmla="*/ 132 h 141"/>
                        <a:gd name="T6" fmla="*/ 231 w 270"/>
                        <a:gd name="T7" fmla="*/ 121 h 141"/>
                        <a:gd name="T8" fmla="*/ 252 w 270"/>
                        <a:gd name="T9" fmla="*/ 106 h 141"/>
                        <a:gd name="T10" fmla="*/ 267 w 270"/>
                        <a:gd name="T11" fmla="*/ 89 h 141"/>
                        <a:gd name="T12" fmla="*/ 270 w 270"/>
                        <a:gd name="T13" fmla="*/ 71 h 141"/>
                        <a:gd name="T14" fmla="*/ 267 w 270"/>
                        <a:gd name="T15" fmla="*/ 52 h 141"/>
                        <a:gd name="T16" fmla="*/ 252 w 270"/>
                        <a:gd name="T17" fmla="*/ 36 h 141"/>
                        <a:gd name="T18" fmla="*/ 231 w 270"/>
                        <a:gd name="T19" fmla="*/ 21 h 141"/>
                        <a:gd name="T20" fmla="*/ 204 w 270"/>
                        <a:gd name="T21" fmla="*/ 10 h 141"/>
                        <a:gd name="T22" fmla="*/ 172 w 270"/>
                        <a:gd name="T23" fmla="*/ 2 h 141"/>
                        <a:gd name="T24" fmla="*/ 135 w 270"/>
                        <a:gd name="T25" fmla="*/ 0 h 141"/>
                        <a:gd name="T26" fmla="*/ 100 w 270"/>
                        <a:gd name="T27" fmla="*/ 2 h 141"/>
                        <a:gd name="T28" fmla="*/ 66 w 270"/>
                        <a:gd name="T29" fmla="*/ 10 h 141"/>
                        <a:gd name="T30" fmla="*/ 40 w 270"/>
                        <a:gd name="T31" fmla="*/ 21 h 141"/>
                        <a:gd name="T32" fmla="*/ 18 w 270"/>
                        <a:gd name="T33" fmla="*/ 36 h 141"/>
                        <a:gd name="T34" fmla="*/ 5 w 270"/>
                        <a:gd name="T35" fmla="*/ 52 h 141"/>
                        <a:gd name="T36" fmla="*/ 0 w 270"/>
                        <a:gd name="T37" fmla="*/ 71 h 141"/>
                        <a:gd name="T38" fmla="*/ 5 w 270"/>
                        <a:gd name="T39" fmla="*/ 89 h 141"/>
                        <a:gd name="T40" fmla="*/ 18 w 270"/>
                        <a:gd name="T41" fmla="*/ 106 h 141"/>
                        <a:gd name="T42" fmla="*/ 40 w 270"/>
                        <a:gd name="T43" fmla="*/ 121 h 141"/>
                        <a:gd name="T44" fmla="*/ 66 w 270"/>
                        <a:gd name="T45" fmla="*/ 132 h 141"/>
                        <a:gd name="T46" fmla="*/ 100 w 270"/>
                        <a:gd name="T47" fmla="*/ 139 h 141"/>
                        <a:gd name="T48" fmla="*/ 135 w 270"/>
                        <a:gd name="T49" fmla="*/ 141 h 141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w 270"/>
                        <a:gd name="T76" fmla="*/ 0 h 141"/>
                        <a:gd name="T77" fmla="*/ 270 w 270"/>
                        <a:gd name="T78" fmla="*/ 141 h 141"/>
                      </a:gdLst>
                      <a:ahLst/>
                      <a:cxnLst>
                        <a:cxn ang="T50">
                          <a:pos x="T0" y="T1"/>
                        </a:cxn>
                        <a:cxn ang="T51">
                          <a:pos x="T2" y="T3"/>
                        </a:cxn>
                        <a:cxn ang="T52">
                          <a:pos x="T4" y="T5"/>
                        </a:cxn>
                        <a:cxn ang="T53">
                          <a:pos x="T6" y="T7"/>
                        </a:cxn>
                        <a:cxn ang="T54">
                          <a:pos x="T8" y="T9"/>
                        </a:cxn>
                        <a:cxn ang="T55">
                          <a:pos x="T10" y="T11"/>
                        </a:cxn>
                        <a:cxn ang="T56">
                          <a:pos x="T12" y="T13"/>
                        </a:cxn>
                        <a:cxn ang="T57">
                          <a:pos x="T14" y="T15"/>
                        </a:cxn>
                        <a:cxn ang="T58">
                          <a:pos x="T16" y="T17"/>
                        </a:cxn>
                        <a:cxn ang="T59">
                          <a:pos x="T18" y="T19"/>
                        </a:cxn>
                        <a:cxn ang="T60">
                          <a:pos x="T20" y="T21"/>
                        </a:cxn>
                        <a:cxn ang="T61">
                          <a:pos x="T22" y="T23"/>
                        </a:cxn>
                        <a:cxn ang="T62">
                          <a:pos x="T24" y="T25"/>
                        </a:cxn>
                        <a:cxn ang="T63">
                          <a:pos x="T26" y="T27"/>
                        </a:cxn>
                        <a:cxn ang="T64">
                          <a:pos x="T28" y="T29"/>
                        </a:cxn>
                        <a:cxn ang="T65">
                          <a:pos x="T30" y="T31"/>
                        </a:cxn>
                        <a:cxn ang="T66">
                          <a:pos x="T32" y="T33"/>
                        </a:cxn>
                        <a:cxn ang="T67">
                          <a:pos x="T34" y="T35"/>
                        </a:cxn>
                        <a:cxn ang="T68">
                          <a:pos x="T36" y="T37"/>
                        </a:cxn>
                        <a:cxn ang="T69">
                          <a:pos x="T38" y="T39"/>
                        </a:cxn>
                        <a:cxn ang="T70">
                          <a:pos x="T40" y="T41"/>
                        </a:cxn>
                        <a:cxn ang="T71">
                          <a:pos x="T42" y="T43"/>
                        </a:cxn>
                        <a:cxn ang="T72">
                          <a:pos x="T44" y="T45"/>
                        </a:cxn>
                        <a:cxn ang="T73">
                          <a:pos x="T46" y="T47"/>
                        </a:cxn>
                        <a:cxn ang="T74">
                          <a:pos x="T48" y="T49"/>
                        </a:cxn>
                      </a:cxnLst>
                      <a:rect l="T75" t="T76" r="T77" b="T78"/>
                      <a:pathLst>
                        <a:path w="270" h="141">
                          <a:moveTo>
                            <a:pt x="135" y="141"/>
                          </a:moveTo>
                          <a:lnTo>
                            <a:pt x="172" y="139"/>
                          </a:lnTo>
                          <a:lnTo>
                            <a:pt x="204" y="132"/>
                          </a:lnTo>
                          <a:lnTo>
                            <a:pt x="231" y="121"/>
                          </a:lnTo>
                          <a:lnTo>
                            <a:pt x="252" y="106"/>
                          </a:lnTo>
                          <a:lnTo>
                            <a:pt x="267" y="89"/>
                          </a:lnTo>
                          <a:lnTo>
                            <a:pt x="270" y="71"/>
                          </a:lnTo>
                          <a:lnTo>
                            <a:pt x="267" y="52"/>
                          </a:lnTo>
                          <a:lnTo>
                            <a:pt x="252" y="36"/>
                          </a:lnTo>
                          <a:lnTo>
                            <a:pt x="231" y="21"/>
                          </a:lnTo>
                          <a:lnTo>
                            <a:pt x="204" y="10"/>
                          </a:lnTo>
                          <a:lnTo>
                            <a:pt x="172" y="2"/>
                          </a:lnTo>
                          <a:lnTo>
                            <a:pt x="135" y="0"/>
                          </a:lnTo>
                          <a:lnTo>
                            <a:pt x="100" y="2"/>
                          </a:lnTo>
                          <a:lnTo>
                            <a:pt x="66" y="10"/>
                          </a:lnTo>
                          <a:lnTo>
                            <a:pt x="40" y="21"/>
                          </a:lnTo>
                          <a:lnTo>
                            <a:pt x="18" y="36"/>
                          </a:lnTo>
                          <a:lnTo>
                            <a:pt x="5" y="52"/>
                          </a:lnTo>
                          <a:lnTo>
                            <a:pt x="0" y="71"/>
                          </a:lnTo>
                          <a:lnTo>
                            <a:pt x="5" y="89"/>
                          </a:lnTo>
                          <a:lnTo>
                            <a:pt x="18" y="106"/>
                          </a:lnTo>
                          <a:lnTo>
                            <a:pt x="40" y="121"/>
                          </a:lnTo>
                          <a:lnTo>
                            <a:pt x="66" y="132"/>
                          </a:lnTo>
                          <a:lnTo>
                            <a:pt x="100" y="139"/>
                          </a:lnTo>
                          <a:lnTo>
                            <a:pt x="135" y="141"/>
                          </a:lnTo>
                          <a:close/>
                        </a:path>
                      </a:pathLst>
                    </a:custGeom>
                    <a:solidFill>
                      <a:srgbClr val="BFBFBF"/>
                    </a:solidFill>
                    <a:ln w="0">
                      <a:solidFill>
                        <a:srgbClr val="BFBFB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00" name="Freeform 220"/>
                    <p:cNvSpPr>
                      <a:spLocks/>
                    </p:cNvSpPr>
                    <p:nvPr/>
                  </p:nvSpPr>
                  <p:spPr bwMode="auto">
                    <a:xfrm>
                      <a:off x="1116" y="3040"/>
                      <a:ext cx="270" cy="141"/>
                    </a:xfrm>
                    <a:custGeom>
                      <a:avLst/>
                      <a:gdLst>
                        <a:gd name="T0" fmla="*/ 135 w 270"/>
                        <a:gd name="T1" fmla="*/ 141 h 141"/>
                        <a:gd name="T2" fmla="*/ 172 w 270"/>
                        <a:gd name="T3" fmla="*/ 139 h 141"/>
                        <a:gd name="T4" fmla="*/ 204 w 270"/>
                        <a:gd name="T5" fmla="*/ 132 h 141"/>
                        <a:gd name="T6" fmla="*/ 231 w 270"/>
                        <a:gd name="T7" fmla="*/ 121 h 141"/>
                        <a:gd name="T8" fmla="*/ 252 w 270"/>
                        <a:gd name="T9" fmla="*/ 106 h 141"/>
                        <a:gd name="T10" fmla="*/ 267 w 270"/>
                        <a:gd name="T11" fmla="*/ 89 h 141"/>
                        <a:gd name="T12" fmla="*/ 270 w 270"/>
                        <a:gd name="T13" fmla="*/ 71 h 141"/>
                        <a:gd name="T14" fmla="*/ 267 w 270"/>
                        <a:gd name="T15" fmla="*/ 52 h 141"/>
                        <a:gd name="T16" fmla="*/ 252 w 270"/>
                        <a:gd name="T17" fmla="*/ 36 h 141"/>
                        <a:gd name="T18" fmla="*/ 231 w 270"/>
                        <a:gd name="T19" fmla="*/ 21 h 141"/>
                        <a:gd name="T20" fmla="*/ 204 w 270"/>
                        <a:gd name="T21" fmla="*/ 10 h 141"/>
                        <a:gd name="T22" fmla="*/ 172 w 270"/>
                        <a:gd name="T23" fmla="*/ 2 h 141"/>
                        <a:gd name="T24" fmla="*/ 135 w 270"/>
                        <a:gd name="T25" fmla="*/ 0 h 141"/>
                        <a:gd name="T26" fmla="*/ 100 w 270"/>
                        <a:gd name="T27" fmla="*/ 2 h 141"/>
                        <a:gd name="T28" fmla="*/ 66 w 270"/>
                        <a:gd name="T29" fmla="*/ 10 h 141"/>
                        <a:gd name="T30" fmla="*/ 40 w 270"/>
                        <a:gd name="T31" fmla="*/ 21 h 141"/>
                        <a:gd name="T32" fmla="*/ 18 w 270"/>
                        <a:gd name="T33" fmla="*/ 36 h 141"/>
                        <a:gd name="T34" fmla="*/ 5 w 270"/>
                        <a:gd name="T35" fmla="*/ 52 h 141"/>
                        <a:gd name="T36" fmla="*/ 0 w 270"/>
                        <a:gd name="T37" fmla="*/ 71 h 141"/>
                        <a:gd name="T38" fmla="*/ 5 w 270"/>
                        <a:gd name="T39" fmla="*/ 89 h 141"/>
                        <a:gd name="T40" fmla="*/ 18 w 270"/>
                        <a:gd name="T41" fmla="*/ 106 h 141"/>
                        <a:gd name="T42" fmla="*/ 40 w 270"/>
                        <a:gd name="T43" fmla="*/ 121 h 141"/>
                        <a:gd name="T44" fmla="*/ 66 w 270"/>
                        <a:gd name="T45" fmla="*/ 132 h 141"/>
                        <a:gd name="T46" fmla="*/ 100 w 270"/>
                        <a:gd name="T47" fmla="*/ 139 h 141"/>
                        <a:gd name="T48" fmla="*/ 135 w 270"/>
                        <a:gd name="T49" fmla="*/ 141 h 141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w 270"/>
                        <a:gd name="T76" fmla="*/ 0 h 141"/>
                        <a:gd name="T77" fmla="*/ 270 w 270"/>
                        <a:gd name="T78" fmla="*/ 141 h 141"/>
                      </a:gdLst>
                      <a:ahLst/>
                      <a:cxnLst>
                        <a:cxn ang="T50">
                          <a:pos x="T0" y="T1"/>
                        </a:cxn>
                        <a:cxn ang="T51">
                          <a:pos x="T2" y="T3"/>
                        </a:cxn>
                        <a:cxn ang="T52">
                          <a:pos x="T4" y="T5"/>
                        </a:cxn>
                        <a:cxn ang="T53">
                          <a:pos x="T6" y="T7"/>
                        </a:cxn>
                        <a:cxn ang="T54">
                          <a:pos x="T8" y="T9"/>
                        </a:cxn>
                        <a:cxn ang="T55">
                          <a:pos x="T10" y="T11"/>
                        </a:cxn>
                        <a:cxn ang="T56">
                          <a:pos x="T12" y="T13"/>
                        </a:cxn>
                        <a:cxn ang="T57">
                          <a:pos x="T14" y="T15"/>
                        </a:cxn>
                        <a:cxn ang="T58">
                          <a:pos x="T16" y="T17"/>
                        </a:cxn>
                        <a:cxn ang="T59">
                          <a:pos x="T18" y="T19"/>
                        </a:cxn>
                        <a:cxn ang="T60">
                          <a:pos x="T20" y="T21"/>
                        </a:cxn>
                        <a:cxn ang="T61">
                          <a:pos x="T22" y="T23"/>
                        </a:cxn>
                        <a:cxn ang="T62">
                          <a:pos x="T24" y="T25"/>
                        </a:cxn>
                        <a:cxn ang="T63">
                          <a:pos x="T26" y="T27"/>
                        </a:cxn>
                        <a:cxn ang="T64">
                          <a:pos x="T28" y="T29"/>
                        </a:cxn>
                        <a:cxn ang="T65">
                          <a:pos x="T30" y="T31"/>
                        </a:cxn>
                        <a:cxn ang="T66">
                          <a:pos x="T32" y="T33"/>
                        </a:cxn>
                        <a:cxn ang="T67">
                          <a:pos x="T34" y="T35"/>
                        </a:cxn>
                        <a:cxn ang="T68">
                          <a:pos x="T36" y="T37"/>
                        </a:cxn>
                        <a:cxn ang="T69">
                          <a:pos x="T38" y="T39"/>
                        </a:cxn>
                        <a:cxn ang="T70">
                          <a:pos x="T40" y="T41"/>
                        </a:cxn>
                        <a:cxn ang="T71">
                          <a:pos x="T42" y="T43"/>
                        </a:cxn>
                        <a:cxn ang="T72">
                          <a:pos x="T44" y="T45"/>
                        </a:cxn>
                        <a:cxn ang="T73">
                          <a:pos x="T46" y="T47"/>
                        </a:cxn>
                        <a:cxn ang="T74">
                          <a:pos x="T48" y="T49"/>
                        </a:cxn>
                      </a:cxnLst>
                      <a:rect l="T75" t="T76" r="T77" b="T78"/>
                      <a:pathLst>
                        <a:path w="270" h="141">
                          <a:moveTo>
                            <a:pt x="135" y="141"/>
                          </a:moveTo>
                          <a:lnTo>
                            <a:pt x="172" y="139"/>
                          </a:lnTo>
                          <a:lnTo>
                            <a:pt x="204" y="132"/>
                          </a:lnTo>
                          <a:lnTo>
                            <a:pt x="231" y="121"/>
                          </a:lnTo>
                          <a:lnTo>
                            <a:pt x="252" y="106"/>
                          </a:lnTo>
                          <a:lnTo>
                            <a:pt x="267" y="89"/>
                          </a:lnTo>
                          <a:lnTo>
                            <a:pt x="270" y="71"/>
                          </a:lnTo>
                          <a:lnTo>
                            <a:pt x="267" y="52"/>
                          </a:lnTo>
                          <a:lnTo>
                            <a:pt x="252" y="36"/>
                          </a:lnTo>
                          <a:lnTo>
                            <a:pt x="231" y="21"/>
                          </a:lnTo>
                          <a:lnTo>
                            <a:pt x="204" y="10"/>
                          </a:lnTo>
                          <a:lnTo>
                            <a:pt x="172" y="2"/>
                          </a:lnTo>
                          <a:lnTo>
                            <a:pt x="135" y="0"/>
                          </a:lnTo>
                          <a:lnTo>
                            <a:pt x="100" y="2"/>
                          </a:lnTo>
                          <a:lnTo>
                            <a:pt x="66" y="10"/>
                          </a:lnTo>
                          <a:lnTo>
                            <a:pt x="40" y="21"/>
                          </a:lnTo>
                          <a:lnTo>
                            <a:pt x="18" y="36"/>
                          </a:lnTo>
                          <a:lnTo>
                            <a:pt x="5" y="52"/>
                          </a:lnTo>
                          <a:lnTo>
                            <a:pt x="0" y="71"/>
                          </a:lnTo>
                          <a:lnTo>
                            <a:pt x="5" y="89"/>
                          </a:lnTo>
                          <a:lnTo>
                            <a:pt x="18" y="106"/>
                          </a:lnTo>
                          <a:lnTo>
                            <a:pt x="40" y="121"/>
                          </a:lnTo>
                          <a:lnTo>
                            <a:pt x="66" y="132"/>
                          </a:lnTo>
                          <a:lnTo>
                            <a:pt x="100" y="139"/>
                          </a:lnTo>
                          <a:lnTo>
                            <a:pt x="135" y="141"/>
                          </a:lnTo>
                        </a:path>
                      </a:pathLst>
                    </a:custGeom>
                    <a:noFill/>
                    <a:ln w="63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01" name="Freeform 221"/>
                    <p:cNvSpPr>
                      <a:spLocks/>
                    </p:cNvSpPr>
                    <p:nvPr/>
                  </p:nvSpPr>
                  <p:spPr bwMode="auto">
                    <a:xfrm>
                      <a:off x="1154" y="3018"/>
                      <a:ext cx="195" cy="119"/>
                    </a:xfrm>
                    <a:custGeom>
                      <a:avLst/>
                      <a:gdLst>
                        <a:gd name="T0" fmla="*/ 99 w 195"/>
                        <a:gd name="T1" fmla="*/ 119 h 119"/>
                        <a:gd name="T2" fmla="*/ 128 w 195"/>
                        <a:gd name="T3" fmla="*/ 117 h 119"/>
                        <a:gd name="T4" fmla="*/ 156 w 195"/>
                        <a:gd name="T5" fmla="*/ 109 h 119"/>
                        <a:gd name="T6" fmla="*/ 177 w 195"/>
                        <a:gd name="T7" fmla="*/ 98 h 119"/>
                        <a:gd name="T8" fmla="*/ 191 w 195"/>
                        <a:gd name="T9" fmla="*/ 83 h 119"/>
                        <a:gd name="T10" fmla="*/ 195 w 195"/>
                        <a:gd name="T11" fmla="*/ 69 h 119"/>
                        <a:gd name="T12" fmla="*/ 191 w 195"/>
                        <a:gd name="T13" fmla="*/ 50 h 119"/>
                        <a:gd name="T14" fmla="*/ 177 w 195"/>
                        <a:gd name="T15" fmla="*/ 32 h 119"/>
                        <a:gd name="T16" fmla="*/ 156 w 195"/>
                        <a:gd name="T17" fmla="*/ 17 h 119"/>
                        <a:gd name="T18" fmla="*/ 128 w 195"/>
                        <a:gd name="T19" fmla="*/ 6 h 119"/>
                        <a:gd name="T20" fmla="*/ 99 w 195"/>
                        <a:gd name="T21" fmla="*/ 0 h 119"/>
                        <a:gd name="T22" fmla="*/ 67 w 195"/>
                        <a:gd name="T23" fmla="*/ 6 h 119"/>
                        <a:gd name="T24" fmla="*/ 41 w 195"/>
                        <a:gd name="T25" fmla="*/ 17 h 119"/>
                        <a:gd name="T26" fmla="*/ 19 w 195"/>
                        <a:gd name="T27" fmla="*/ 32 h 119"/>
                        <a:gd name="T28" fmla="*/ 6 w 195"/>
                        <a:gd name="T29" fmla="*/ 50 h 119"/>
                        <a:gd name="T30" fmla="*/ 0 w 195"/>
                        <a:gd name="T31" fmla="*/ 69 h 119"/>
                        <a:gd name="T32" fmla="*/ 6 w 195"/>
                        <a:gd name="T33" fmla="*/ 83 h 119"/>
                        <a:gd name="T34" fmla="*/ 19 w 195"/>
                        <a:gd name="T35" fmla="*/ 98 h 119"/>
                        <a:gd name="T36" fmla="*/ 41 w 195"/>
                        <a:gd name="T37" fmla="*/ 109 h 119"/>
                        <a:gd name="T38" fmla="*/ 67 w 195"/>
                        <a:gd name="T39" fmla="*/ 117 h 119"/>
                        <a:gd name="T40" fmla="*/ 99 w 195"/>
                        <a:gd name="T41" fmla="*/ 119 h 119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w 195"/>
                        <a:gd name="T64" fmla="*/ 0 h 119"/>
                        <a:gd name="T65" fmla="*/ 195 w 195"/>
                        <a:gd name="T66" fmla="*/ 119 h 119"/>
                      </a:gdLst>
                      <a:ahLst/>
                      <a:cxnLst>
                        <a:cxn ang="T42">
                          <a:pos x="T0" y="T1"/>
                        </a:cxn>
                        <a:cxn ang="T43">
                          <a:pos x="T2" y="T3"/>
                        </a:cxn>
                        <a:cxn ang="T44">
                          <a:pos x="T4" y="T5"/>
                        </a:cxn>
                        <a:cxn ang="T45">
                          <a:pos x="T6" y="T7"/>
                        </a:cxn>
                        <a:cxn ang="T46">
                          <a:pos x="T8" y="T9"/>
                        </a:cxn>
                        <a:cxn ang="T47">
                          <a:pos x="T10" y="T11"/>
                        </a:cxn>
                        <a:cxn ang="T48">
                          <a:pos x="T12" y="T13"/>
                        </a:cxn>
                        <a:cxn ang="T49">
                          <a:pos x="T14" y="T15"/>
                        </a:cxn>
                        <a:cxn ang="T50">
                          <a:pos x="T16" y="T17"/>
                        </a:cxn>
                        <a:cxn ang="T51">
                          <a:pos x="T18" y="T19"/>
                        </a:cxn>
                        <a:cxn ang="T52">
                          <a:pos x="T20" y="T21"/>
                        </a:cxn>
                        <a:cxn ang="T53">
                          <a:pos x="T22" y="T23"/>
                        </a:cxn>
                        <a:cxn ang="T54">
                          <a:pos x="T24" y="T25"/>
                        </a:cxn>
                        <a:cxn ang="T55">
                          <a:pos x="T26" y="T27"/>
                        </a:cxn>
                        <a:cxn ang="T56">
                          <a:pos x="T28" y="T29"/>
                        </a:cxn>
                        <a:cxn ang="T57">
                          <a:pos x="T30" y="T31"/>
                        </a:cxn>
                        <a:cxn ang="T58">
                          <a:pos x="T32" y="T33"/>
                        </a:cxn>
                        <a:cxn ang="T59">
                          <a:pos x="T34" y="T35"/>
                        </a:cxn>
                        <a:cxn ang="T60">
                          <a:pos x="T36" y="T37"/>
                        </a:cxn>
                        <a:cxn ang="T61">
                          <a:pos x="T38" y="T39"/>
                        </a:cxn>
                        <a:cxn ang="T62">
                          <a:pos x="T40" y="T41"/>
                        </a:cxn>
                      </a:cxnLst>
                      <a:rect l="T63" t="T64" r="T65" b="T66"/>
                      <a:pathLst>
                        <a:path w="195" h="119">
                          <a:moveTo>
                            <a:pt x="99" y="119"/>
                          </a:moveTo>
                          <a:lnTo>
                            <a:pt x="128" y="117"/>
                          </a:lnTo>
                          <a:lnTo>
                            <a:pt x="156" y="109"/>
                          </a:lnTo>
                          <a:lnTo>
                            <a:pt x="177" y="98"/>
                          </a:lnTo>
                          <a:lnTo>
                            <a:pt x="191" y="83"/>
                          </a:lnTo>
                          <a:lnTo>
                            <a:pt x="195" y="69"/>
                          </a:lnTo>
                          <a:lnTo>
                            <a:pt x="191" y="50"/>
                          </a:lnTo>
                          <a:lnTo>
                            <a:pt x="177" y="32"/>
                          </a:lnTo>
                          <a:lnTo>
                            <a:pt x="156" y="17"/>
                          </a:lnTo>
                          <a:lnTo>
                            <a:pt x="128" y="6"/>
                          </a:lnTo>
                          <a:lnTo>
                            <a:pt x="99" y="0"/>
                          </a:lnTo>
                          <a:lnTo>
                            <a:pt x="67" y="6"/>
                          </a:lnTo>
                          <a:lnTo>
                            <a:pt x="41" y="17"/>
                          </a:lnTo>
                          <a:lnTo>
                            <a:pt x="19" y="32"/>
                          </a:lnTo>
                          <a:lnTo>
                            <a:pt x="6" y="50"/>
                          </a:lnTo>
                          <a:lnTo>
                            <a:pt x="0" y="69"/>
                          </a:lnTo>
                          <a:lnTo>
                            <a:pt x="6" y="83"/>
                          </a:lnTo>
                          <a:lnTo>
                            <a:pt x="19" y="98"/>
                          </a:lnTo>
                          <a:lnTo>
                            <a:pt x="41" y="109"/>
                          </a:lnTo>
                          <a:lnTo>
                            <a:pt x="67" y="117"/>
                          </a:lnTo>
                          <a:lnTo>
                            <a:pt x="99" y="119"/>
                          </a:lnTo>
                          <a:close/>
                        </a:path>
                      </a:pathLst>
                    </a:custGeom>
                    <a:solidFill>
                      <a:srgbClr val="5B5B5B"/>
                    </a:solidFill>
                    <a:ln w="0">
                      <a:solidFill>
                        <a:srgbClr val="5B5B5B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02" name="Freeform 222"/>
                    <p:cNvSpPr>
                      <a:spLocks/>
                    </p:cNvSpPr>
                    <p:nvPr/>
                  </p:nvSpPr>
                  <p:spPr bwMode="auto">
                    <a:xfrm>
                      <a:off x="1167" y="3020"/>
                      <a:ext cx="171" cy="104"/>
                    </a:xfrm>
                    <a:custGeom>
                      <a:avLst/>
                      <a:gdLst>
                        <a:gd name="T0" fmla="*/ 86 w 171"/>
                        <a:gd name="T1" fmla="*/ 104 h 104"/>
                        <a:gd name="T2" fmla="*/ 112 w 171"/>
                        <a:gd name="T3" fmla="*/ 100 h 104"/>
                        <a:gd name="T4" fmla="*/ 136 w 171"/>
                        <a:gd name="T5" fmla="*/ 94 h 104"/>
                        <a:gd name="T6" fmla="*/ 154 w 171"/>
                        <a:gd name="T7" fmla="*/ 85 h 104"/>
                        <a:gd name="T8" fmla="*/ 165 w 171"/>
                        <a:gd name="T9" fmla="*/ 72 h 104"/>
                        <a:gd name="T10" fmla="*/ 171 w 171"/>
                        <a:gd name="T11" fmla="*/ 59 h 104"/>
                        <a:gd name="T12" fmla="*/ 165 w 171"/>
                        <a:gd name="T13" fmla="*/ 43 h 104"/>
                        <a:gd name="T14" fmla="*/ 154 w 171"/>
                        <a:gd name="T15" fmla="*/ 28 h 104"/>
                        <a:gd name="T16" fmla="*/ 136 w 171"/>
                        <a:gd name="T17" fmla="*/ 13 h 104"/>
                        <a:gd name="T18" fmla="*/ 112 w 171"/>
                        <a:gd name="T19" fmla="*/ 4 h 104"/>
                        <a:gd name="T20" fmla="*/ 86 w 171"/>
                        <a:gd name="T21" fmla="*/ 0 h 104"/>
                        <a:gd name="T22" fmla="*/ 58 w 171"/>
                        <a:gd name="T23" fmla="*/ 4 h 104"/>
                        <a:gd name="T24" fmla="*/ 34 w 171"/>
                        <a:gd name="T25" fmla="*/ 13 h 104"/>
                        <a:gd name="T26" fmla="*/ 17 w 171"/>
                        <a:gd name="T27" fmla="*/ 28 h 104"/>
                        <a:gd name="T28" fmla="*/ 4 w 171"/>
                        <a:gd name="T29" fmla="*/ 43 h 104"/>
                        <a:gd name="T30" fmla="*/ 0 w 171"/>
                        <a:gd name="T31" fmla="*/ 59 h 104"/>
                        <a:gd name="T32" fmla="*/ 4 w 171"/>
                        <a:gd name="T33" fmla="*/ 72 h 104"/>
                        <a:gd name="T34" fmla="*/ 17 w 171"/>
                        <a:gd name="T35" fmla="*/ 85 h 104"/>
                        <a:gd name="T36" fmla="*/ 34 w 171"/>
                        <a:gd name="T37" fmla="*/ 94 h 104"/>
                        <a:gd name="T38" fmla="*/ 58 w 171"/>
                        <a:gd name="T39" fmla="*/ 100 h 104"/>
                        <a:gd name="T40" fmla="*/ 86 w 171"/>
                        <a:gd name="T41" fmla="*/ 104 h 104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w 171"/>
                        <a:gd name="T64" fmla="*/ 0 h 104"/>
                        <a:gd name="T65" fmla="*/ 171 w 171"/>
                        <a:gd name="T66" fmla="*/ 104 h 104"/>
                      </a:gdLst>
                      <a:ahLst/>
                      <a:cxnLst>
                        <a:cxn ang="T42">
                          <a:pos x="T0" y="T1"/>
                        </a:cxn>
                        <a:cxn ang="T43">
                          <a:pos x="T2" y="T3"/>
                        </a:cxn>
                        <a:cxn ang="T44">
                          <a:pos x="T4" y="T5"/>
                        </a:cxn>
                        <a:cxn ang="T45">
                          <a:pos x="T6" y="T7"/>
                        </a:cxn>
                        <a:cxn ang="T46">
                          <a:pos x="T8" y="T9"/>
                        </a:cxn>
                        <a:cxn ang="T47">
                          <a:pos x="T10" y="T11"/>
                        </a:cxn>
                        <a:cxn ang="T48">
                          <a:pos x="T12" y="T13"/>
                        </a:cxn>
                        <a:cxn ang="T49">
                          <a:pos x="T14" y="T15"/>
                        </a:cxn>
                        <a:cxn ang="T50">
                          <a:pos x="T16" y="T17"/>
                        </a:cxn>
                        <a:cxn ang="T51">
                          <a:pos x="T18" y="T19"/>
                        </a:cxn>
                        <a:cxn ang="T52">
                          <a:pos x="T20" y="T21"/>
                        </a:cxn>
                        <a:cxn ang="T53">
                          <a:pos x="T22" y="T23"/>
                        </a:cxn>
                        <a:cxn ang="T54">
                          <a:pos x="T24" y="T25"/>
                        </a:cxn>
                        <a:cxn ang="T55">
                          <a:pos x="T26" y="T27"/>
                        </a:cxn>
                        <a:cxn ang="T56">
                          <a:pos x="T28" y="T29"/>
                        </a:cxn>
                        <a:cxn ang="T57">
                          <a:pos x="T30" y="T31"/>
                        </a:cxn>
                        <a:cxn ang="T58">
                          <a:pos x="T32" y="T33"/>
                        </a:cxn>
                        <a:cxn ang="T59">
                          <a:pos x="T34" y="T35"/>
                        </a:cxn>
                        <a:cxn ang="T60">
                          <a:pos x="T36" y="T37"/>
                        </a:cxn>
                        <a:cxn ang="T61">
                          <a:pos x="T38" y="T39"/>
                        </a:cxn>
                        <a:cxn ang="T62">
                          <a:pos x="T40" y="T41"/>
                        </a:cxn>
                      </a:cxnLst>
                      <a:rect l="T63" t="T64" r="T65" b="T66"/>
                      <a:pathLst>
                        <a:path w="171" h="104">
                          <a:moveTo>
                            <a:pt x="86" y="104"/>
                          </a:moveTo>
                          <a:lnTo>
                            <a:pt x="112" y="100"/>
                          </a:lnTo>
                          <a:lnTo>
                            <a:pt x="136" y="94"/>
                          </a:lnTo>
                          <a:lnTo>
                            <a:pt x="154" y="85"/>
                          </a:lnTo>
                          <a:lnTo>
                            <a:pt x="165" y="72"/>
                          </a:lnTo>
                          <a:lnTo>
                            <a:pt x="171" y="59"/>
                          </a:lnTo>
                          <a:lnTo>
                            <a:pt x="165" y="43"/>
                          </a:lnTo>
                          <a:lnTo>
                            <a:pt x="154" y="28"/>
                          </a:lnTo>
                          <a:lnTo>
                            <a:pt x="136" y="13"/>
                          </a:lnTo>
                          <a:lnTo>
                            <a:pt x="112" y="4"/>
                          </a:lnTo>
                          <a:lnTo>
                            <a:pt x="86" y="0"/>
                          </a:lnTo>
                          <a:lnTo>
                            <a:pt x="58" y="4"/>
                          </a:lnTo>
                          <a:lnTo>
                            <a:pt x="34" y="13"/>
                          </a:lnTo>
                          <a:lnTo>
                            <a:pt x="17" y="28"/>
                          </a:lnTo>
                          <a:lnTo>
                            <a:pt x="4" y="43"/>
                          </a:lnTo>
                          <a:lnTo>
                            <a:pt x="0" y="59"/>
                          </a:lnTo>
                          <a:lnTo>
                            <a:pt x="4" y="72"/>
                          </a:lnTo>
                          <a:lnTo>
                            <a:pt x="17" y="85"/>
                          </a:lnTo>
                          <a:lnTo>
                            <a:pt x="34" y="94"/>
                          </a:lnTo>
                          <a:lnTo>
                            <a:pt x="58" y="100"/>
                          </a:lnTo>
                          <a:lnTo>
                            <a:pt x="86" y="104"/>
                          </a:lnTo>
                          <a:close/>
                        </a:path>
                      </a:pathLst>
                    </a:custGeom>
                    <a:solidFill>
                      <a:srgbClr val="767676"/>
                    </a:solidFill>
                    <a:ln w="0">
                      <a:solidFill>
                        <a:srgbClr val="767676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03" name="Freeform 223"/>
                    <p:cNvSpPr>
                      <a:spLocks/>
                    </p:cNvSpPr>
                    <p:nvPr/>
                  </p:nvSpPr>
                  <p:spPr bwMode="auto">
                    <a:xfrm>
                      <a:off x="1179" y="3022"/>
                      <a:ext cx="146" cy="87"/>
                    </a:xfrm>
                    <a:custGeom>
                      <a:avLst/>
                      <a:gdLst>
                        <a:gd name="T0" fmla="*/ 74 w 146"/>
                        <a:gd name="T1" fmla="*/ 87 h 87"/>
                        <a:gd name="T2" fmla="*/ 102 w 146"/>
                        <a:gd name="T3" fmla="*/ 85 h 87"/>
                        <a:gd name="T4" fmla="*/ 126 w 146"/>
                        <a:gd name="T5" fmla="*/ 76 h 87"/>
                        <a:gd name="T6" fmla="*/ 141 w 146"/>
                        <a:gd name="T7" fmla="*/ 65 h 87"/>
                        <a:gd name="T8" fmla="*/ 146 w 146"/>
                        <a:gd name="T9" fmla="*/ 50 h 87"/>
                        <a:gd name="T10" fmla="*/ 142 w 146"/>
                        <a:gd name="T11" fmla="*/ 35 h 87"/>
                        <a:gd name="T12" fmla="*/ 133 w 146"/>
                        <a:gd name="T13" fmla="*/ 22 h 87"/>
                        <a:gd name="T14" fmla="*/ 116 w 146"/>
                        <a:gd name="T15" fmla="*/ 11 h 87"/>
                        <a:gd name="T16" fmla="*/ 96 w 146"/>
                        <a:gd name="T17" fmla="*/ 2 h 87"/>
                        <a:gd name="T18" fmla="*/ 74 w 146"/>
                        <a:gd name="T19" fmla="*/ 0 h 87"/>
                        <a:gd name="T20" fmla="*/ 50 w 146"/>
                        <a:gd name="T21" fmla="*/ 2 h 87"/>
                        <a:gd name="T22" fmla="*/ 29 w 146"/>
                        <a:gd name="T23" fmla="*/ 11 h 87"/>
                        <a:gd name="T24" fmla="*/ 14 w 146"/>
                        <a:gd name="T25" fmla="*/ 22 h 87"/>
                        <a:gd name="T26" fmla="*/ 3 w 146"/>
                        <a:gd name="T27" fmla="*/ 35 h 87"/>
                        <a:gd name="T28" fmla="*/ 0 w 146"/>
                        <a:gd name="T29" fmla="*/ 50 h 87"/>
                        <a:gd name="T30" fmla="*/ 5 w 146"/>
                        <a:gd name="T31" fmla="*/ 65 h 87"/>
                        <a:gd name="T32" fmla="*/ 22 w 146"/>
                        <a:gd name="T33" fmla="*/ 76 h 87"/>
                        <a:gd name="T34" fmla="*/ 44 w 146"/>
                        <a:gd name="T35" fmla="*/ 85 h 87"/>
                        <a:gd name="T36" fmla="*/ 74 w 146"/>
                        <a:gd name="T37" fmla="*/ 87 h 87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w 146"/>
                        <a:gd name="T58" fmla="*/ 0 h 87"/>
                        <a:gd name="T59" fmla="*/ 146 w 146"/>
                        <a:gd name="T60" fmla="*/ 87 h 87"/>
                      </a:gdLst>
                      <a:ahLst/>
                      <a:cxnLst>
                        <a:cxn ang="T38">
                          <a:pos x="T0" y="T1"/>
                        </a:cxn>
                        <a:cxn ang="T39">
                          <a:pos x="T2" y="T3"/>
                        </a:cxn>
                        <a:cxn ang="T40">
                          <a:pos x="T4" y="T5"/>
                        </a:cxn>
                        <a:cxn ang="T41">
                          <a:pos x="T6" y="T7"/>
                        </a:cxn>
                        <a:cxn ang="T42">
                          <a:pos x="T8" y="T9"/>
                        </a:cxn>
                        <a:cxn ang="T43">
                          <a:pos x="T10" y="T11"/>
                        </a:cxn>
                        <a:cxn ang="T44">
                          <a:pos x="T12" y="T13"/>
                        </a:cxn>
                        <a:cxn ang="T45">
                          <a:pos x="T14" y="T15"/>
                        </a:cxn>
                        <a:cxn ang="T46">
                          <a:pos x="T16" y="T17"/>
                        </a:cxn>
                        <a:cxn ang="T47">
                          <a:pos x="T18" y="T19"/>
                        </a:cxn>
                        <a:cxn ang="T48">
                          <a:pos x="T20" y="T21"/>
                        </a:cxn>
                        <a:cxn ang="T49">
                          <a:pos x="T22" y="T23"/>
                        </a:cxn>
                        <a:cxn ang="T50">
                          <a:pos x="T24" y="T25"/>
                        </a:cxn>
                        <a:cxn ang="T51">
                          <a:pos x="T26" y="T27"/>
                        </a:cxn>
                        <a:cxn ang="T52">
                          <a:pos x="T28" y="T29"/>
                        </a:cxn>
                        <a:cxn ang="T53">
                          <a:pos x="T30" y="T31"/>
                        </a:cxn>
                        <a:cxn ang="T54">
                          <a:pos x="T32" y="T33"/>
                        </a:cxn>
                        <a:cxn ang="T55">
                          <a:pos x="T34" y="T35"/>
                        </a:cxn>
                        <a:cxn ang="T56">
                          <a:pos x="T36" y="T37"/>
                        </a:cxn>
                      </a:cxnLst>
                      <a:rect l="T57" t="T58" r="T59" b="T60"/>
                      <a:pathLst>
                        <a:path w="146" h="87">
                          <a:moveTo>
                            <a:pt x="74" y="87"/>
                          </a:moveTo>
                          <a:lnTo>
                            <a:pt x="102" y="85"/>
                          </a:lnTo>
                          <a:lnTo>
                            <a:pt x="126" y="76"/>
                          </a:lnTo>
                          <a:lnTo>
                            <a:pt x="141" y="65"/>
                          </a:lnTo>
                          <a:lnTo>
                            <a:pt x="146" y="50"/>
                          </a:lnTo>
                          <a:lnTo>
                            <a:pt x="142" y="35"/>
                          </a:lnTo>
                          <a:lnTo>
                            <a:pt x="133" y="22"/>
                          </a:lnTo>
                          <a:lnTo>
                            <a:pt x="116" y="11"/>
                          </a:lnTo>
                          <a:lnTo>
                            <a:pt x="96" y="2"/>
                          </a:lnTo>
                          <a:lnTo>
                            <a:pt x="74" y="0"/>
                          </a:lnTo>
                          <a:lnTo>
                            <a:pt x="50" y="2"/>
                          </a:lnTo>
                          <a:lnTo>
                            <a:pt x="29" y="11"/>
                          </a:lnTo>
                          <a:lnTo>
                            <a:pt x="14" y="22"/>
                          </a:lnTo>
                          <a:lnTo>
                            <a:pt x="3" y="35"/>
                          </a:lnTo>
                          <a:lnTo>
                            <a:pt x="0" y="50"/>
                          </a:lnTo>
                          <a:lnTo>
                            <a:pt x="5" y="65"/>
                          </a:lnTo>
                          <a:lnTo>
                            <a:pt x="22" y="76"/>
                          </a:lnTo>
                          <a:lnTo>
                            <a:pt x="44" y="85"/>
                          </a:lnTo>
                          <a:lnTo>
                            <a:pt x="74" y="87"/>
                          </a:lnTo>
                          <a:close/>
                        </a:path>
                      </a:pathLst>
                    </a:custGeom>
                    <a:solidFill>
                      <a:srgbClr val="929292"/>
                    </a:solidFill>
                    <a:ln w="0">
                      <a:solidFill>
                        <a:srgbClr val="929292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04" name="Freeform 224"/>
                    <p:cNvSpPr>
                      <a:spLocks/>
                    </p:cNvSpPr>
                    <p:nvPr/>
                  </p:nvSpPr>
                  <p:spPr bwMode="auto">
                    <a:xfrm>
                      <a:off x="1192" y="3022"/>
                      <a:ext cx="122" cy="74"/>
                    </a:xfrm>
                    <a:custGeom>
                      <a:avLst/>
                      <a:gdLst>
                        <a:gd name="T0" fmla="*/ 61 w 122"/>
                        <a:gd name="T1" fmla="*/ 74 h 74"/>
                        <a:gd name="T2" fmla="*/ 85 w 122"/>
                        <a:gd name="T3" fmla="*/ 72 h 74"/>
                        <a:gd name="T4" fmla="*/ 103 w 122"/>
                        <a:gd name="T5" fmla="*/ 65 h 74"/>
                        <a:gd name="T6" fmla="*/ 116 w 122"/>
                        <a:gd name="T7" fmla="*/ 54 h 74"/>
                        <a:gd name="T8" fmla="*/ 122 w 122"/>
                        <a:gd name="T9" fmla="*/ 42 h 74"/>
                        <a:gd name="T10" fmla="*/ 116 w 122"/>
                        <a:gd name="T11" fmla="*/ 28 h 74"/>
                        <a:gd name="T12" fmla="*/ 103 w 122"/>
                        <a:gd name="T13" fmla="*/ 15 h 74"/>
                        <a:gd name="T14" fmla="*/ 85 w 122"/>
                        <a:gd name="T15" fmla="*/ 3 h 74"/>
                        <a:gd name="T16" fmla="*/ 61 w 122"/>
                        <a:gd name="T17" fmla="*/ 0 h 74"/>
                        <a:gd name="T18" fmla="*/ 37 w 122"/>
                        <a:gd name="T19" fmla="*/ 3 h 74"/>
                        <a:gd name="T20" fmla="*/ 18 w 122"/>
                        <a:gd name="T21" fmla="*/ 15 h 74"/>
                        <a:gd name="T22" fmla="*/ 5 w 122"/>
                        <a:gd name="T23" fmla="*/ 28 h 74"/>
                        <a:gd name="T24" fmla="*/ 0 w 122"/>
                        <a:gd name="T25" fmla="*/ 42 h 74"/>
                        <a:gd name="T26" fmla="*/ 5 w 122"/>
                        <a:gd name="T27" fmla="*/ 54 h 74"/>
                        <a:gd name="T28" fmla="*/ 18 w 122"/>
                        <a:gd name="T29" fmla="*/ 65 h 74"/>
                        <a:gd name="T30" fmla="*/ 37 w 122"/>
                        <a:gd name="T31" fmla="*/ 72 h 74"/>
                        <a:gd name="T32" fmla="*/ 61 w 122"/>
                        <a:gd name="T33" fmla="*/ 74 h 74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w 122"/>
                        <a:gd name="T52" fmla="*/ 0 h 74"/>
                        <a:gd name="T53" fmla="*/ 122 w 122"/>
                        <a:gd name="T54" fmla="*/ 74 h 74"/>
                      </a:gdLst>
                      <a:ahLst/>
                      <a:cxnLst>
                        <a:cxn ang="T34">
                          <a:pos x="T0" y="T1"/>
                        </a:cxn>
                        <a:cxn ang="T35">
                          <a:pos x="T2" y="T3"/>
                        </a:cxn>
                        <a:cxn ang="T36">
                          <a:pos x="T4" y="T5"/>
                        </a:cxn>
                        <a:cxn ang="T37">
                          <a:pos x="T6" y="T7"/>
                        </a:cxn>
                        <a:cxn ang="T38">
                          <a:pos x="T8" y="T9"/>
                        </a:cxn>
                        <a:cxn ang="T39">
                          <a:pos x="T10" y="T11"/>
                        </a:cxn>
                        <a:cxn ang="T40">
                          <a:pos x="T12" y="T13"/>
                        </a:cxn>
                        <a:cxn ang="T41">
                          <a:pos x="T14" y="T15"/>
                        </a:cxn>
                        <a:cxn ang="T42">
                          <a:pos x="T16" y="T17"/>
                        </a:cxn>
                        <a:cxn ang="T43">
                          <a:pos x="T18" y="T19"/>
                        </a:cxn>
                        <a:cxn ang="T44">
                          <a:pos x="T20" y="T21"/>
                        </a:cxn>
                        <a:cxn ang="T45">
                          <a:pos x="T22" y="T23"/>
                        </a:cxn>
                        <a:cxn ang="T46">
                          <a:pos x="T24" y="T25"/>
                        </a:cxn>
                        <a:cxn ang="T47">
                          <a:pos x="T26" y="T27"/>
                        </a:cxn>
                        <a:cxn ang="T48">
                          <a:pos x="T28" y="T29"/>
                        </a:cxn>
                        <a:cxn ang="T49">
                          <a:pos x="T30" y="T31"/>
                        </a:cxn>
                        <a:cxn ang="T50">
                          <a:pos x="T32" y="T33"/>
                        </a:cxn>
                      </a:cxnLst>
                      <a:rect l="T51" t="T52" r="T53" b="T54"/>
                      <a:pathLst>
                        <a:path w="122" h="74">
                          <a:moveTo>
                            <a:pt x="61" y="74"/>
                          </a:moveTo>
                          <a:lnTo>
                            <a:pt x="85" y="72"/>
                          </a:lnTo>
                          <a:lnTo>
                            <a:pt x="103" y="65"/>
                          </a:lnTo>
                          <a:lnTo>
                            <a:pt x="116" y="54"/>
                          </a:lnTo>
                          <a:lnTo>
                            <a:pt x="122" y="42"/>
                          </a:lnTo>
                          <a:lnTo>
                            <a:pt x="116" y="28"/>
                          </a:lnTo>
                          <a:lnTo>
                            <a:pt x="103" y="15"/>
                          </a:lnTo>
                          <a:lnTo>
                            <a:pt x="85" y="3"/>
                          </a:lnTo>
                          <a:lnTo>
                            <a:pt x="61" y="0"/>
                          </a:lnTo>
                          <a:lnTo>
                            <a:pt x="37" y="3"/>
                          </a:lnTo>
                          <a:lnTo>
                            <a:pt x="18" y="15"/>
                          </a:lnTo>
                          <a:lnTo>
                            <a:pt x="5" y="28"/>
                          </a:lnTo>
                          <a:lnTo>
                            <a:pt x="0" y="42"/>
                          </a:lnTo>
                          <a:lnTo>
                            <a:pt x="5" y="54"/>
                          </a:lnTo>
                          <a:lnTo>
                            <a:pt x="18" y="65"/>
                          </a:lnTo>
                          <a:lnTo>
                            <a:pt x="37" y="72"/>
                          </a:lnTo>
                          <a:lnTo>
                            <a:pt x="61" y="74"/>
                          </a:lnTo>
                          <a:close/>
                        </a:path>
                      </a:pathLst>
                    </a:custGeom>
                    <a:solidFill>
                      <a:srgbClr val="ADADAD"/>
                    </a:solidFill>
                    <a:ln w="0">
                      <a:solidFill>
                        <a:srgbClr val="ADADAD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05" name="Freeform 225"/>
                    <p:cNvSpPr>
                      <a:spLocks/>
                    </p:cNvSpPr>
                    <p:nvPr/>
                  </p:nvSpPr>
                  <p:spPr bwMode="auto">
                    <a:xfrm>
                      <a:off x="1205" y="3024"/>
                      <a:ext cx="96" cy="59"/>
                    </a:xfrm>
                    <a:custGeom>
                      <a:avLst/>
                      <a:gdLst>
                        <a:gd name="T0" fmla="*/ 48 w 96"/>
                        <a:gd name="T1" fmla="*/ 59 h 59"/>
                        <a:gd name="T2" fmla="*/ 66 w 96"/>
                        <a:gd name="T3" fmla="*/ 55 h 59"/>
                        <a:gd name="T4" fmla="*/ 83 w 96"/>
                        <a:gd name="T5" fmla="*/ 50 h 59"/>
                        <a:gd name="T6" fmla="*/ 92 w 96"/>
                        <a:gd name="T7" fmla="*/ 42 h 59"/>
                        <a:gd name="T8" fmla="*/ 96 w 96"/>
                        <a:gd name="T9" fmla="*/ 33 h 59"/>
                        <a:gd name="T10" fmla="*/ 92 w 96"/>
                        <a:gd name="T11" fmla="*/ 22 h 59"/>
                        <a:gd name="T12" fmla="*/ 83 w 96"/>
                        <a:gd name="T13" fmla="*/ 11 h 59"/>
                        <a:gd name="T14" fmla="*/ 66 w 96"/>
                        <a:gd name="T15" fmla="*/ 1 h 59"/>
                        <a:gd name="T16" fmla="*/ 48 w 96"/>
                        <a:gd name="T17" fmla="*/ 0 h 59"/>
                        <a:gd name="T18" fmla="*/ 29 w 96"/>
                        <a:gd name="T19" fmla="*/ 1 h 59"/>
                        <a:gd name="T20" fmla="*/ 13 w 96"/>
                        <a:gd name="T21" fmla="*/ 11 h 59"/>
                        <a:gd name="T22" fmla="*/ 3 w 96"/>
                        <a:gd name="T23" fmla="*/ 22 h 59"/>
                        <a:gd name="T24" fmla="*/ 0 w 96"/>
                        <a:gd name="T25" fmla="*/ 33 h 59"/>
                        <a:gd name="T26" fmla="*/ 3 w 96"/>
                        <a:gd name="T27" fmla="*/ 42 h 59"/>
                        <a:gd name="T28" fmla="*/ 13 w 96"/>
                        <a:gd name="T29" fmla="*/ 50 h 59"/>
                        <a:gd name="T30" fmla="*/ 29 w 96"/>
                        <a:gd name="T31" fmla="*/ 55 h 59"/>
                        <a:gd name="T32" fmla="*/ 48 w 96"/>
                        <a:gd name="T33" fmla="*/ 59 h 59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w 96"/>
                        <a:gd name="T52" fmla="*/ 0 h 59"/>
                        <a:gd name="T53" fmla="*/ 96 w 96"/>
                        <a:gd name="T54" fmla="*/ 59 h 59"/>
                      </a:gdLst>
                      <a:ahLst/>
                      <a:cxnLst>
                        <a:cxn ang="T34">
                          <a:pos x="T0" y="T1"/>
                        </a:cxn>
                        <a:cxn ang="T35">
                          <a:pos x="T2" y="T3"/>
                        </a:cxn>
                        <a:cxn ang="T36">
                          <a:pos x="T4" y="T5"/>
                        </a:cxn>
                        <a:cxn ang="T37">
                          <a:pos x="T6" y="T7"/>
                        </a:cxn>
                        <a:cxn ang="T38">
                          <a:pos x="T8" y="T9"/>
                        </a:cxn>
                        <a:cxn ang="T39">
                          <a:pos x="T10" y="T11"/>
                        </a:cxn>
                        <a:cxn ang="T40">
                          <a:pos x="T12" y="T13"/>
                        </a:cxn>
                        <a:cxn ang="T41">
                          <a:pos x="T14" y="T15"/>
                        </a:cxn>
                        <a:cxn ang="T42">
                          <a:pos x="T16" y="T17"/>
                        </a:cxn>
                        <a:cxn ang="T43">
                          <a:pos x="T18" y="T19"/>
                        </a:cxn>
                        <a:cxn ang="T44">
                          <a:pos x="T20" y="T21"/>
                        </a:cxn>
                        <a:cxn ang="T45">
                          <a:pos x="T22" y="T23"/>
                        </a:cxn>
                        <a:cxn ang="T46">
                          <a:pos x="T24" y="T25"/>
                        </a:cxn>
                        <a:cxn ang="T47">
                          <a:pos x="T26" y="T27"/>
                        </a:cxn>
                        <a:cxn ang="T48">
                          <a:pos x="T28" y="T29"/>
                        </a:cxn>
                        <a:cxn ang="T49">
                          <a:pos x="T30" y="T31"/>
                        </a:cxn>
                        <a:cxn ang="T50">
                          <a:pos x="T32" y="T33"/>
                        </a:cxn>
                      </a:cxnLst>
                      <a:rect l="T51" t="T52" r="T53" b="T54"/>
                      <a:pathLst>
                        <a:path w="96" h="59">
                          <a:moveTo>
                            <a:pt x="48" y="59"/>
                          </a:moveTo>
                          <a:lnTo>
                            <a:pt x="66" y="55"/>
                          </a:lnTo>
                          <a:lnTo>
                            <a:pt x="83" y="50"/>
                          </a:lnTo>
                          <a:lnTo>
                            <a:pt x="92" y="42"/>
                          </a:lnTo>
                          <a:lnTo>
                            <a:pt x="96" y="33"/>
                          </a:lnTo>
                          <a:lnTo>
                            <a:pt x="92" y="22"/>
                          </a:lnTo>
                          <a:lnTo>
                            <a:pt x="83" y="11"/>
                          </a:lnTo>
                          <a:lnTo>
                            <a:pt x="66" y="1"/>
                          </a:lnTo>
                          <a:lnTo>
                            <a:pt x="48" y="0"/>
                          </a:lnTo>
                          <a:lnTo>
                            <a:pt x="29" y="1"/>
                          </a:lnTo>
                          <a:lnTo>
                            <a:pt x="13" y="11"/>
                          </a:lnTo>
                          <a:lnTo>
                            <a:pt x="3" y="22"/>
                          </a:lnTo>
                          <a:lnTo>
                            <a:pt x="0" y="33"/>
                          </a:lnTo>
                          <a:lnTo>
                            <a:pt x="3" y="42"/>
                          </a:lnTo>
                          <a:lnTo>
                            <a:pt x="13" y="50"/>
                          </a:lnTo>
                          <a:lnTo>
                            <a:pt x="29" y="55"/>
                          </a:lnTo>
                          <a:lnTo>
                            <a:pt x="48" y="59"/>
                          </a:lnTo>
                          <a:close/>
                        </a:path>
                      </a:pathLst>
                    </a:custGeom>
                    <a:solidFill>
                      <a:srgbClr val="C8C8C8"/>
                    </a:solidFill>
                    <a:ln w="0">
                      <a:solidFill>
                        <a:srgbClr val="C8C8C8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06" name="Freeform 226"/>
                    <p:cNvSpPr>
                      <a:spLocks/>
                    </p:cNvSpPr>
                    <p:nvPr/>
                  </p:nvSpPr>
                  <p:spPr bwMode="auto">
                    <a:xfrm>
                      <a:off x="1216" y="3024"/>
                      <a:ext cx="74" cy="44"/>
                    </a:xfrm>
                    <a:custGeom>
                      <a:avLst/>
                      <a:gdLst>
                        <a:gd name="T0" fmla="*/ 37 w 74"/>
                        <a:gd name="T1" fmla="*/ 44 h 44"/>
                        <a:gd name="T2" fmla="*/ 55 w 74"/>
                        <a:gd name="T3" fmla="*/ 42 h 44"/>
                        <a:gd name="T4" fmla="*/ 68 w 74"/>
                        <a:gd name="T5" fmla="*/ 35 h 44"/>
                        <a:gd name="T6" fmla="*/ 74 w 74"/>
                        <a:gd name="T7" fmla="*/ 26 h 44"/>
                        <a:gd name="T8" fmla="*/ 68 w 74"/>
                        <a:gd name="T9" fmla="*/ 14 h 44"/>
                        <a:gd name="T10" fmla="*/ 55 w 74"/>
                        <a:gd name="T11" fmla="*/ 5 h 44"/>
                        <a:gd name="T12" fmla="*/ 37 w 74"/>
                        <a:gd name="T13" fmla="*/ 0 h 44"/>
                        <a:gd name="T14" fmla="*/ 18 w 74"/>
                        <a:gd name="T15" fmla="*/ 5 h 44"/>
                        <a:gd name="T16" fmla="*/ 5 w 74"/>
                        <a:gd name="T17" fmla="*/ 14 h 44"/>
                        <a:gd name="T18" fmla="*/ 0 w 74"/>
                        <a:gd name="T19" fmla="*/ 26 h 44"/>
                        <a:gd name="T20" fmla="*/ 5 w 74"/>
                        <a:gd name="T21" fmla="*/ 35 h 44"/>
                        <a:gd name="T22" fmla="*/ 18 w 74"/>
                        <a:gd name="T23" fmla="*/ 42 h 44"/>
                        <a:gd name="T24" fmla="*/ 37 w 74"/>
                        <a:gd name="T25" fmla="*/ 44 h 44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w 74"/>
                        <a:gd name="T40" fmla="*/ 0 h 44"/>
                        <a:gd name="T41" fmla="*/ 74 w 74"/>
                        <a:gd name="T42" fmla="*/ 44 h 44"/>
                      </a:gdLst>
                      <a:ahLst/>
                      <a:cxnLst>
                        <a:cxn ang="T26">
                          <a:pos x="T0" y="T1"/>
                        </a:cxn>
                        <a:cxn ang="T27">
                          <a:pos x="T2" y="T3"/>
                        </a:cxn>
                        <a:cxn ang="T28">
                          <a:pos x="T4" y="T5"/>
                        </a:cxn>
                        <a:cxn ang="T29">
                          <a:pos x="T6" y="T7"/>
                        </a:cxn>
                        <a:cxn ang="T30">
                          <a:pos x="T8" y="T9"/>
                        </a:cxn>
                        <a:cxn ang="T31">
                          <a:pos x="T10" y="T11"/>
                        </a:cxn>
                        <a:cxn ang="T32">
                          <a:pos x="T12" y="T13"/>
                        </a:cxn>
                        <a:cxn ang="T33">
                          <a:pos x="T14" y="T15"/>
                        </a:cxn>
                        <a:cxn ang="T34">
                          <a:pos x="T16" y="T17"/>
                        </a:cxn>
                        <a:cxn ang="T35">
                          <a:pos x="T18" y="T19"/>
                        </a:cxn>
                        <a:cxn ang="T36">
                          <a:pos x="T20" y="T21"/>
                        </a:cxn>
                        <a:cxn ang="T37">
                          <a:pos x="T22" y="T23"/>
                        </a:cxn>
                        <a:cxn ang="T38">
                          <a:pos x="T24" y="T25"/>
                        </a:cxn>
                      </a:cxnLst>
                      <a:rect l="T39" t="T40" r="T41" b="T42"/>
                      <a:pathLst>
                        <a:path w="74" h="44">
                          <a:moveTo>
                            <a:pt x="37" y="44"/>
                          </a:moveTo>
                          <a:lnTo>
                            <a:pt x="55" y="42"/>
                          </a:lnTo>
                          <a:lnTo>
                            <a:pt x="68" y="35"/>
                          </a:lnTo>
                          <a:lnTo>
                            <a:pt x="74" y="26"/>
                          </a:lnTo>
                          <a:lnTo>
                            <a:pt x="68" y="14"/>
                          </a:lnTo>
                          <a:lnTo>
                            <a:pt x="55" y="5"/>
                          </a:lnTo>
                          <a:lnTo>
                            <a:pt x="37" y="0"/>
                          </a:lnTo>
                          <a:lnTo>
                            <a:pt x="18" y="5"/>
                          </a:lnTo>
                          <a:lnTo>
                            <a:pt x="5" y="14"/>
                          </a:lnTo>
                          <a:lnTo>
                            <a:pt x="0" y="26"/>
                          </a:lnTo>
                          <a:lnTo>
                            <a:pt x="5" y="35"/>
                          </a:lnTo>
                          <a:lnTo>
                            <a:pt x="18" y="42"/>
                          </a:lnTo>
                          <a:lnTo>
                            <a:pt x="37" y="44"/>
                          </a:lnTo>
                          <a:close/>
                        </a:path>
                      </a:pathLst>
                    </a:custGeom>
                    <a:solidFill>
                      <a:srgbClr val="E4E4E4"/>
                    </a:solidFill>
                    <a:ln w="0">
                      <a:solidFill>
                        <a:srgbClr val="E4E4E4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07" name="Freeform 227"/>
                    <p:cNvSpPr>
                      <a:spLocks/>
                    </p:cNvSpPr>
                    <p:nvPr/>
                  </p:nvSpPr>
                  <p:spPr bwMode="auto">
                    <a:xfrm>
                      <a:off x="1236" y="3033"/>
                      <a:ext cx="50" cy="30"/>
                    </a:xfrm>
                    <a:custGeom>
                      <a:avLst/>
                      <a:gdLst>
                        <a:gd name="T0" fmla="*/ 26 w 50"/>
                        <a:gd name="T1" fmla="*/ 30 h 30"/>
                        <a:gd name="T2" fmla="*/ 33 w 50"/>
                        <a:gd name="T3" fmla="*/ 30 h 30"/>
                        <a:gd name="T4" fmla="*/ 39 w 50"/>
                        <a:gd name="T5" fmla="*/ 28 h 30"/>
                        <a:gd name="T6" fmla="*/ 45 w 50"/>
                        <a:gd name="T7" fmla="*/ 24 h 30"/>
                        <a:gd name="T8" fmla="*/ 48 w 50"/>
                        <a:gd name="T9" fmla="*/ 22 h 30"/>
                        <a:gd name="T10" fmla="*/ 50 w 50"/>
                        <a:gd name="T11" fmla="*/ 17 h 30"/>
                        <a:gd name="T12" fmla="*/ 48 w 50"/>
                        <a:gd name="T13" fmla="*/ 13 h 30"/>
                        <a:gd name="T14" fmla="*/ 45 w 50"/>
                        <a:gd name="T15" fmla="*/ 9 h 30"/>
                        <a:gd name="T16" fmla="*/ 39 w 50"/>
                        <a:gd name="T17" fmla="*/ 4 h 30"/>
                        <a:gd name="T18" fmla="*/ 33 w 50"/>
                        <a:gd name="T19" fmla="*/ 2 h 30"/>
                        <a:gd name="T20" fmla="*/ 26 w 50"/>
                        <a:gd name="T21" fmla="*/ 0 h 30"/>
                        <a:gd name="T22" fmla="*/ 17 w 50"/>
                        <a:gd name="T23" fmla="*/ 2 h 30"/>
                        <a:gd name="T24" fmla="*/ 11 w 50"/>
                        <a:gd name="T25" fmla="*/ 4 h 30"/>
                        <a:gd name="T26" fmla="*/ 6 w 50"/>
                        <a:gd name="T27" fmla="*/ 9 h 30"/>
                        <a:gd name="T28" fmla="*/ 2 w 50"/>
                        <a:gd name="T29" fmla="*/ 13 h 30"/>
                        <a:gd name="T30" fmla="*/ 0 w 50"/>
                        <a:gd name="T31" fmla="*/ 17 h 30"/>
                        <a:gd name="T32" fmla="*/ 2 w 50"/>
                        <a:gd name="T33" fmla="*/ 22 h 30"/>
                        <a:gd name="T34" fmla="*/ 6 w 50"/>
                        <a:gd name="T35" fmla="*/ 24 h 30"/>
                        <a:gd name="T36" fmla="*/ 11 w 50"/>
                        <a:gd name="T37" fmla="*/ 28 h 30"/>
                        <a:gd name="T38" fmla="*/ 17 w 50"/>
                        <a:gd name="T39" fmla="*/ 30 h 30"/>
                        <a:gd name="T40" fmla="*/ 26 w 50"/>
                        <a:gd name="T41" fmla="*/ 30 h 30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w 50"/>
                        <a:gd name="T64" fmla="*/ 0 h 30"/>
                        <a:gd name="T65" fmla="*/ 50 w 50"/>
                        <a:gd name="T66" fmla="*/ 30 h 30"/>
                      </a:gdLst>
                      <a:ahLst/>
                      <a:cxnLst>
                        <a:cxn ang="T42">
                          <a:pos x="T0" y="T1"/>
                        </a:cxn>
                        <a:cxn ang="T43">
                          <a:pos x="T2" y="T3"/>
                        </a:cxn>
                        <a:cxn ang="T44">
                          <a:pos x="T4" y="T5"/>
                        </a:cxn>
                        <a:cxn ang="T45">
                          <a:pos x="T6" y="T7"/>
                        </a:cxn>
                        <a:cxn ang="T46">
                          <a:pos x="T8" y="T9"/>
                        </a:cxn>
                        <a:cxn ang="T47">
                          <a:pos x="T10" y="T11"/>
                        </a:cxn>
                        <a:cxn ang="T48">
                          <a:pos x="T12" y="T13"/>
                        </a:cxn>
                        <a:cxn ang="T49">
                          <a:pos x="T14" y="T15"/>
                        </a:cxn>
                        <a:cxn ang="T50">
                          <a:pos x="T16" y="T17"/>
                        </a:cxn>
                        <a:cxn ang="T51">
                          <a:pos x="T18" y="T19"/>
                        </a:cxn>
                        <a:cxn ang="T52">
                          <a:pos x="T20" y="T21"/>
                        </a:cxn>
                        <a:cxn ang="T53">
                          <a:pos x="T22" y="T23"/>
                        </a:cxn>
                        <a:cxn ang="T54">
                          <a:pos x="T24" y="T25"/>
                        </a:cxn>
                        <a:cxn ang="T55">
                          <a:pos x="T26" y="T27"/>
                        </a:cxn>
                        <a:cxn ang="T56">
                          <a:pos x="T28" y="T29"/>
                        </a:cxn>
                        <a:cxn ang="T57">
                          <a:pos x="T30" y="T31"/>
                        </a:cxn>
                        <a:cxn ang="T58">
                          <a:pos x="T32" y="T33"/>
                        </a:cxn>
                        <a:cxn ang="T59">
                          <a:pos x="T34" y="T35"/>
                        </a:cxn>
                        <a:cxn ang="T60">
                          <a:pos x="T36" y="T37"/>
                        </a:cxn>
                        <a:cxn ang="T61">
                          <a:pos x="T38" y="T39"/>
                        </a:cxn>
                        <a:cxn ang="T62">
                          <a:pos x="T40" y="T41"/>
                        </a:cxn>
                      </a:cxnLst>
                      <a:rect l="T63" t="T64" r="T65" b="T66"/>
                      <a:pathLst>
                        <a:path w="50" h="30">
                          <a:moveTo>
                            <a:pt x="26" y="30"/>
                          </a:moveTo>
                          <a:lnTo>
                            <a:pt x="33" y="30"/>
                          </a:lnTo>
                          <a:lnTo>
                            <a:pt x="39" y="28"/>
                          </a:lnTo>
                          <a:lnTo>
                            <a:pt x="45" y="24"/>
                          </a:lnTo>
                          <a:lnTo>
                            <a:pt x="48" y="22"/>
                          </a:lnTo>
                          <a:lnTo>
                            <a:pt x="50" y="17"/>
                          </a:lnTo>
                          <a:lnTo>
                            <a:pt x="48" y="13"/>
                          </a:lnTo>
                          <a:lnTo>
                            <a:pt x="45" y="9"/>
                          </a:lnTo>
                          <a:lnTo>
                            <a:pt x="39" y="4"/>
                          </a:lnTo>
                          <a:lnTo>
                            <a:pt x="33" y="2"/>
                          </a:lnTo>
                          <a:lnTo>
                            <a:pt x="26" y="0"/>
                          </a:lnTo>
                          <a:lnTo>
                            <a:pt x="17" y="2"/>
                          </a:lnTo>
                          <a:lnTo>
                            <a:pt x="11" y="4"/>
                          </a:lnTo>
                          <a:lnTo>
                            <a:pt x="6" y="9"/>
                          </a:lnTo>
                          <a:lnTo>
                            <a:pt x="2" y="13"/>
                          </a:lnTo>
                          <a:lnTo>
                            <a:pt x="0" y="17"/>
                          </a:lnTo>
                          <a:lnTo>
                            <a:pt x="2" y="22"/>
                          </a:lnTo>
                          <a:lnTo>
                            <a:pt x="6" y="24"/>
                          </a:lnTo>
                          <a:lnTo>
                            <a:pt x="11" y="28"/>
                          </a:lnTo>
                          <a:lnTo>
                            <a:pt x="17" y="30"/>
                          </a:lnTo>
                          <a:lnTo>
                            <a:pt x="26" y="3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>
                      <a:solidFill>
                        <a:srgbClr val="FFFF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08" name="Freeform 228"/>
                    <p:cNvSpPr>
                      <a:spLocks/>
                    </p:cNvSpPr>
                    <p:nvPr/>
                  </p:nvSpPr>
                  <p:spPr bwMode="auto">
                    <a:xfrm>
                      <a:off x="1286" y="3331"/>
                      <a:ext cx="338" cy="310"/>
                    </a:xfrm>
                    <a:custGeom>
                      <a:avLst/>
                      <a:gdLst>
                        <a:gd name="T0" fmla="*/ 148 w 338"/>
                        <a:gd name="T1" fmla="*/ 310 h 310"/>
                        <a:gd name="T2" fmla="*/ 108 w 338"/>
                        <a:gd name="T3" fmla="*/ 305 h 310"/>
                        <a:gd name="T4" fmla="*/ 76 w 338"/>
                        <a:gd name="T5" fmla="*/ 293 h 310"/>
                        <a:gd name="T6" fmla="*/ 50 w 338"/>
                        <a:gd name="T7" fmla="*/ 280 h 310"/>
                        <a:gd name="T8" fmla="*/ 32 w 338"/>
                        <a:gd name="T9" fmla="*/ 266 h 310"/>
                        <a:gd name="T10" fmla="*/ 19 w 338"/>
                        <a:gd name="T11" fmla="*/ 249 h 310"/>
                        <a:gd name="T12" fmla="*/ 9 w 338"/>
                        <a:gd name="T13" fmla="*/ 234 h 310"/>
                        <a:gd name="T14" fmla="*/ 4 w 338"/>
                        <a:gd name="T15" fmla="*/ 223 h 310"/>
                        <a:gd name="T16" fmla="*/ 0 w 338"/>
                        <a:gd name="T17" fmla="*/ 214 h 310"/>
                        <a:gd name="T18" fmla="*/ 0 w 338"/>
                        <a:gd name="T19" fmla="*/ 210 h 310"/>
                        <a:gd name="T20" fmla="*/ 0 w 338"/>
                        <a:gd name="T21" fmla="*/ 0 h 310"/>
                        <a:gd name="T22" fmla="*/ 338 w 338"/>
                        <a:gd name="T23" fmla="*/ 2 h 310"/>
                        <a:gd name="T24" fmla="*/ 338 w 338"/>
                        <a:gd name="T25" fmla="*/ 206 h 310"/>
                        <a:gd name="T26" fmla="*/ 330 w 338"/>
                        <a:gd name="T27" fmla="*/ 223 h 310"/>
                        <a:gd name="T28" fmla="*/ 321 w 338"/>
                        <a:gd name="T29" fmla="*/ 238 h 310"/>
                        <a:gd name="T30" fmla="*/ 314 w 338"/>
                        <a:gd name="T31" fmla="*/ 251 h 310"/>
                        <a:gd name="T32" fmla="*/ 308 w 338"/>
                        <a:gd name="T33" fmla="*/ 258 h 310"/>
                        <a:gd name="T34" fmla="*/ 306 w 338"/>
                        <a:gd name="T35" fmla="*/ 262 h 310"/>
                        <a:gd name="T36" fmla="*/ 289 w 338"/>
                        <a:gd name="T37" fmla="*/ 277 h 310"/>
                        <a:gd name="T38" fmla="*/ 267 w 338"/>
                        <a:gd name="T39" fmla="*/ 290 h 310"/>
                        <a:gd name="T40" fmla="*/ 241 w 338"/>
                        <a:gd name="T41" fmla="*/ 297 h 310"/>
                        <a:gd name="T42" fmla="*/ 213 w 338"/>
                        <a:gd name="T43" fmla="*/ 303 h 310"/>
                        <a:gd name="T44" fmla="*/ 189 w 338"/>
                        <a:gd name="T45" fmla="*/ 306 h 310"/>
                        <a:gd name="T46" fmla="*/ 167 w 338"/>
                        <a:gd name="T47" fmla="*/ 308 h 310"/>
                        <a:gd name="T48" fmla="*/ 152 w 338"/>
                        <a:gd name="T49" fmla="*/ 308 h 310"/>
                        <a:gd name="T50" fmla="*/ 148 w 338"/>
                        <a:gd name="T51" fmla="*/ 310 h 310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w 338"/>
                        <a:gd name="T79" fmla="*/ 0 h 310"/>
                        <a:gd name="T80" fmla="*/ 338 w 338"/>
                        <a:gd name="T81" fmla="*/ 310 h 310"/>
                      </a:gdLst>
                      <a:ahLst/>
                      <a:cxnLst>
                        <a:cxn ang="T52">
                          <a:pos x="T0" y="T1"/>
                        </a:cxn>
                        <a:cxn ang="T53">
                          <a:pos x="T2" y="T3"/>
                        </a:cxn>
                        <a:cxn ang="T54">
                          <a:pos x="T4" y="T5"/>
                        </a:cxn>
                        <a:cxn ang="T55">
                          <a:pos x="T6" y="T7"/>
                        </a:cxn>
                        <a:cxn ang="T56">
                          <a:pos x="T8" y="T9"/>
                        </a:cxn>
                        <a:cxn ang="T57">
                          <a:pos x="T10" y="T11"/>
                        </a:cxn>
                        <a:cxn ang="T58">
                          <a:pos x="T12" y="T13"/>
                        </a:cxn>
                        <a:cxn ang="T59">
                          <a:pos x="T14" y="T15"/>
                        </a:cxn>
                        <a:cxn ang="T60">
                          <a:pos x="T16" y="T17"/>
                        </a:cxn>
                        <a:cxn ang="T61">
                          <a:pos x="T18" y="T19"/>
                        </a:cxn>
                        <a:cxn ang="T62">
                          <a:pos x="T20" y="T21"/>
                        </a:cxn>
                        <a:cxn ang="T63">
                          <a:pos x="T22" y="T23"/>
                        </a:cxn>
                        <a:cxn ang="T64">
                          <a:pos x="T24" y="T25"/>
                        </a:cxn>
                        <a:cxn ang="T65">
                          <a:pos x="T26" y="T27"/>
                        </a:cxn>
                        <a:cxn ang="T66">
                          <a:pos x="T28" y="T29"/>
                        </a:cxn>
                        <a:cxn ang="T67">
                          <a:pos x="T30" y="T31"/>
                        </a:cxn>
                        <a:cxn ang="T68">
                          <a:pos x="T32" y="T33"/>
                        </a:cxn>
                        <a:cxn ang="T69">
                          <a:pos x="T34" y="T35"/>
                        </a:cxn>
                        <a:cxn ang="T70">
                          <a:pos x="T36" y="T37"/>
                        </a:cxn>
                        <a:cxn ang="T71">
                          <a:pos x="T38" y="T39"/>
                        </a:cxn>
                        <a:cxn ang="T72">
                          <a:pos x="T40" y="T41"/>
                        </a:cxn>
                        <a:cxn ang="T73">
                          <a:pos x="T42" y="T43"/>
                        </a:cxn>
                        <a:cxn ang="T74">
                          <a:pos x="T44" y="T45"/>
                        </a:cxn>
                        <a:cxn ang="T75">
                          <a:pos x="T46" y="T47"/>
                        </a:cxn>
                        <a:cxn ang="T76">
                          <a:pos x="T48" y="T49"/>
                        </a:cxn>
                        <a:cxn ang="T77">
                          <a:pos x="T50" y="T51"/>
                        </a:cxn>
                      </a:cxnLst>
                      <a:rect l="T78" t="T79" r="T80" b="T81"/>
                      <a:pathLst>
                        <a:path w="338" h="310">
                          <a:moveTo>
                            <a:pt x="148" y="310"/>
                          </a:moveTo>
                          <a:lnTo>
                            <a:pt x="108" y="305"/>
                          </a:lnTo>
                          <a:lnTo>
                            <a:pt x="76" y="293"/>
                          </a:lnTo>
                          <a:lnTo>
                            <a:pt x="50" y="280"/>
                          </a:lnTo>
                          <a:lnTo>
                            <a:pt x="32" y="266"/>
                          </a:lnTo>
                          <a:lnTo>
                            <a:pt x="19" y="249"/>
                          </a:lnTo>
                          <a:lnTo>
                            <a:pt x="9" y="234"/>
                          </a:lnTo>
                          <a:lnTo>
                            <a:pt x="4" y="223"/>
                          </a:lnTo>
                          <a:lnTo>
                            <a:pt x="0" y="214"/>
                          </a:lnTo>
                          <a:lnTo>
                            <a:pt x="0" y="210"/>
                          </a:lnTo>
                          <a:lnTo>
                            <a:pt x="0" y="0"/>
                          </a:lnTo>
                          <a:lnTo>
                            <a:pt x="338" y="2"/>
                          </a:lnTo>
                          <a:lnTo>
                            <a:pt x="338" y="206"/>
                          </a:lnTo>
                          <a:lnTo>
                            <a:pt x="330" y="223"/>
                          </a:lnTo>
                          <a:lnTo>
                            <a:pt x="321" y="238"/>
                          </a:lnTo>
                          <a:lnTo>
                            <a:pt x="314" y="251"/>
                          </a:lnTo>
                          <a:lnTo>
                            <a:pt x="308" y="258"/>
                          </a:lnTo>
                          <a:lnTo>
                            <a:pt x="306" y="262"/>
                          </a:lnTo>
                          <a:lnTo>
                            <a:pt x="289" y="277"/>
                          </a:lnTo>
                          <a:lnTo>
                            <a:pt x="267" y="290"/>
                          </a:lnTo>
                          <a:lnTo>
                            <a:pt x="241" y="297"/>
                          </a:lnTo>
                          <a:lnTo>
                            <a:pt x="213" y="303"/>
                          </a:lnTo>
                          <a:lnTo>
                            <a:pt x="189" y="306"/>
                          </a:lnTo>
                          <a:lnTo>
                            <a:pt x="167" y="308"/>
                          </a:lnTo>
                          <a:lnTo>
                            <a:pt x="152" y="308"/>
                          </a:lnTo>
                          <a:lnTo>
                            <a:pt x="148" y="31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09" name="Freeform 229"/>
                    <p:cNvSpPr>
                      <a:spLocks/>
                    </p:cNvSpPr>
                    <p:nvPr/>
                  </p:nvSpPr>
                  <p:spPr bwMode="auto">
                    <a:xfrm>
                      <a:off x="1286" y="3331"/>
                      <a:ext cx="338" cy="310"/>
                    </a:xfrm>
                    <a:custGeom>
                      <a:avLst/>
                      <a:gdLst>
                        <a:gd name="T0" fmla="*/ 148 w 338"/>
                        <a:gd name="T1" fmla="*/ 310 h 310"/>
                        <a:gd name="T2" fmla="*/ 108 w 338"/>
                        <a:gd name="T3" fmla="*/ 305 h 310"/>
                        <a:gd name="T4" fmla="*/ 76 w 338"/>
                        <a:gd name="T5" fmla="*/ 293 h 310"/>
                        <a:gd name="T6" fmla="*/ 50 w 338"/>
                        <a:gd name="T7" fmla="*/ 280 h 310"/>
                        <a:gd name="T8" fmla="*/ 32 w 338"/>
                        <a:gd name="T9" fmla="*/ 266 h 310"/>
                        <a:gd name="T10" fmla="*/ 19 w 338"/>
                        <a:gd name="T11" fmla="*/ 249 h 310"/>
                        <a:gd name="T12" fmla="*/ 9 w 338"/>
                        <a:gd name="T13" fmla="*/ 234 h 310"/>
                        <a:gd name="T14" fmla="*/ 4 w 338"/>
                        <a:gd name="T15" fmla="*/ 223 h 310"/>
                        <a:gd name="T16" fmla="*/ 0 w 338"/>
                        <a:gd name="T17" fmla="*/ 214 h 310"/>
                        <a:gd name="T18" fmla="*/ 0 w 338"/>
                        <a:gd name="T19" fmla="*/ 210 h 310"/>
                        <a:gd name="T20" fmla="*/ 0 w 338"/>
                        <a:gd name="T21" fmla="*/ 0 h 310"/>
                        <a:gd name="T22" fmla="*/ 338 w 338"/>
                        <a:gd name="T23" fmla="*/ 2 h 310"/>
                        <a:gd name="T24" fmla="*/ 338 w 338"/>
                        <a:gd name="T25" fmla="*/ 206 h 310"/>
                        <a:gd name="T26" fmla="*/ 330 w 338"/>
                        <a:gd name="T27" fmla="*/ 223 h 310"/>
                        <a:gd name="T28" fmla="*/ 321 w 338"/>
                        <a:gd name="T29" fmla="*/ 238 h 310"/>
                        <a:gd name="T30" fmla="*/ 314 w 338"/>
                        <a:gd name="T31" fmla="*/ 251 h 310"/>
                        <a:gd name="T32" fmla="*/ 308 w 338"/>
                        <a:gd name="T33" fmla="*/ 258 h 310"/>
                        <a:gd name="T34" fmla="*/ 306 w 338"/>
                        <a:gd name="T35" fmla="*/ 262 h 310"/>
                        <a:gd name="T36" fmla="*/ 289 w 338"/>
                        <a:gd name="T37" fmla="*/ 277 h 310"/>
                        <a:gd name="T38" fmla="*/ 267 w 338"/>
                        <a:gd name="T39" fmla="*/ 290 h 310"/>
                        <a:gd name="T40" fmla="*/ 241 w 338"/>
                        <a:gd name="T41" fmla="*/ 297 h 310"/>
                        <a:gd name="T42" fmla="*/ 213 w 338"/>
                        <a:gd name="T43" fmla="*/ 303 h 310"/>
                        <a:gd name="T44" fmla="*/ 189 w 338"/>
                        <a:gd name="T45" fmla="*/ 306 h 310"/>
                        <a:gd name="T46" fmla="*/ 167 w 338"/>
                        <a:gd name="T47" fmla="*/ 308 h 310"/>
                        <a:gd name="T48" fmla="*/ 152 w 338"/>
                        <a:gd name="T49" fmla="*/ 308 h 310"/>
                        <a:gd name="T50" fmla="*/ 148 w 338"/>
                        <a:gd name="T51" fmla="*/ 310 h 310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w 338"/>
                        <a:gd name="T79" fmla="*/ 0 h 310"/>
                        <a:gd name="T80" fmla="*/ 338 w 338"/>
                        <a:gd name="T81" fmla="*/ 310 h 310"/>
                      </a:gdLst>
                      <a:ahLst/>
                      <a:cxnLst>
                        <a:cxn ang="T52">
                          <a:pos x="T0" y="T1"/>
                        </a:cxn>
                        <a:cxn ang="T53">
                          <a:pos x="T2" y="T3"/>
                        </a:cxn>
                        <a:cxn ang="T54">
                          <a:pos x="T4" y="T5"/>
                        </a:cxn>
                        <a:cxn ang="T55">
                          <a:pos x="T6" y="T7"/>
                        </a:cxn>
                        <a:cxn ang="T56">
                          <a:pos x="T8" y="T9"/>
                        </a:cxn>
                        <a:cxn ang="T57">
                          <a:pos x="T10" y="T11"/>
                        </a:cxn>
                        <a:cxn ang="T58">
                          <a:pos x="T12" y="T13"/>
                        </a:cxn>
                        <a:cxn ang="T59">
                          <a:pos x="T14" y="T15"/>
                        </a:cxn>
                        <a:cxn ang="T60">
                          <a:pos x="T16" y="T17"/>
                        </a:cxn>
                        <a:cxn ang="T61">
                          <a:pos x="T18" y="T19"/>
                        </a:cxn>
                        <a:cxn ang="T62">
                          <a:pos x="T20" y="T21"/>
                        </a:cxn>
                        <a:cxn ang="T63">
                          <a:pos x="T22" y="T23"/>
                        </a:cxn>
                        <a:cxn ang="T64">
                          <a:pos x="T24" y="T25"/>
                        </a:cxn>
                        <a:cxn ang="T65">
                          <a:pos x="T26" y="T27"/>
                        </a:cxn>
                        <a:cxn ang="T66">
                          <a:pos x="T28" y="T29"/>
                        </a:cxn>
                        <a:cxn ang="T67">
                          <a:pos x="T30" y="T31"/>
                        </a:cxn>
                        <a:cxn ang="T68">
                          <a:pos x="T32" y="T33"/>
                        </a:cxn>
                        <a:cxn ang="T69">
                          <a:pos x="T34" y="T35"/>
                        </a:cxn>
                        <a:cxn ang="T70">
                          <a:pos x="T36" y="T37"/>
                        </a:cxn>
                        <a:cxn ang="T71">
                          <a:pos x="T38" y="T39"/>
                        </a:cxn>
                        <a:cxn ang="T72">
                          <a:pos x="T40" y="T41"/>
                        </a:cxn>
                        <a:cxn ang="T73">
                          <a:pos x="T42" y="T43"/>
                        </a:cxn>
                        <a:cxn ang="T74">
                          <a:pos x="T44" y="T45"/>
                        </a:cxn>
                        <a:cxn ang="T75">
                          <a:pos x="T46" y="T47"/>
                        </a:cxn>
                        <a:cxn ang="T76">
                          <a:pos x="T48" y="T49"/>
                        </a:cxn>
                        <a:cxn ang="T77">
                          <a:pos x="T50" y="T51"/>
                        </a:cxn>
                      </a:cxnLst>
                      <a:rect l="T78" t="T79" r="T80" b="T81"/>
                      <a:pathLst>
                        <a:path w="338" h="310">
                          <a:moveTo>
                            <a:pt x="148" y="310"/>
                          </a:moveTo>
                          <a:lnTo>
                            <a:pt x="108" y="305"/>
                          </a:lnTo>
                          <a:lnTo>
                            <a:pt x="76" y="293"/>
                          </a:lnTo>
                          <a:lnTo>
                            <a:pt x="50" y="280"/>
                          </a:lnTo>
                          <a:lnTo>
                            <a:pt x="32" y="266"/>
                          </a:lnTo>
                          <a:lnTo>
                            <a:pt x="19" y="249"/>
                          </a:lnTo>
                          <a:lnTo>
                            <a:pt x="9" y="234"/>
                          </a:lnTo>
                          <a:lnTo>
                            <a:pt x="4" y="223"/>
                          </a:lnTo>
                          <a:lnTo>
                            <a:pt x="0" y="214"/>
                          </a:lnTo>
                          <a:lnTo>
                            <a:pt x="0" y="210"/>
                          </a:lnTo>
                          <a:lnTo>
                            <a:pt x="0" y="0"/>
                          </a:lnTo>
                          <a:lnTo>
                            <a:pt x="338" y="2"/>
                          </a:lnTo>
                          <a:lnTo>
                            <a:pt x="338" y="206"/>
                          </a:lnTo>
                          <a:lnTo>
                            <a:pt x="330" y="223"/>
                          </a:lnTo>
                          <a:lnTo>
                            <a:pt x="321" y="238"/>
                          </a:lnTo>
                          <a:lnTo>
                            <a:pt x="314" y="251"/>
                          </a:lnTo>
                          <a:lnTo>
                            <a:pt x="308" y="258"/>
                          </a:lnTo>
                          <a:lnTo>
                            <a:pt x="306" y="262"/>
                          </a:lnTo>
                          <a:lnTo>
                            <a:pt x="289" y="277"/>
                          </a:lnTo>
                          <a:lnTo>
                            <a:pt x="267" y="290"/>
                          </a:lnTo>
                          <a:lnTo>
                            <a:pt x="241" y="297"/>
                          </a:lnTo>
                          <a:lnTo>
                            <a:pt x="213" y="303"/>
                          </a:lnTo>
                          <a:lnTo>
                            <a:pt x="189" y="306"/>
                          </a:lnTo>
                          <a:lnTo>
                            <a:pt x="167" y="308"/>
                          </a:lnTo>
                          <a:lnTo>
                            <a:pt x="152" y="308"/>
                          </a:lnTo>
                          <a:lnTo>
                            <a:pt x="148" y="310"/>
                          </a:lnTo>
                        </a:path>
                      </a:pathLst>
                    </a:custGeom>
                    <a:noFill/>
                    <a:ln w="63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10" name="Freeform 230"/>
                    <p:cNvSpPr>
                      <a:spLocks/>
                    </p:cNvSpPr>
                    <p:nvPr/>
                  </p:nvSpPr>
                  <p:spPr bwMode="auto">
                    <a:xfrm>
                      <a:off x="1303" y="3331"/>
                      <a:ext cx="308" cy="308"/>
                    </a:xfrm>
                    <a:custGeom>
                      <a:avLst/>
                      <a:gdLst>
                        <a:gd name="T0" fmla="*/ 137 w 308"/>
                        <a:gd name="T1" fmla="*/ 308 h 308"/>
                        <a:gd name="T2" fmla="*/ 102 w 308"/>
                        <a:gd name="T3" fmla="*/ 305 h 308"/>
                        <a:gd name="T4" fmla="*/ 72 w 308"/>
                        <a:gd name="T5" fmla="*/ 295 h 308"/>
                        <a:gd name="T6" fmla="*/ 48 w 308"/>
                        <a:gd name="T7" fmla="*/ 282 h 308"/>
                        <a:gd name="T8" fmla="*/ 31 w 308"/>
                        <a:gd name="T9" fmla="*/ 269 h 308"/>
                        <a:gd name="T10" fmla="*/ 18 w 308"/>
                        <a:gd name="T11" fmla="*/ 254 h 308"/>
                        <a:gd name="T12" fmla="*/ 9 w 308"/>
                        <a:gd name="T13" fmla="*/ 241 h 308"/>
                        <a:gd name="T14" fmla="*/ 4 w 308"/>
                        <a:gd name="T15" fmla="*/ 230 h 308"/>
                        <a:gd name="T16" fmla="*/ 0 w 308"/>
                        <a:gd name="T17" fmla="*/ 223 h 308"/>
                        <a:gd name="T18" fmla="*/ 0 w 308"/>
                        <a:gd name="T19" fmla="*/ 219 h 308"/>
                        <a:gd name="T20" fmla="*/ 0 w 308"/>
                        <a:gd name="T21" fmla="*/ 0 h 308"/>
                        <a:gd name="T22" fmla="*/ 308 w 308"/>
                        <a:gd name="T23" fmla="*/ 2 h 308"/>
                        <a:gd name="T24" fmla="*/ 308 w 308"/>
                        <a:gd name="T25" fmla="*/ 199 h 308"/>
                        <a:gd name="T26" fmla="*/ 300 w 308"/>
                        <a:gd name="T27" fmla="*/ 214 h 308"/>
                        <a:gd name="T28" fmla="*/ 295 w 308"/>
                        <a:gd name="T29" fmla="*/ 228 h 308"/>
                        <a:gd name="T30" fmla="*/ 287 w 308"/>
                        <a:gd name="T31" fmla="*/ 241 h 308"/>
                        <a:gd name="T32" fmla="*/ 282 w 308"/>
                        <a:gd name="T33" fmla="*/ 249 h 308"/>
                        <a:gd name="T34" fmla="*/ 280 w 308"/>
                        <a:gd name="T35" fmla="*/ 253 h 308"/>
                        <a:gd name="T36" fmla="*/ 265 w 308"/>
                        <a:gd name="T37" fmla="*/ 267 h 308"/>
                        <a:gd name="T38" fmla="*/ 245 w 308"/>
                        <a:gd name="T39" fmla="*/ 279 h 308"/>
                        <a:gd name="T40" fmla="*/ 220 w 308"/>
                        <a:gd name="T41" fmla="*/ 288 h 308"/>
                        <a:gd name="T42" fmla="*/ 196 w 308"/>
                        <a:gd name="T43" fmla="*/ 295 h 308"/>
                        <a:gd name="T44" fmla="*/ 174 w 308"/>
                        <a:gd name="T45" fmla="*/ 301 h 308"/>
                        <a:gd name="T46" fmla="*/ 156 w 308"/>
                        <a:gd name="T47" fmla="*/ 305 h 308"/>
                        <a:gd name="T48" fmla="*/ 143 w 308"/>
                        <a:gd name="T49" fmla="*/ 308 h 308"/>
                        <a:gd name="T50" fmla="*/ 137 w 308"/>
                        <a:gd name="T51" fmla="*/ 308 h 308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w 308"/>
                        <a:gd name="T79" fmla="*/ 0 h 308"/>
                        <a:gd name="T80" fmla="*/ 308 w 308"/>
                        <a:gd name="T81" fmla="*/ 308 h 308"/>
                      </a:gdLst>
                      <a:ahLst/>
                      <a:cxnLst>
                        <a:cxn ang="T52">
                          <a:pos x="T0" y="T1"/>
                        </a:cxn>
                        <a:cxn ang="T53">
                          <a:pos x="T2" y="T3"/>
                        </a:cxn>
                        <a:cxn ang="T54">
                          <a:pos x="T4" y="T5"/>
                        </a:cxn>
                        <a:cxn ang="T55">
                          <a:pos x="T6" y="T7"/>
                        </a:cxn>
                        <a:cxn ang="T56">
                          <a:pos x="T8" y="T9"/>
                        </a:cxn>
                        <a:cxn ang="T57">
                          <a:pos x="T10" y="T11"/>
                        </a:cxn>
                        <a:cxn ang="T58">
                          <a:pos x="T12" y="T13"/>
                        </a:cxn>
                        <a:cxn ang="T59">
                          <a:pos x="T14" y="T15"/>
                        </a:cxn>
                        <a:cxn ang="T60">
                          <a:pos x="T16" y="T17"/>
                        </a:cxn>
                        <a:cxn ang="T61">
                          <a:pos x="T18" y="T19"/>
                        </a:cxn>
                        <a:cxn ang="T62">
                          <a:pos x="T20" y="T21"/>
                        </a:cxn>
                        <a:cxn ang="T63">
                          <a:pos x="T22" y="T23"/>
                        </a:cxn>
                        <a:cxn ang="T64">
                          <a:pos x="T24" y="T25"/>
                        </a:cxn>
                        <a:cxn ang="T65">
                          <a:pos x="T26" y="T27"/>
                        </a:cxn>
                        <a:cxn ang="T66">
                          <a:pos x="T28" y="T29"/>
                        </a:cxn>
                        <a:cxn ang="T67">
                          <a:pos x="T30" y="T31"/>
                        </a:cxn>
                        <a:cxn ang="T68">
                          <a:pos x="T32" y="T33"/>
                        </a:cxn>
                        <a:cxn ang="T69">
                          <a:pos x="T34" y="T35"/>
                        </a:cxn>
                        <a:cxn ang="T70">
                          <a:pos x="T36" y="T37"/>
                        </a:cxn>
                        <a:cxn ang="T71">
                          <a:pos x="T38" y="T39"/>
                        </a:cxn>
                        <a:cxn ang="T72">
                          <a:pos x="T40" y="T41"/>
                        </a:cxn>
                        <a:cxn ang="T73">
                          <a:pos x="T42" y="T43"/>
                        </a:cxn>
                        <a:cxn ang="T74">
                          <a:pos x="T44" y="T45"/>
                        </a:cxn>
                        <a:cxn ang="T75">
                          <a:pos x="T46" y="T47"/>
                        </a:cxn>
                        <a:cxn ang="T76">
                          <a:pos x="T48" y="T49"/>
                        </a:cxn>
                        <a:cxn ang="T77">
                          <a:pos x="T50" y="T51"/>
                        </a:cxn>
                      </a:cxnLst>
                      <a:rect l="T78" t="T79" r="T80" b="T81"/>
                      <a:pathLst>
                        <a:path w="308" h="308">
                          <a:moveTo>
                            <a:pt x="137" y="308"/>
                          </a:moveTo>
                          <a:lnTo>
                            <a:pt x="102" y="305"/>
                          </a:lnTo>
                          <a:lnTo>
                            <a:pt x="72" y="295"/>
                          </a:lnTo>
                          <a:lnTo>
                            <a:pt x="48" y="282"/>
                          </a:lnTo>
                          <a:lnTo>
                            <a:pt x="31" y="269"/>
                          </a:lnTo>
                          <a:lnTo>
                            <a:pt x="18" y="254"/>
                          </a:lnTo>
                          <a:lnTo>
                            <a:pt x="9" y="241"/>
                          </a:lnTo>
                          <a:lnTo>
                            <a:pt x="4" y="230"/>
                          </a:lnTo>
                          <a:lnTo>
                            <a:pt x="0" y="223"/>
                          </a:lnTo>
                          <a:lnTo>
                            <a:pt x="0" y="219"/>
                          </a:lnTo>
                          <a:lnTo>
                            <a:pt x="0" y="0"/>
                          </a:lnTo>
                          <a:lnTo>
                            <a:pt x="308" y="2"/>
                          </a:lnTo>
                          <a:lnTo>
                            <a:pt x="308" y="199"/>
                          </a:lnTo>
                          <a:lnTo>
                            <a:pt x="300" y="214"/>
                          </a:lnTo>
                          <a:lnTo>
                            <a:pt x="295" y="228"/>
                          </a:lnTo>
                          <a:lnTo>
                            <a:pt x="287" y="241"/>
                          </a:lnTo>
                          <a:lnTo>
                            <a:pt x="282" y="249"/>
                          </a:lnTo>
                          <a:lnTo>
                            <a:pt x="280" y="253"/>
                          </a:lnTo>
                          <a:lnTo>
                            <a:pt x="265" y="267"/>
                          </a:lnTo>
                          <a:lnTo>
                            <a:pt x="245" y="279"/>
                          </a:lnTo>
                          <a:lnTo>
                            <a:pt x="220" y="288"/>
                          </a:lnTo>
                          <a:lnTo>
                            <a:pt x="196" y="295"/>
                          </a:lnTo>
                          <a:lnTo>
                            <a:pt x="174" y="301"/>
                          </a:lnTo>
                          <a:lnTo>
                            <a:pt x="156" y="305"/>
                          </a:lnTo>
                          <a:lnTo>
                            <a:pt x="143" y="308"/>
                          </a:lnTo>
                          <a:lnTo>
                            <a:pt x="137" y="308"/>
                          </a:lnTo>
                          <a:close/>
                        </a:path>
                      </a:pathLst>
                    </a:custGeom>
                    <a:solidFill>
                      <a:srgbClr val="1A1A1A"/>
                    </a:solidFill>
                    <a:ln w="0">
                      <a:solidFill>
                        <a:srgbClr val="1A1A1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11" name="Freeform 231"/>
                    <p:cNvSpPr>
                      <a:spLocks/>
                    </p:cNvSpPr>
                    <p:nvPr/>
                  </p:nvSpPr>
                  <p:spPr bwMode="auto">
                    <a:xfrm>
                      <a:off x="1320" y="3331"/>
                      <a:ext cx="278" cy="306"/>
                    </a:xfrm>
                    <a:custGeom>
                      <a:avLst/>
                      <a:gdLst>
                        <a:gd name="T0" fmla="*/ 127 w 278"/>
                        <a:gd name="T1" fmla="*/ 306 h 306"/>
                        <a:gd name="T2" fmla="*/ 94 w 278"/>
                        <a:gd name="T3" fmla="*/ 303 h 306"/>
                        <a:gd name="T4" fmla="*/ 66 w 278"/>
                        <a:gd name="T5" fmla="*/ 295 h 306"/>
                        <a:gd name="T6" fmla="*/ 46 w 278"/>
                        <a:gd name="T7" fmla="*/ 286 h 306"/>
                        <a:gd name="T8" fmla="*/ 29 w 278"/>
                        <a:gd name="T9" fmla="*/ 273 h 306"/>
                        <a:gd name="T10" fmla="*/ 16 w 278"/>
                        <a:gd name="T11" fmla="*/ 260 h 306"/>
                        <a:gd name="T12" fmla="*/ 9 w 278"/>
                        <a:gd name="T13" fmla="*/ 249 h 306"/>
                        <a:gd name="T14" fmla="*/ 3 w 278"/>
                        <a:gd name="T15" fmla="*/ 238 h 306"/>
                        <a:gd name="T16" fmla="*/ 1 w 278"/>
                        <a:gd name="T17" fmla="*/ 232 h 306"/>
                        <a:gd name="T18" fmla="*/ 0 w 278"/>
                        <a:gd name="T19" fmla="*/ 228 h 306"/>
                        <a:gd name="T20" fmla="*/ 0 w 278"/>
                        <a:gd name="T21" fmla="*/ 0 h 306"/>
                        <a:gd name="T22" fmla="*/ 278 w 278"/>
                        <a:gd name="T23" fmla="*/ 2 h 306"/>
                        <a:gd name="T24" fmla="*/ 278 w 278"/>
                        <a:gd name="T25" fmla="*/ 191 h 306"/>
                        <a:gd name="T26" fmla="*/ 272 w 278"/>
                        <a:gd name="T27" fmla="*/ 206 h 306"/>
                        <a:gd name="T28" fmla="*/ 267 w 278"/>
                        <a:gd name="T29" fmla="*/ 219 h 306"/>
                        <a:gd name="T30" fmla="*/ 261 w 278"/>
                        <a:gd name="T31" fmla="*/ 232 h 306"/>
                        <a:gd name="T32" fmla="*/ 255 w 278"/>
                        <a:gd name="T33" fmla="*/ 240 h 306"/>
                        <a:gd name="T34" fmla="*/ 254 w 278"/>
                        <a:gd name="T35" fmla="*/ 243 h 306"/>
                        <a:gd name="T36" fmla="*/ 241 w 278"/>
                        <a:gd name="T37" fmla="*/ 256 h 306"/>
                        <a:gd name="T38" fmla="*/ 222 w 278"/>
                        <a:gd name="T39" fmla="*/ 269 h 306"/>
                        <a:gd name="T40" fmla="*/ 202 w 278"/>
                        <a:gd name="T41" fmla="*/ 280 h 306"/>
                        <a:gd name="T42" fmla="*/ 179 w 278"/>
                        <a:gd name="T43" fmla="*/ 290 h 306"/>
                        <a:gd name="T44" fmla="*/ 159 w 278"/>
                        <a:gd name="T45" fmla="*/ 297 h 306"/>
                        <a:gd name="T46" fmla="*/ 142 w 278"/>
                        <a:gd name="T47" fmla="*/ 303 h 306"/>
                        <a:gd name="T48" fmla="*/ 131 w 278"/>
                        <a:gd name="T49" fmla="*/ 306 h 306"/>
                        <a:gd name="T50" fmla="*/ 127 w 278"/>
                        <a:gd name="T51" fmla="*/ 306 h 30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w 278"/>
                        <a:gd name="T79" fmla="*/ 0 h 306"/>
                        <a:gd name="T80" fmla="*/ 278 w 278"/>
                        <a:gd name="T81" fmla="*/ 306 h 306"/>
                      </a:gdLst>
                      <a:ahLst/>
                      <a:cxnLst>
                        <a:cxn ang="T52">
                          <a:pos x="T0" y="T1"/>
                        </a:cxn>
                        <a:cxn ang="T53">
                          <a:pos x="T2" y="T3"/>
                        </a:cxn>
                        <a:cxn ang="T54">
                          <a:pos x="T4" y="T5"/>
                        </a:cxn>
                        <a:cxn ang="T55">
                          <a:pos x="T6" y="T7"/>
                        </a:cxn>
                        <a:cxn ang="T56">
                          <a:pos x="T8" y="T9"/>
                        </a:cxn>
                        <a:cxn ang="T57">
                          <a:pos x="T10" y="T11"/>
                        </a:cxn>
                        <a:cxn ang="T58">
                          <a:pos x="T12" y="T13"/>
                        </a:cxn>
                        <a:cxn ang="T59">
                          <a:pos x="T14" y="T15"/>
                        </a:cxn>
                        <a:cxn ang="T60">
                          <a:pos x="T16" y="T17"/>
                        </a:cxn>
                        <a:cxn ang="T61">
                          <a:pos x="T18" y="T19"/>
                        </a:cxn>
                        <a:cxn ang="T62">
                          <a:pos x="T20" y="T21"/>
                        </a:cxn>
                        <a:cxn ang="T63">
                          <a:pos x="T22" y="T23"/>
                        </a:cxn>
                        <a:cxn ang="T64">
                          <a:pos x="T24" y="T25"/>
                        </a:cxn>
                        <a:cxn ang="T65">
                          <a:pos x="T26" y="T27"/>
                        </a:cxn>
                        <a:cxn ang="T66">
                          <a:pos x="T28" y="T29"/>
                        </a:cxn>
                        <a:cxn ang="T67">
                          <a:pos x="T30" y="T31"/>
                        </a:cxn>
                        <a:cxn ang="T68">
                          <a:pos x="T32" y="T33"/>
                        </a:cxn>
                        <a:cxn ang="T69">
                          <a:pos x="T34" y="T35"/>
                        </a:cxn>
                        <a:cxn ang="T70">
                          <a:pos x="T36" y="T37"/>
                        </a:cxn>
                        <a:cxn ang="T71">
                          <a:pos x="T38" y="T39"/>
                        </a:cxn>
                        <a:cxn ang="T72">
                          <a:pos x="T40" y="T41"/>
                        </a:cxn>
                        <a:cxn ang="T73">
                          <a:pos x="T42" y="T43"/>
                        </a:cxn>
                        <a:cxn ang="T74">
                          <a:pos x="T44" y="T45"/>
                        </a:cxn>
                        <a:cxn ang="T75">
                          <a:pos x="T46" y="T47"/>
                        </a:cxn>
                        <a:cxn ang="T76">
                          <a:pos x="T48" y="T49"/>
                        </a:cxn>
                        <a:cxn ang="T77">
                          <a:pos x="T50" y="T51"/>
                        </a:cxn>
                      </a:cxnLst>
                      <a:rect l="T78" t="T79" r="T80" b="T81"/>
                      <a:pathLst>
                        <a:path w="278" h="306">
                          <a:moveTo>
                            <a:pt x="127" y="306"/>
                          </a:moveTo>
                          <a:lnTo>
                            <a:pt x="94" y="303"/>
                          </a:lnTo>
                          <a:lnTo>
                            <a:pt x="66" y="295"/>
                          </a:lnTo>
                          <a:lnTo>
                            <a:pt x="46" y="286"/>
                          </a:lnTo>
                          <a:lnTo>
                            <a:pt x="29" y="273"/>
                          </a:lnTo>
                          <a:lnTo>
                            <a:pt x="16" y="260"/>
                          </a:lnTo>
                          <a:lnTo>
                            <a:pt x="9" y="249"/>
                          </a:lnTo>
                          <a:lnTo>
                            <a:pt x="3" y="238"/>
                          </a:lnTo>
                          <a:lnTo>
                            <a:pt x="1" y="232"/>
                          </a:lnTo>
                          <a:lnTo>
                            <a:pt x="0" y="228"/>
                          </a:lnTo>
                          <a:lnTo>
                            <a:pt x="0" y="0"/>
                          </a:lnTo>
                          <a:lnTo>
                            <a:pt x="278" y="2"/>
                          </a:lnTo>
                          <a:lnTo>
                            <a:pt x="278" y="191"/>
                          </a:lnTo>
                          <a:lnTo>
                            <a:pt x="272" y="206"/>
                          </a:lnTo>
                          <a:lnTo>
                            <a:pt x="267" y="219"/>
                          </a:lnTo>
                          <a:lnTo>
                            <a:pt x="261" y="232"/>
                          </a:lnTo>
                          <a:lnTo>
                            <a:pt x="255" y="240"/>
                          </a:lnTo>
                          <a:lnTo>
                            <a:pt x="254" y="243"/>
                          </a:lnTo>
                          <a:lnTo>
                            <a:pt x="241" y="256"/>
                          </a:lnTo>
                          <a:lnTo>
                            <a:pt x="222" y="269"/>
                          </a:lnTo>
                          <a:lnTo>
                            <a:pt x="202" y="280"/>
                          </a:lnTo>
                          <a:lnTo>
                            <a:pt x="179" y="290"/>
                          </a:lnTo>
                          <a:lnTo>
                            <a:pt x="159" y="297"/>
                          </a:lnTo>
                          <a:lnTo>
                            <a:pt x="142" y="303"/>
                          </a:lnTo>
                          <a:lnTo>
                            <a:pt x="131" y="306"/>
                          </a:lnTo>
                          <a:lnTo>
                            <a:pt x="127" y="306"/>
                          </a:lnTo>
                          <a:close/>
                        </a:path>
                      </a:pathLst>
                    </a:custGeom>
                    <a:solidFill>
                      <a:srgbClr val="333333"/>
                    </a:solidFill>
                    <a:ln w="0">
                      <a:solidFill>
                        <a:srgbClr val="333333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12" name="Freeform 232"/>
                    <p:cNvSpPr>
                      <a:spLocks/>
                    </p:cNvSpPr>
                    <p:nvPr/>
                  </p:nvSpPr>
                  <p:spPr bwMode="auto">
                    <a:xfrm>
                      <a:off x="1338" y="3331"/>
                      <a:ext cx="249" cy="306"/>
                    </a:xfrm>
                    <a:custGeom>
                      <a:avLst/>
                      <a:gdLst>
                        <a:gd name="T0" fmla="*/ 115 w 249"/>
                        <a:gd name="T1" fmla="*/ 306 h 306"/>
                        <a:gd name="T2" fmla="*/ 82 w 249"/>
                        <a:gd name="T3" fmla="*/ 303 h 306"/>
                        <a:gd name="T4" fmla="*/ 56 w 249"/>
                        <a:gd name="T5" fmla="*/ 295 h 306"/>
                        <a:gd name="T6" fmla="*/ 35 w 249"/>
                        <a:gd name="T7" fmla="*/ 284 h 306"/>
                        <a:gd name="T8" fmla="*/ 20 w 249"/>
                        <a:gd name="T9" fmla="*/ 271 h 306"/>
                        <a:gd name="T10" fmla="*/ 11 w 249"/>
                        <a:gd name="T11" fmla="*/ 260 h 306"/>
                        <a:gd name="T12" fmla="*/ 4 w 249"/>
                        <a:gd name="T13" fmla="*/ 249 h 306"/>
                        <a:gd name="T14" fmla="*/ 0 w 249"/>
                        <a:gd name="T15" fmla="*/ 241 h 306"/>
                        <a:gd name="T16" fmla="*/ 0 w 249"/>
                        <a:gd name="T17" fmla="*/ 240 h 306"/>
                        <a:gd name="T18" fmla="*/ 0 w 249"/>
                        <a:gd name="T19" fmla="*/ 0 h 306"/>
                        <a:gd name="T20" fmla="*/ 249 w 249"/>
                        <a:gd name="T21" fmla="*/ 2 h 306"/>
                        <a:gd name="T22" fmla="*/ 249 w 249"/>
                        <a:gd name="T23" fmla="*/ 186 h 306"/>
                        <a:gd name="T24" fmla="*/ 243 w 249"/>
                        <a:gd name="T25" fmla="*/ 197 h 306"/>
                        <a:gd name="T26" fmla="*/ 237 w 249"/>
                        <a:gd name="T27" fmla="*/ 210 h 306"/>
                        <a:gd name="T28" fmla="*/ 232 w 249"/>
                        <a:gd name="T29" fmla="*/ 223 h 306"/>
                        <a:gd name="T30" fmla="*/ 228 w 249"/>
                        <a:gd name="T31" fmla="*/ 230 h 306"/>
                        <a:gd name="T32" fmla="*/ 226 w 249"/>
                        <a:gd name="T33" fmla="*/ 234 h 306"/>
                        <a:gd name="T34" fmla="*/ 215 w 249"/>
                        <a:gd name="T35" fmla="*/ 245 h 306"/>
                        <a:gd name="T36" fmla="*/ 198 w 249"/>
                        <a:gd name="T37" fmla="*/ 258 h 306"/>
                        <a:gd name="T38" fmla="*/ 180 w 249"/>
                        <a:gd name="T39" fmla="*/ 271 h 306"/>
                        <a:gd name="T40" fmla="*/ 161 w 249"/>
                        <a:gd name="T41" fmla="*/ 282 h 306"/>
                        <a:gd name="T42" fmla="*/ 145 w 249"/>
                        <a:gd name="T43" fmla="*/ 292 h 306"/>
                        <a:gd name="T44" fmla="*/ 130 w 249"/>
                        <a:gd name="T45" fmla="*/ 299 h 306"/>
                        <a:gd name="T46" fmla="*/ 119 w 249"/>
                        <a:gd name="T47" fmla="*/ 305 h 306"/>
                        <a:gd name="T48" fmla="*/ 115 w 249"/>
                        <a:gd name="T49" fmla="*/ 306 h 30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w 249"/>
                        <a:gd name="T76" fmla="*/ 0 h 306"/>
                        <a:gd name="T77" fmla="*/ 249 w 249"/>
                        <a:gd name="T78" fmla="*/ 306 h 306"/>
                      </a:gdLst>
                      <a:ahLst/>
                      <a:cxnLst>
                        <a:cxn ang="T50">
                          <a:pos x="T0" y="T1"/>
                        </a:cxn>
                        <a:cxn ang="T51">
                          <a:pos x="T2" y="T3"/>
                        </a:cxn>
                        <a:cxn ang="T52">
                          <a:pos x="T4" y="T5"/>
                        </a:cxn>
                        <a:cxn ang="T53">
                          <a:pos x="T6" y="T7"/>
                        </a:cxn>
                        <a:cxn ang="T54">
                          <a:pos x="T8" y="T9"/>
                        </a:cxn>
                        <a:cxn ang="T55">
                          <a:pos x="T10" y="T11"/>
                        </a:cxn>
                        <a:cxn ang="T56">
                          <a:pos x="T12" y="T13"/>
                        </a:cxn>
                        <a:cxn ang="T57">
                          <a:pos x="T14" y="T15"/>
                        </a:cxn>
                        <a:cxn ang="T58">
                          <a:pos x="T16" y="T17"/>
                        </a:cxn>
                        <a:cxn ang="T59">
                          <a:pos x="T18" y="T19"/>
                        </a:cxn>
                        <a:cxn ang="T60">
                          <a:pos x="T20" y="T21"/>
                        </a:cxn>
                        <a:cxn ang="T61">
                          <a:pos x="T22" y="T23"/>
                        </a:cxn>
                        <a:cxn ang="T62">
                          <a:pos x="T24" y="T25"/>
                        </a:cxn>
                        <a:cxn ang="T63">
                          <a:pos x="T26" y="T27"/>
                        </a:cxn>
                        <a:cxn ang="T64">
                          <a:pos x="T28" y="T29"/>
                        </a:cxn>
                        <a:cxn ang="T65">
                          <a:pos x="T30" y="T31"/>
                        </a:cxn>
                        <a:cxn ang="T66">
                          <a:pos x="T32" y="T33"/>
                        </a:cxn>
                        <a:cxn ang="T67">
                          <a:pos x="T34" y="T35"/>
                        </a:cxn>
                        <a:cxn ang="T68">
                          <a:pos x="T36" y="T37"/>
                        </a:cxn>
                        <a:cxn ang="T69">
                          <a:pos x="T38" y="T39"/>
                        </a:cxn>
                        <a:cxn ang="T70">
                          <a:pos x="T40" y="T41"/>
                        </a:cxn>
                        <a:cxn ang="T71">
                          <a:pos x="T42" y="T43"/>
                        </a:cxn>
                        <a:cxn ang="T72">
                          <a:pos x="T44" y="T45"/>
                        </a:cxn>
                        <a:cxn ang="T73">
                          <a:pos x="T46" y="T47"/>
                        </a:cxn>
                        <a:cxn ang="T74">
                          <a:pos x="T48" y="T49"/>
                        </a:cxn>
                      </a:cxnLst>
                      <a:rect l="T75" t="T76" r="T77" b="T78"/>
                      <a:pathLst>
                        <a:path w="249" h="306">
                          <a:moveTo>
                            <a:pt x="115" y="306"/>
                          </a:moveTo>
                          <a:lnTo>
                            <a:pt x="82" y="303"/>
                          </a:lnTo>
                          <a:lnTo>
                            <a:pt x="56" y="295"/>
                          </a:lnTo>
                          <a:lnTo>
                            <a:pt x="35" y="284"/>
                          </a:lnTo>
                          <a:lnTo>
                            <a:pt x="20" y="271"/>
                          </a:lnTo>
                          <a:lnTo>
                            <a:pt x="11" y="260"/>
                          </a:lnTo>
                          <a:lnTo>
                            <a:pt x="4" y="249"/>
                          </a:lnTo>
                          <a:lnTo>
                            <a:pt x="0" y="241"/>
                          </a:lnTo>
                          <a:lnTo>
                            <a:pt x="0" y="240"/>
                          </a:lnTo>
                          <a:lnTo>
                            <a:pt x="0" y="0"/>
                          </a:lnTo>
                          <a:lnTo>
                            <a:pt x="249" y="2"/>
                          </a:lnTo>
                          <a:lnTo>
                            <a:pt x="249" y="186"/>
                          </a:lnTo>
                          <a:lnTo>
                            <a:pt x="243" y="197"/>
                          </a:lnTo>
                          <a:lnTo>
                            <a:pt x="237" y="210"/>
                          </a:lnTo>
                          <a:lnTo>
                            <a:pt x="232" y="223"/>
                          </a:lnTo>
                          <a:lnTo>
                            <a:pt x="228" y="230"/>
                          </a:lnTo>
                          <a:lnTo>
                            <a:pt x="226" y="234"/>
                          </a:lnTo>
                          <a:lnTo>
                            <a:pt x="215" y="245"/>
                          </a:lnTo>
                          <a:lnTo>
                            <a:pt x="198" y="258"/>
                          </a:lnTo>
                          <a:lnTo>
                            <a:pt x="180" y="271"/>
                          </a:lnTo>
                          <a:lnTo>
                            <a:pt x="161" y="282"/>
                          </a:lnTo>
                          <a:lnTo>
                            <a:pt x="145" y="292"/>
                          </a:lnTo>
                          <a:lnTo>
                            <a:pt x="130" y="299"/>
                          </a:lnTo>
                          <a:lnTo>
                            <a:pt x="119" y="305"/>
                          </a:lnTo>
                          <a:lnTo>
                            <a:pt x="115" y="306"/>
                          </a:ln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 w="0">
                      <a:solidFill>
                        <a:srgbClr val="4D4D4D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13" name="Freeform 233"/>
                    <p:cNvSpPr>
                      <a:spLocks/>
                    </p:cNvSpPr>
                    <p:nvPr/>
                  </p:nvSpPr>
                  <p:spPr bwMode="auto">
                    <a:xfrm>
                      <a:off x="1355" y="3333"/>
                      <a:ext cx="219" cy="303"/>
                    </a:xfrm>
                    <a:custGeom>
                      <a:avLst/>
                      <a:gdLst>
                        <a:gd name="T0" fmla="*/ 105 w 219"/>
                        <a:gd name="T1" fmla="*/ 303 h 303"/>
                        <a:gd name="T2" fmla="*/ 76 w 219"/>
                        <a:gd name="T3" fmla="*/ 301 h 303"/>
                        <a:gd name="T4" fmla="*/ 52 w 219"/>
                        <a:gd name="T5" fmla="*/ 293 h 303"/>
                        <a:gd name="T6" fmla="*/ 33 w 219"/>
                        <a:gd name="T7" fmla="*/ 284 h 303"/>
                        <a:gd name="T8" fmla="*/ 20 w 219"/>
                        <a:gd name="T9" fmla="*/ 275 h 303"/>
                        <a:gd name="T10" fmla="*/ 11 w 219"/>
                        <a:gd name="T11" fmla="*/ 264 h 303"/>
                        <a:gd name="T12" fmla="*/ 3 w 219"/>
                        <a:gd name="T13" fmla="*/ 254 h 303"/>
                        <a:gd name="T14" fmla="*/ 2 w 219"/>
                        <a:gd name="T15" fmla="*/ 249 h 303"/>
                        <a:gd name="T16" fmla="*/ 0 w 219"/>
                        <a:gd name="T17" fmla="*/ 247 h 303"/>
                        <a:gd name="T18" fmla="*/ 0 w 219"/>
                        <a:gd name="T19" fmla="*/ 0 h 303"/>
                        <a:gd name="T20" fmla="*/ 219 w 219"/>
                        <a:gd name="T21" fmla="*/ 0 h 303"/>
                        <a:gd name="T22" fmla="*/ 219 w 219"/>
                        <a:gd name="T23" fmla="*/ 176 h 303"/>
                        <a:gd name="T24" fmla="*/ 215 w 219"/>
                        <a:gd name="T25" fmla="*/ 188 h 303"/>
                        <a:gd name="T26" fmla="*/ 209 w 219"/>
                        <a:gd name="T27" fmla="*/ 201 h 303"/>
                        <a:gd name="T28" fmla="*/ 206 w 219"/>
                        <a:gd name="T29" fmla="*/ 210 h 303"/>
                        <a:gd name="T30" fmla="*/ 202 w 219"/>
                        <a:gd name="T31" fmla="*/ 219 h 303"/>
                        <a:gd name="T32" fmla="*/ 200 w 219"/>
                        <a:gd name="T33" fmla="*/ 223 h 303"/>
                        <a:gd name="T34" fmla="*/ 191 w 219"/>
                        <a:gd name="T35" fmla="*/ 234 h 303"/>
                        <a:gd name="T36" fmla="*/ 176 w 219"/>
                        <a:gd name="T37" fmla="*/ 247 h 303"/>
                        <a:gd name="T38" fmla="*/ 161 w 219"/>
                        <a:gd name="T39" fmla="*/ 260 h 303"/>
                        <a:gd name="T40" fmla="*/ 144 w 219"/>
                        <a:gd name="T41" fmla="*/ 273 h 303"/>
                        <a:gd name="T42" fmla="*/ 130 w 219"/>
                        <a:gd name="T43" fmla="*/ 284 h 303"/>
                        <a:gd name="T44" fmla="*/ 117 w 219"/>
                        <a:gd name="T45" fmla="*/ 295 h 303"/>
                        <a:gd name="T46" fmla="*/ 109 w 219"/>
                        <a:gd name="T47" fmla="*/ 301 h 303"/>
                        <a:gd name="T48" fmla="*/ 105 w 219"/>
                        <a:gd name="T49" fmla="*/ 303 h 303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w 219"/>
                        <a:gd name="T76" fmla="*/ 0 h 303"/>
                        <a:gd name="T77" fmla="*/ 219 w 219"/>
                        <a:gd name="T78" fmla="*/ 303 h 303"/>
                      </a:gdLst>
                      <a:ahLst/>
                      <a:cxnLst>
                        <a:cxn ang="T50">
                          <a:pos x="T0" y="T1"/>
                        </a:cxn>
                        <a:cxn ang="T51">
                          <a:pos x="T2" y="T3"/>
                        </a:cxn>
                        <a:cxn ang="T52">
                          <a:pos x="T4" y="T5"/>
                        </a:cxn>
                        <a:cxn ang="T53">
                          <a:pos x="T6" y="T7"/>
                        </a:cxn>
                        <a:cxn ang="T54">
                          <a:pos x="T8" y="T9"/>
                        </a:cxn>
                        <a:cxn ang="T55">
                          <a:pos x="T10" y="T11"/>
                        </a:cxn>
                        <a:cxn ang="T56">
                          <a:pos x="T12" y="T13"/>
                        </a:cxn>
                        <a:cxn ang="T57">
                          <a:pos x="T14" y="T15"/>
                        </a:cxn>
                        <a:cxn ang="T58">
                          <a:pos x="T16" y="T17"/>
                        </a:cxn>
                        <a:cxn ang="T59">
                          <a:pos x="T18" y="T19"/>
                        </a:cxn>
                        <a:cxn ang="T60">
                          <a:pos x="T20" y="T21"/>
                        </a:cxn>
                        <a:cxn ang="T61">
                          <a:pos x="T22" y="T23"/>
                        </a:cxn>
                        <a:cxn ang="T62">
                          <a:pos x="T24" y="T25"/>
                        </a:cxn>
                        <a:cxn ang="T63">
                          <a:pos x="T26" y="T27"/>
                        </a:cxn>
                        <a:cxn ang="T64">
                          <a:pos x="T28" y="T29"/>
                        </a:cxn>
                        <a:cxn ang="T65">
                          <a:pos x="T30" y="T31"/>
                        </a:cxn>
                        <a:cxn ang="T66">
                          <a:pos x="T32" y="T33"/>
                        </a:cxn>
                        <a:cxn ang="T67">
                          <a:pos x="T34" y="T35"/>
                        </a:cxn>
                        <a:cxn ang="T68">
                          <a:pos x="T36" y="T37"/>
                        </a:cxn>
                        <a:cxn ang="T69">
                          <a:pos x="T38" y="T39"/>
                        </a:cxn>
                        <a:cxn ang="T70">
                          <a:pos x="T40" y="T41"/>
                        </a:cxn>
                        <a:cxn ang="T71">
                          <a:pos x="T42" y="T43"/>
                        </a:cxn>
                        <a:cxn ang="T72">
                          <a:pos x="T44" y="T45"/>
                        </a:cxn>
                        <a:cxn ang="T73">
                          <a:pos x="T46" y="T47"/>
                        </a:cxn>
                        <a:cxn ang="T74">
                          <a:pos x="T48" y="T49"/>
                        </a:cxn>
                      </a:cxnLst>
                      <a:rect l="T75" t="T76" r="T77" b="T78"/>
                      <a:pathLst>
                        <a:path w="219" h="303">
                          <a:moveTo>
                            <a:pt x="105" y="303"/>
                          </a:moveTo>
                          <a:lnTo>
                            <a:pt x="76" y="301"/>
                          </a:lnTo>
                          <a:lnTo>
                            <a:pt x="52" y="293"/>
                          </a:lnTo>
                          <a:lnTo>
                            <a:pt x="33" y="284"/>
                          </a:lnTo>
                          <a:lnTo>
                            <a:pt x="20" y="275"/>
                          </a:lnTo>
                          <a:lnTo>
                            <a:pt x="11" y="264"/>
                          </a:lnTo>
                          <a:lnTo>
                            <a:pt x="3" y="254"/>
                          </a:lnTo>
                          <a:lnTo>
                            <a:pt x="2" y="249"/>
                          </a:lnTo>
                          <a:lnTo>
                            <a:pt x="0" y="247"/>
                          </a:lnTo>
                          <a:lnTo>
                            <a:pt x="0" y="0"/>
                          </a:lnTo>
                          <a:lnTo>
                            <a:pt x="219" y="0"/>
                          </a:lnTo>
                          <a:lnTo>
                            <a:pt x="219" y="176"/>
                          </a:lnTo>
                          <a:lnTo>
                            <a:pt x="215" y="188"/>
                          </a:lnTo>
                          <a:lnTo>
                            <a:pt x="209" y="201"/>
                          </a:lnTo>
                          <a:lnTo>
                            <a:pt x="206" y="210"/>
                          </a:lnTo>
                          <a:lnTo>
                            <a:pt x="202" y="219"/>
                          </a:lnTo>
                          <a:lnTo>
                            <a:pt x="200" y="223"/>
                          </a:lnTo>
                          <a:lnTo>
                            <a:pt x="191" y="234"/>
                          </a:lnTo>
                          <a:lnTo>
                            <a:pt x="176" y="247"/>
                          </a:lnTo>
                          <a:lnTo>
                            <a:pt x="161" y="260"/>
                          </a:lnTo>
                          <a:lnTo>
                            <a:pt x="144" y="273"/>
                          </a:lnTo>
                          <a:lnTo>
                            <a:pt x="130" y="284"/>
                          </a:lnTo>
                          <a:lnTo>
                            <a:pt x="117" y="295"/>
                          </a:lnTo>
                          <a:lnTo>
                            <a:pt x="109" y="301"/>
                          </a:lnTo>
                          <a:lnTo>
                            <a:pt x="105" y="303"/>
                          </a:lnTo>
                          <a:close/>
                        </a:path>
                      </a:pathLst>
                    </a:custGeom>
                    <a:solidFill>
                      <a:srgbClr val="666666"/>
                    </a:solidFill>
                    <a:ln w="0">
                      <a:solidFill>
                        <a:srgbClr val="666666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14" name="Freeform 234"/>
                    <p:cNvSpPr>
                      <a:spLocks/>
                    </p:cNvSpPr>
                    <p:nvPr/>
                  </p:nvSpPr>
                  <p:spPr bwMode="auto">
                    <a:xfrm>
                      <a:off x="1373" y="3333"/>
                      <a:ext cx="189" cy="303"/>
                    </a:xfrm>
                    <a:custGeom>
                      <a:avLst/>
                      <a:gdLst>
                        <a:gd name="T0" fmla="*/ 95 w 189"/>
                        <a:gd name="T1" fmla="*/ 303 h 303"/>
                        <a:gd name="T2" fmla="*/ 65 w 189"/>
                        <a:gd name="T3" fmla="*/ 299 h 303"/>
                        <a:gd name="T4" fmla="*/ 41 w 189"/>
                        <a:gd name="T5" fmla="*/ 293 h 303"/>
                        <a:gd name="T6" fmla="*/ 24 w 189"/>
                        <a:gd name="T7" fmla="*/ 284 h 303"/>
                        <a:gd name="T8" fmla="*/ 11 w 189"/>
                        <a:gd name="T9" fmla="*/ 275 h 303"/>
                        <a:gd name="T10" fmla="*/ 4 w 189"/>
                        <a:gd name="T11" fmla="*/ 265 h 303"/>
                        <a:gd name="T12" fmla="*/ 0 w 189"/>
                        <a:gd name="T13" fmla="*/ 258 h 303"/>
                        <a:gd name="T14" fmla="*/ 0 w 189"/>
                        <a:gd name="T15" fmla="*/ 256 h 303"/>
                        <a:gd name="T16" fmla="*/ 0 w 189"/>
                        <a:gd name="T17" fmla="*/ 0 h 303"/>
                        <a:gd name="T18" fmla="*/ 189 w 189"/>
                        <a:gd name="T19" fmla="*/ 0 h 303"/>
                        <a:gd name="T20" fmla="*/ 189 w 189"/>
                        <a:gd name="T21" fmla="*/ 169 h 303"/>
                        <a:gd name="T22" fmla="*/ 184 w 189"/>
                        <a:gd name="T23" fmla="*/ 182 h 303"/>
                        <a:gd name="T24" fmla="*/ 178 w 189"/>
                        <a:gd name="T25" fmla="*/ 197 h 303"/>
                        <a:gd name="T26" fmla="*/ 175 w 189"/>
                        <a:gd name="T27" fmla="*/ 208 h 303"/>
                        <a:gd name="T28" fmla="*/ 173 w 189"/>
                        <a:gd name="T29" fmla="*/ 212 h 303"/>
                        <a:gd name="T30" fmla="*/ 165 w 189"/>
                        <a:gd name="T31" fmla="*/ 223 h 303"/>
                        <a:gd name="T32" fmla="*/ 154 w 189"/>
                        <a:gd name="T33" fmla="*/ 236 h 303"/>
                        <a:gd name="T34" fmla="*/ 141 w 189"/>
                        <a:gd name="T35" fmla="*/ 251 h 303"/>
                        <a:gd name="T36" fmla="*/ 126 w 189"/>
                        <a:gd name="T37" fmla="*/ 265 h 303"/>
                        <a:gd name="T38" fmla="*/ 115 w 189"/>
                        <a:gd name="T39" fmla="*/ 280 h 303"/>
                        <a:gd name="T40" fmla="*/ 104 w 189"/>
                        <a:gd name="T41" fmla="*/ 291 h 303"/>
                        <a:gd name="T42" fmla="*/ 97 w 189"/>
                        <a:gd name="T43" fmla="*/ 299 h 303"/>
                        <a:gd name="T44" fmla="*/ 95 w 189"/>
                        <a:gd name="T45" fmla="*/ 303 h 303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w 189"/>
                        <a:gd name="T70" fmla="*/ 0 h 303"/>
                        <a:gd name="T71" fmla="*/ 189 w 189"/>
                        <a:gd name="T72" fmla="*/ 303 h 303"/>
                      </a:gdLst>
                      <a:ahLst/>
                      <a:cxnLst>
                        <a:cxn ang="T46">
                          <a:pos x="T0" y="T1"/>
                        </a:cxn>
                        <a:cxn ang="T47">
                          <a:pos x="T2" y="T3"/>
                        </a:cxn>
                        <a:cxn ang="T48">
                          <a:pos x="T4" y="T5"/>
                        </a:cxn>
                        <a:cxn ang="T49">
                          <a:pos x="T6" y="T7"/>
                        </a:cxn>
                        <a:cxn ang="T50">
                          <a:pos x="T8" y="T9"/>
                        </a:cxn>
                        <a:cxn ang="T51">
                          <a:pos x="T10" y="T11"/>
                        </a:cxn>
                        <a:cxn ang="T52">
                          <a:pos x="T12" y="T13"/>
                        </a:cxn>
                        <a:cxn ang="T53">
                          <a:pos x="T14" y="T15"/>
                        </a:cxn>
                        <a:cxn ang="T54">
                          <a:pos x="T16" y="T17"/>
                        </a:cxn>
                        <a:cxn ang="T55">
                          <a:pos x="T18" y="T19"/>
                        </a:cxn>
                        <a:cxn ang="T56">
                          <a:pos x="T20" y="T21"/>
                        </a:cxn>
                        <a:cxn ang="T57">
                          <a:pos x="T22" y="T23"/>
                        </a:cxn>
                        <a:cxn ang="T58">
                          <a:pos x="T24" y="T25"/>
                        </a:cxn>
                        <a:cxn ang="T59">
                          <a:pos x="T26" y="T27"/>
                        </a:cxn>
                        <a:cxn ang="T60">
                          <a:pos x="T28" y="T29"/>
                        </a:cxn>
                        <a:cxn ang="T61">
                          <a:pos x="T30" y="T31"/>
                        </a:cxn>
                        <a:cxn ang="T62">
                          <a:pos x="T32" y="T33"/>
                        </a:cxn>
                        <a:cxn ang="T63">
                          <a:pos x="T34" y="T35"/>
                        </a:cxn>
                        <a:cxn ang="T64">
                          <a:pos x="T36" y="T37"/>
                        </a:cxn>
                        <a:cxn ang="T65">
                          <a:pos x="T38" y="T39"/>
                        </a:cxn>
                        <a:cxn ang="T66">
                          <a:pos x="T40" y="T41"/>
                        </a:cxn>
                        <a:cxn ang="T67">
                          <a:pos x="T42" y="T43"/>
                        </a:cxn>
                        <a:cxn ang="T68">
                          <a:pos x="T44" y="T45"/>
                        </a:cxn>
                      </a:cxnLst>
                      <a:rect l="T69" t="T70" r="T71" b="T72"/>
                      <a:pathLst>
                        <a:path w="189" h="303">
                          <a:moveTo>
                            <a:pt x="95" y="303"/>
                          </a:moveTo>
                          <a:lnTo>
                            <a:pt x="65" y="299"/>
                          </a:lnTo>
                          <a:lnTo>
                            <a:pt x="41" y="293"/>
                          </a:lnTo>
                          <a:lnTo>
                            <a:pt x="24" y="284"/>
                          </a:lnTo>
                          <a:lnTo>
                            <a:pt x="11" y="275"/>
                          </a:lnTo>
                          <a:lnTo>
                            <a:pt x="4" y="265"/>
                          </a:lnTo>
                          <a:lnTo>
                            <a:pt x="0" y="258"/>
                          </a:lnTo>
                          <a:lnTo>
                            <a:pt x="0" y="256"/>
                          </a:lnTo>
                          <a:lnTo>
                            <a:pt x="0" y="0"/>
                          </a:lnTo>
                          <a:lnTo>
                            <a:pt x="189" y="0"/>
                          </a:lnTo>
                          <a:lnTo>
                            <a:pt x="189" y="169"/>
                          </a:lnTo>
                          <a:lnTo>
                            <a:pt x="184" y="182"/>
                          </a:lnTo>
                          <a:lnTo>
                            <a:pt x="178" y="197"/>
                          </a:lnTo>
                          <a:lnTo>
                            <a:pt x="175" y="208"/>
                          </a:lnTo>
                          <a:lnTo>
                            <a:pt x="173" y="212"/>
                          </a:lnTo>
                          <a:lnTo>
                            <a:pt x="165" y="223"/>
                          </a:lnTo>
                          <a:lnTo>
                            <a:pt x="154" y="236"/>
                          </a:lnTo>
                          <a:lnTo>
                            <a:pt x="141" y="251"/>
                          </a:lnTo>
                          <a:lnTo>
                            <a:pt x="126" y="265"/>
                          </a:lnTo>
                          <a:lnTo>
                            <a:pt x="115" y="280"/>
                          </a:lnTo>
                          <a:lnTo>
                            <a:pt x="104" y="291"/>
                          </a:lnTo>
                          <a:lnTo>
                            <a:pt x="97" y="299"/>
                          </a:lnTo>
                          <a:lnTo>
                            <a:pt x="95" y="303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0">
                      <a:solidFill>
                        <a:srgbClr val="80808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15" name="Freeform 235"/>
                    <p:cNvSpPr>
                      <a:spLocks/>
                    </p:cNvSpPr>
                    <p:nvPr/>
                  </p:nvSpPr>
                  <p:spPr bwMode="auto">
                    <a:xfrm>
                      <a:off x="1390" y="3333"/>
                      <a:ext cx="159" cy="301"/>
                    </a:xfrm>
                    <a:custGeom>
                      <a:avLst/>
                      <a:gdLst>
                        <a:gd name="T0" fmla="*/ 83 w 159"/>
                        <a:gd name="T1" fmla="*/ 301 h 301"/>
                        <a:gd name="T2" fmla="*/ 54 w 159"/>
                        <a:gd name="T3" fmla="*/ 299 h 301"/>
                        <a:gd name="T4" fmla="*/ 32 w 159"/>
                        <a:gd name="T5" fmla="*/ 293 h 301"/>
                        <a:gd name="T6" fmla="*/ 17 w 159"/>
                        <a:gd name="T7" fmla="*/ 284 h 301"/>
                        <a:gd name="T8" fmla="*/ 7 w 159"/>
                        <a:gd name="T9" fmla="*/ 275 h 301"/>
                        <a:gd name="T10" fmla="*/ 2 w 159"/>
                        <a:gd name="T11" fmla="*/ 267 h 301"/>
                        <a:gd name="T12" fmla="*/ 0 w 159"/>
                        <a:gd name="T13" fmla="*/ 265 h 301"/>
                        <a:gd name="T14" fmla="*/ 0 w 159"/>
                        <a:gd name="T15" fmla="*/ 0 h 301"/>
                        <a:gd name="T16" fmla="*/ 159 w 159"/>
                        <a:gd name="T17" fmla="*/ 0 h 301"/>
                        <a:gd name="T18" fmla="*/ 159 w 159"/>
                        <a:gd name="T19" fmla="*/ 162 h 301"/>
                        <a:gd name="T20" fmla="*/ 156 w 159"/>
                        <a:gd name="T21" fmla="*/ 173 h 301"/>
                        <a:gd name="T22" fmla="*/ 152 w 159"/>
                        <a:gd name="T23" fmla="*/ 188 h 301"/>
                        <a:gd name="T24" fmla="*/ 148 w 159"/>
                        <a:gd name="T25" fmla="*/ 199 h 301"/>
                        <a:gd name="T26" fmla="*/ 146 w 159"/>
                        <a:gd name="T27" fmla="*/ 202 h 301"/>
                        <a:gd name="T28" fmla="*/ 141 w 159"/>
                        <a:gd name="T29" fmla="*/ 212 h 301"/>
                        <a:gd name="T30" fmla="*/ 132 w 159"/>
                        <a:gd name="T31" fmla="*/ 226 h 301"/>
                        <a:gd name="T32" fmla="*/ 121 w 159"/>
                        <a:gd name="T33" fmla="*/ 241 h 301"/>
                        <a:gd name="T34" fmla="*/ 109 w 159"/>
                        <a:gd name="T35" fmla="*/ 260 h 301"/>
                        <a:gd name="T36" fmla="*/ 100 w 159"/>
                        <a:gd name="T37" fmla="*/ 275 h 301"/>
                        <a:gd name="T38" fmla="*/ 91 w 159"/>
                        <a:gd name="T39" fmla="*/ 290 h 301"/>
                        <a:gd name="T40" fmla="*/ 85 w 159"/>
                        <a:gd name="T41" fmla="*/ 299 h 301"/>
                        <a:gd name="T42" fmla="*/ 83 w 159"/>
                        <a:gd name="T43" fmla="*/ 301 h 301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w 159"/>
                        <a:gd name="T67" fmla="*/ 0 h 301"/>
                        <a:gd name="T68" fmla="*/ 159 w 159"/>
                        <a:gd name="T69" fmla="*/ 301 h 301"/>
                      </a:gdLst>
                      <a:ahLst/>
                      <a:cxnLst>
                        <a:cxn ang="T44">
                          <a:pos x="T0" y="T1"/>
                        </a:cxn>
                        <a:cxn ang="T45">
                          <a:pos x="T2" y="T3"/>
                        </a:cxn>
                        <a:cxn ang="T46">
                          <a:pos x="T4" y="T5"/>
                        </a:cxn>
                        <a:cxn ang="T47">
                          <a:pos x="T6" y="T7"/>
                        </a:cxn>
                        <a:cxn ang="T48">
                          <a:pos x="T8" y="T9"/>
                        </a:cxn>
                        <a:cxn ang="T49">
                          <a:pos x="T10" y="T11"/>
                        </a:cxn>
                        <a:cxn ang="T50">
                          <a:pos x="T12" y="T13"/>
                        </a:cxn>
                        <a:cxn ang="T51">
                          <a:pos x="T14" y="T15"/>
                        </a:cxn>
                        <a:cxn ang="T52">
                          <a:pos x="T16" y="T17"/>
                        </a:cxn>
                        <a:cxn ang="T53">
                          <a:pos x="T18" y="T19"/>
                        </a:cxn>
                        <a:cxn ang="T54">
                          <a:pos x="T20" y="T21"/>
                        </a:cxn>
                        <a:cxn ang="T55">
                          <a:pos x="T22" y="T23"/>
                        </a:cxn>
                        <a:cxn ang="T56">
                          <a:pos x="T24" y="T25"/>
                        </a:cxn>
                        <a:cxn ang="T57">
                          <a:pos x="T26" y="T27"/>
                        </a:cxn>
                        <a:cxn ang="T58">
                          <a:pos x="T28" y="T29"/>
                        </a:cxn>
                        <a:cxn ang="T59">
                          <a:pos x="T30" y="T31"/>
                        </a:cxn>
                        <a:cxn ang="T60">
                          <a:pos x="T32" y="T33"/>
                        </a:cxn>
                        <a:cxn ang="T61">
                          <a:pos x="T34" y="T35"/>
                        </a:cxn>
                        <a:cxn ang="T62">
                          <a:pos x="T36" y="T37"/>
                        </a:cxn>
                        <a:cxn ang="T63">
                          <a:pos x="T38" y="T39"/>
                        </a:cxn>
                        <a:cxn ang="T64">
                          <a:pos x="T40" y="T41"/>
                        </a:cxn>
                        <a:cxn ang="T65">
                          <a:pos x="T42" y="T43"/>
                        </a:cxn>
                      </a:cxnLst>
                      <a:rect l="T66" t="T67" r="T68" b="T69"/>
                      <a:pathLst>
                        <a:path w="159" h="301">
                          <a:moveTo>
                            <a:pt x="83" y="301"/>
                          </a:moveTo>
                          <a:lnTo>
                            <a:pt x="54" y="299"/>
                          </a:lnTo>
                          <a:lnTo>
                            <a:pt x="32" y="293"/>
                          </a:lnTo>
                          <a:lnTo>
                            <a:pt x="17" y="284"/>
                          </a:lnTo>
                          <a:lnTo>
                            <a:pt x="7" y="275"/>
                          </a:lnTo>
                          <a:lnTo>
                            <a:pt x="2" y="267"/>
                          </a:lnTo>
                          <a:lnTo>
                            <a:pt x="0" y="265"/>
                          </a:lnTo>
                          <a:lnTo>
                            <a:pt x="0" y="0"/>
                          </a:lnTo>
                          <a:lnTo>
                            <a:pt x="159" y="0"/>
                          </a:lnTo>
                          <a:lnTo>
                            <a:pt x="159" y="162"/>
                          </a:lnTo>
                          <a:lnTo>
                            <a:pt x="156" y="173"/>
                          </a:lnTo>
                          <a:lnTo>
                            <a:pt x="152" y="188"/>
                          </a:lnTo>
                          <a:lnTo>
                            <a:pt x="148" y="199"/>
                          </a:lnTo>
                          <a:lnTo>
                            <a:pt x="146" y="202"/>
                          </a:lnTo>
                          <a:lnTo>
                            <a:pt x="141" y="212"/>
                          </a:lnTo>
                          <a:lnTo>
                            <a:pt x="132" y="226"/>
                          </a:lnTo>
                          <a:lnTo>
                            <a:pt x="121" y="241"/>
                          </a:lnTo>
                          <a:lnTo>
                            <a:pt x="109" y="260"/>
                          </a:lnTo>
                          <a:lnTo>
                            <a:pt x="100" y="275"/>
                          </a:lnTo>
                          <a:lnTo>
                            <a:pt x="91" y="290"/>
                          </a:lnTo>
                          <a:lnTo>
                            <a:pt x="85" y="299"/>
                          </a:lnTo>
                          <a:lnTo>
                            <a:pt x="83" y="301"/>
                          </a:lnTo>
                          <a:close/>
                        </a:path>
                      </a:pathLst>
                    </a:custGeom>
                    <a:solidFill>
                      <a:srgbClr val="999999"/>
                    </a:solidFill>
                    <a:ln w="0">
                      <a:solidFill>
                        <a:srgbClr val="999999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16" name="Freeform 236"/>
                    <p:cNvSpPr>
                      <a:spLocks/>
                    </p:cNvSpPr>
                    <p:nvPr/>
                  </p:nvSpPr>
                  <p:spPr bwMode="auto">
                    <a:xfrm>
                      <a:off x="1407" y="3333"/>
                      <a:ext cx="129" cy="301"/>
                    </a:xfrm>
                    <a:custGeom>
                      <a:avLst/>
                      <a:gdLst>
                        <a:gd name="T0" fmla="*/ 74 w 129"/>
                        <a:gd name="T1" fmla="*/ 301 h 301"/>
                        <a:gd name="T2" fmla="*/ 48 w 129"/>
                        <a:gd name="T3" fmla="*/ 299 h 301"/>
                        <a:gd name="T4" fmla="*/ 29 w 129"/>
                        <a:gd name="T5" fmla="*/ 295 h 301"/>
                        <a:gd name="T6" fmla="*/ 16 w 129"/>
                        <a:gd name="T7" fmla="*/ 288 h 301"/>
                        <a:gd name="T8" fmla="*/ 7 w 129"/>
                        <a:gd name="T9" fmla="*/ 282 h 301"/>
                        <a:gd name="T10" fmla="*/ 2 w 129"/>
                        <a:gd name="T11" fmla="*/ 277 h 301"/>
                        <a:gd name="T12" fmla="*/ 0 w 129"/>
                        <a:gd name="T13" fmla="*/ 275 h 301"/>
                        <a:gd name="T14" fmla="*/ 0 w 129"/>
                        <a:gd name="T15" fmla="*/ 0 h 301"/>
                        <a:gd name="T16" fmla="*/ 129 w 129"/>
                        <a:gd name="T17" fmla="*/ 0 h 301"/>
                        <a:gd name="T18" fmla="*/ 129 w 129"/>
                        <a:gd name="T19" fmla="*/ 156 h 301"/>
                        <a:gd name="T20" fmla="*/ 128 w 129"/>
                        <a:gd name="T21" fmla="*/ 165 h 301"/>
                        <a:gd name="T22" fmla="*/ 124 w 129"/>
                        <a:gd name="T23" fmla="*/ 178 h 301"/>
                        <a:gd name="T24" fmla="*/ 122 w 129"/>
                        <a:gd name="T25" fmla="*/ 189 h 301"/>
                        <a:gd name="T26" fmla="*/ 120 w 129"/>
                        <a:gd name="T27" fmla="*/ 193 h 301"/>
                        <a:gd name="T28" fmla="*/ 116 w 129"/>
                        <a:gd name="T29" fmla="*/ 202 h 301"/>
                        <a:gd name="T30" fmla="*/ 109 w 129"/>
                        <a:gd name="T31" fmla="*/ 215 h 301"/>
                        <a:gd name="T32" fmla="*/ 102 w 129"/>
                        <a:gd name="T33" fmla="*/ 234 h 301"/>
                        <a:gd name="T34" fmla="*/ 92 w 129"/>
                        <a:gd name="T35" fmla="*/ 252 h 301"/>
                        <a:gd name="T36" fmla="*/ 85 w 129"/>
                        <a:gd name="T37" fmla="*/ 271 h 301"/>
                        <a:gd name="T38" fmla="*/ 79 w 129"/>
                        <a:gd name="T39" fmla="*/ 286 h 301"/>
                        <a:gd name="T40" fmla="*/ 76 w 129"/>
                        <a:gd name="T41" fmla="*/ 297 h 301"/>
                        <a:gd name="T42" fmla="*/ 74 w 129"/>
                        <a:gd name="T43" fmla="*/ 301 h 301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w 129"/>
                        <a:gd name="T67" fmla="*/ 0 h 301"/>
                        <a:gd name="T68" fmla="*/ 129 w 129"/>
                        <a:gd name="T69" fmla="*/ 301 h 301"/>
                      </a:gdLst>
                      <a:ahLst/>
                      <a:cxnLst>
                        <a:cxn ang="T44">
                          <a:pos x="T0" y="T1"/>
                        </a:cxn>
                        <a:cxn ang="T45">
                          <a:pos x="T2" y="T3"/>
                        </a:cxn>
                        <a:cxn ang="T46">
                          <a:pos x="T4" y="T5"/>
                        </a:cxn>
                        <a:cxn ang="T47">
                          <a:pos x="T6" y="T7"/>
                        </a:cxn>
                        <a:cxn ang="T48">
                          <a:pos x="T8" y="T9"/>
                        </a:cxn>
                        <a:cxn ang="T49">
                          <a:pos x="T10" y="T11"/>
                        </a:cxn>
                        <a:cxn ang="T50">
                          <a:pos x="T12" y="T13"/>
                        </a:cxn>
                        <a:cxn ang="T51">
                          <a:pos x="T14" y="T15"/>
                        </a:cxn>
                        <a:cxn ang="T52">
                          <a:pos x="T16" y="T17"/>
                        </a:cxn>
                        <a:cxn ang="T53">
                          <a:pos x="T18" y="T19"/>
                        </a:cxn>
                        <a:cxn ang="T54">
                          <a:pos x="T20" y="T21"/>
                        </a:cxn>
                        <a:cxn ang="T55">
                          <a:pos x="T22" y="T23"/>
                        </a:cxn>
                        <a:cxn ang="T56">
                          <a:pos x="T24" y="T25"/>
                        </a:cxn>
                        <a:cxn ang="T57">
                          <a:pos x="T26" y="T27"/>
                        </a:cxn>
                        <a:cxn ang="T58">
                          <a:pos x="T28" y="T29"/>
                        </a:cxn>
                        <a:cxn ang="T59">
                          <a:pos x="T30" y="T31"/>
                        </a:cxn>
                        <a:cxn ang="T60">
                          <a:pos x="T32" y="T33"/>
                        </a:cxn>
                        <a:cxn ang="T61">
                          <a:pos x="T34" y="T35"/>
                        </a:cxn>
                        <a:cxn ang="T62">
                          <a:pos x="T36" y="T37"/>
                        </a:cxn>
                        <a:cxn ang="T63">
                          <a:pos x="T38" y="T39"/>
                        </a:cxn>
                        <a:cxn ang="T64">
                          <a:pos x="T40" y="T41"/>
                        </a:cxn>
                        <a:cxn ang="T65">
                          <a:pos x="T42" y="T43"/>
                        </a:cxn>
                      </a:cxnLst>
                      <a:rect l="T66" t="T67" r="T68" b="T69"/>
                      <a:pathLst>
                        <a:path w="129" h="301">
                          <a:moveTo>
                            <a:pt x="74" y="301"/>
                          </a:moveTo>
                          <a:lnTo>
                            <a:pt x="48" y="299"/>
                          </a:lnTo>
                          <a:lnTo>
                            <a:pt x="29" y="295"/>
                          </a:lnTo>
                          <a:lnTo>
                            <a:pt x="16" y="288"/>
                          </a:lnTo>
                          <a:lnTo>
                            <a:pt x="7" y="282"/>
                          </a:lnTo>
                          <a:lnTo>
                            <a:pt x="2" y="277"/>
                          </a:lnTo>
                          <a:lnTo>
                            <a:pt x="0" y="275"/>
                          </a:lnTo>
                          <a:lnTo>
                            <a:pt x="0" y="0"/>
                          </a:lnTo>
                          <a:lnTo>
                            <a:pt x="129" y="0"/>
                          </a:lnTo>
                          <a:lnTo>
                            <a:pt x="129" y="156"/>
                          </a:lnTo>
                          <a:lnTo>
                            <a:pt x="128" y="165"/>
                          </a:lnTo>
                          <a:lnTo>
                            <a:pt x="124" y="178"/>
                          </a:lnTo>
                          <a:lnTo>
                            <a:pt x="122" y="189"/>
                          </a:lnTo>
                          <a:lnTo>
                            <a:pt x="120" y="193"/>
                          </a:lnTo>
                          <a:lnTo>
                            <a:pt x="116" y="202"/>
                          </a:lnTo>
                          <a:lnTo>
                            <a:pt x="109" y="215"/>
                          </a:lnTo>
                          <a:lnTo>
                            <a:pt x="102" y="234"/>
                          </a:lnTo>
                          <a:lnTo>
                            <a:pt x="92" y="252"/>
                          </a:lnTo>
                          <a:lnTo>
                            <a:pt x="85" y="271"/>
                          </a:lnTo>
                          <a:lnTo>
                            <a:pt x="79" y="286"/>
                          </a:lnTo>
                          <a:lnTo>
                            <a:pt x="76" y="297"/>
                          </a:lnTo>
                          <a:lnTo>
                            <a:pt x="74" y="301"/>
                          </a:lnTo>
                          <a:close/>
                        </a:path>
                      </a:pathLst>
                    </a:custGeom>
                    <a:solidFill>
                      <a:srgbClr val="B2B2B2"/>
                    </a:solidFill>
                    <a:ln w="0">
                      <a:solidFill>
                        <a:srgbClr val="B2B2B2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17" name="Freeform 237"/>
                    <p:cNvSpPr>
                      <a:spLocks/>
                    </p:cNvSpPr>
                    <p:nvPr/>
                  </p:nvSpPr>
                  <p:spPr bwMode="auto">
                    <a:xfrm>
                      <a:off x="1425" y="3333"/>
                      <a:ext cx="100" cy="299"/>
                    </a:xfrm>
                    <a:custGeom>
                      <a:avLst/>
                      <a:gdLst>
                        <a:gd name="T0" fmla="*/ 61 w 100"/>
                        <a:gd name="T1" fmla="*/ 299 h 299"/>
                        <a:gd name="T2" fmla="*/ 37 w 100"/>
                        <a:gd name="T3" fmla="*/ 299 h 299"/>
                        <a:gd name="T4" fmla="*/ 21 w 100"/>
                        <a:gd name="T5" fmla="*/ 295 h 299"/>
                        <a:gd name="T6" fmla="*/ 9 w 100"/>
                        <a:gd name="T7" fmla="*/ 290 h 299"/>
                        <a:gd name="T8" fmla="*/ 2 w 100"/>
                        <a:gd name="T9" fmla="*/ 286 h 299"/>
                        <a:gd name="T10" fmla="*/ 0 w 100"/>
                        <a:gd name="T11" fmla="*/ 284 h 299"/>
                        <a:gd name="T12" fmla="*/ 0 w 100"/>
                        <a:gd name="T13" fmla="*/ 2 h 299"/>
                        <a:gd name="T14" fmla="*/ 100 w 100"/>
                        <a:gd name="T15" fmla="*/ 0 h 299"/>
                        <a:gd name="T16" fmla="*/ 100 w 100"/>
                        <a:gd name="T17" fmla="*/ 149 h 299"/>
                        <a:gd name="T18" fmla="*/ 98 w 100"/>
                        <a:gd name="T19" fmla="*/ 156 h 299"/>
                        <a:gd name="T20" fmla="*/ 97 w 100"/>
                        <a:gd name="T21" fmla="*/ 169 h 299"/>
                        <a:gd name="T22" fmla="*/ 95 w 100"/>
                        <a:gd name="T23" fmla="*/ 178 h 299"/>
                        <a:gd name="T24" fmla="*/ 93 w 100"/>
                        <a:gd name="T25" fmla="*/ 184 h 299"/>
                        <a:gd name="T26" fmla="*/ 91 w 100"/>
                        <a:gd name="T27" fmla="*/ 191 h 299"/>
                        <a:gd name="T28" fmla="*/ 86 w 100"/>
                        <a:gd name="T29" fmla="*/ 206 h 299"/>
                        <a:gd name="T30" fmla="*/ 80 w 100"/>
                        <a:gd name="T31" fmla="*/ 225 h 299"/>
                        <a:gd name="T32" fmla="*/ 74 w 100"/>
                        <a:gd name="T33" fmla="*/ 245 h 299"/>
                        <a:gd name="T34" fmla="*/ 71 w 100"/>
                        <a:gd name="T35" fmla="*/ 265 h 299"/>
                        <a:gd name="T36" fmla="*/ 65 w 100"/>
                        <a:gd name="T37" fmla="*/ 282 h 299"/>
                        <a:gd name="T38" fmla="*/ 63 w 100"/>
                        <a:gd name="T39" fmla="*/ 295 h 299"/>
                        <a:gd name="T40" fmla="*/ 61 w 100"/>
                        <a:gd name="T41" fmla="*/ 299 h 299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w 100"/>
                        <a:gd name="T64" fmla="*/ 0 h 299"/>
                        <a:gd name="T65" fmla="*/ 100 w 100"/>
                        <a:gd name="T66" fmla="*/ 299 h 299"/>
                      </a:gdLst>
                      <a:ahLst/>
                      <a:cxnLst>
                        <a:cxn ang="T42">
                          <a:pos x="T0" y="T1"/>
                        </a:cxn>
                        <a:cxn ang="T43">
                          <a:pos x="T2" y="T3"/>
                        </a:cxn>
                        <a:cxn ang="T44">
                          <a:pos x="T4" y="T5"/>
                        </a:cxn>
                        <a:cxn ang="T45">
                          <a:pos x="T6" y="T7"/>
                        </a:cxn>
                        <a:cxn ang="T46">
                          <a:pos x="T8" y="T9"/>
                        </a:cxn>
                        <a:cxn ang="T47">
                          <a:pos x="T10" y="T11"/>
                        </a:cxn>
                        <a:cxn ang="T48">
                          <a:pos x="T12" y="T13"/>
                        </a:cxn>
                        <a:cxn ang="T49">
                          <a:pos x="T14" y="T15"/>
                        </a:cxn>
                        <a:cxn ang="T50">
                          <a:pos x="T16" y="T17"/>
                        </a:cxn>
                        <a:cxn ang="T51">
                          <a:pos x="T18" y="T19"/>
                        </a:cxn>
                        <a:cxn ang="T52">
                          <a:pos x="T20" y="T21"/>
                        </a:cxn>
                        <a:cxn ang="T53">
                          <a:pos x="T22" y="T23"/>
                        </a:cxn>
                        <a:cxn ang="T54">
                          <a:pos x="T24" y="T25"/>
                        </a:cxn>
                        <a:cxn ang="T55">
                          <a:pos x="T26" y="T27"/>
                        </a:cxn>
                        <a:cxn ang="T56">
                          <a:pos x="T28" y="T29"/>
                        </a:cxn>
                        <a:cxn ang="T57">
                          <a:pos x="T30" y="T31"/>
                        </a:cxn>
                        <a:cxn ang="T58">
                          <a:pos x="T32" y="T33"/>
                        </a:cxn>
                        <a:cxn ang="T59">
                          <a:pos x="T34" y="T35"/>
                        </a:cxn>
                        <a:cxn ang="T60">
                          <a:pos x="T36" y="T37"/>
                        </a:cxn>
                        <a:cxn ang="T61">
                          <a:pos x="T38" y="T39"/>
                        </a:cxn>
                        <a:cxn ang="T62">
                          <a:pos x="T40" y="T41"/>
                        </a:cxn>
                      </a:cxnLst>
                      <a:rect l="T63" t="T64" r="T65" b="T66"/>
                      <a:pathLst>
                        <a:path w="100" h="299">
                          <a:moveTo>
                            <a:pt x="61" y="299"/>
                          </a:moveTo>
                          <a:lnTo>
                            <a:pt x="37" y="299"/>
                          </a:lnTo>
                          <a:lnTo>
                            <a:pt x="21" y="295"/>
                          </a:lnTo>
                          <a:lnTo>
                            <a:pt x="9" y="290"/>
                          </a:lnTo>
                          <a:lnTo>
                            <a:pt x="2" y="286"/>
                          </a:lnTo>
                          <a:lnTo>
                            <a:pt x="0" y="284"/>
                          </a:lnTo>
                          <a:lnTo>
                            <a:pt x="0" y="2"/>
                          </a:lnTo>
                          <a:lnTo>
                            <a:pt x="100" y="0"/>
                          </a:lnTo>
                          <a:lnTo>
                            <a:pt x="100" y="149"/>
                          </a:lnTo>
                          <a:lnTo>
                            <a:pt x="98" y="156"/>
                          </a:lnTo>
                          <a:lnTo>
                            <a:pt x="97" y="169"/>
                          </a:lnTo>
                          <a:lnTo>
                            <a:pt x="95" y="178"/>
                          </a:lnTo>
                          <a:lnTo>
                            <a:pt x="93" y="184"/>
                          </a:lnTo>
                          <a:lnTo>
                            <a:pt x="91" y="191"/>
                          </a:lnTo>
                          <a:lnTo>
                            <a:pt x="86" y="206"/>
                          </a:lnTo>
                          <a:lnTo>
                            <a:pt x="80" y="225"/>
                          </a:lnTo>
                          <a:lnTo>
                            <a:pt x="74" y="245"/>
                          </a:lnTo>
                          <a:lnTo>
                            <a:pt x="71" y="265"/>
                          </a:lnTo>
                          <a:lnTo>
                            <a:pt x="65" y="282"/>
                          </a:lnTo>
                          <a:lnTo>
                            <a:pt x="63" y="295"/>
                          </a:lnTo>
                          <a:lnTo>
                            <a:pt x="61" y="299"/>
                          </a:lnTo>
                          <a:close/>
                        </a:path>
                      </a:pathLst>
                    </a:custGeom>
                    <a:solidFill>
                      <a:srgbClr val="CCCCCC"/>
                    </a:solidFill>
                    <a:ln w="0">
                      <a:solidFill>
                        <a:srgbClr val="CCCCCC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18" name="Freeform 238"/>
                    <p:cNvSpPr>
                      <a:spLocks/>
                    </p:cNvSpPr>
                    <p:nvPr/>
                  </p:nvSpPr>
                  <p:spPr bwMode="auto">
                    <a:xfrm>
                      <a:off x="1442" y="3333"/>
                      <a:ext cx="70" cy="299"/>
                    </a:xfrm>
                    <a:custGeom>
                      <a:avLst/>
                      <a:gdLst>
                        <a:gd name="T0" fmla="*/ 52 w 70"/>
                        <a:gd name="T1" fmla="*/ 299 h 299"/>
                        <a:gd name="T2" fmla="*/ 30 w 70"/>
                        <a:gd name="T3" fmla="*/ 299 h 299"/>
                        <a:gd name="T4" fmla="*/ 13 w 70"/>
                        <a:gd name="T5" fmla="*/ 297 h 299"/>
                        <a:gd name="T6" fmla="*/ 4 w 70"/>
                        <a:gd name="T7" fmla="*/ 295 h 299"/>
                        <a:gd name="T8" fmla="*/ 0 w 70"/>
                        <a:gd name="T9" fmla="*/ 293 h 299"/>
                        <a:gd name="T10" fmla="*/ 0 w 70"/>
                        <a:gd name="T11" fmla="*/ 2 h 299"/>
                        <a:gd name="T12" fmla="*/ 70 w 70"/>
                        <a:gd name="T13" fmla="*/ 0 h 299"/>
                        <a:gd name="T14" fmla="*/ 70 w 70"/>
                        <a:gd name="T15" fmla="*/ 141 h 299"/>
                        <a:gd name="T16" fmla="*/ 70 w 70"/>
                        <a:gd name="T17" fmla="*/ 149 h 299"/>
                        <a:gd name="T18" fmla="*/ 69 w 70"/>
                        <a:gd name="T19" fmla="*/ 160 h 299"/>
                        <a:gd name="T20" fmla="*/ 69 w 70"/>
                        <a:gd name="T21" fmla="*/ 169 h 299"/>
                        <a:gd name="T22" fmla="*/ 67 w 70"/>
                        <a:gd name="T23" fmla="*/ 175 h 299"/>
                        <a:gd name="T24" fmla="*/ 67 w 70"/>
                        <a:gd name="T25" fmla="*/ 180 h 299"/>
                        <a:gd name="T26" fmla="*/ 63 w 70"/>
                        <a:gd name="T27" fmla="*/ 195 h 299"/>
                        <a:gd name="T28" fmla="*/ 61 w 70"/>
                        <a:gd name="T29" fmla="*/ 215 h 299"/>
                        <a:gd name="T30" fmla="*/ 57 w 70"/>
                        <a:gd name="T31" fmla="*/ 238 h 299"/>
                        <a:gd name="T32" fmla="*/ 56 w 70"/>
                        <a:gd name="T33" fmla="*/ 260 h 299"/>
                        <a:gd name="T34" fmla="*/ 54 w 70"/>
                        <a:gd name="T35" fmla="*/ 280 h 299"/>
                        <a:gd name="T36" fmla="*/ 52 w 70"/>
                        <a:gd name="T37" fmla="*/ 293 h 299"/>
                        <a:gd name="T38" fmla="*/ 52 w 70"/>
                        <a:gd name="T39" fmla="*/ 299 h 299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w 70"/>
                        <a:gd name="T61" fmla="*/ 0 h 299"/>
                        <a:gd name="T62" fmla="*/ 70 w 70"/>
                        <a:gd name="T63" fmla="*/ 299 h 299"/>
                      </a:gdLst>
                      <a:ahLst/>
                      <a:cxnLst>
                        <a:cxn ang="T40">
                          <a:pos x="T0" y="T1"/>
                        </a:cxn>
                        <a:cxn ang="T41">
                          <a:pos x="T2" y="T3"/>
                        </a:cxn>
                        <a:cxn ang="T42">
                          <a:pos x="T4" y="T5"/>
                        </a:cxn>
                        <a:cxn ang="T43">
                          <a:pos x="T6" y="T7"/>
                        </a:cxn>
                        <a:cxn ang="T44">
                          <a:pos x="T8" y="T9"/>
                        </a:cxn>
                        <a:cxn ang="T45">
                          <a:pos x="T10" y="T11"/>
                        </a:cxn>
                        <a:cxn ang="T46">
                          <a:pos x="T12" y="T13"/>
                        </a:cxn>
                        <a:cxn ang="T47">
                          <a:pos x="T14" y="T15"/>
                        </a:cxn>
                        <a:cxn ang="T48">
                          <a:pos x="T16" y="T17"/>
                        </a:cxn>
                        <a:cxn ang="T49">
                          <a:pos x="T18" y="T19"/>
                        </a:cxn>
                        <a:cxn ang="T50">
                          <a:pos x="T20" y="T21"/>
                        </a:cxn>
                        <a:cxn ang="T51">
                          <a:pos x="T22" y="T23"/>
                        </a:cxn>
                        <a:cxn ang="T52">
                          <a:pos x="T24" y="T25"/>
                        </a:cxn>
                        <a:cxn ang="T53">
                          <a:pos x="T26" y="T27"/>
                        </a:cxn>
                        <a:cxn ang="T54">
                          <a:pos x="T28" y="T29"/>
                        </a:cxn>
                        <a:cxn ang="T55">
                          <a:pos x="T30" y="T31"/>
                        </a:cxn>
                        <a:cxn ang="T56">
                          <a:pos x="T32" y="T33"/>
                        </a:cxn>
                        <a:cxn ang="T57">
                          <a:pos x="T34" y="T35"/>
                        </a:cxn>
                        <a:cxn ang="T58">
                          <a:pos x="T36" y="T37"/>
                        </a:cxn>
                        <a:cxn ang="T59">
                          <a:pos x="T38" y="T39"/>
                        </a:cxn>
                      </a:cxnLst>
                      <a:rect l="T60" t="T61" r="T62" b="T63"/>
                      <a:pathLst>
                        <a:path w="70" h="299">
                          <a:moveTo>
                            <a:pt x="52" y="299"/>
                          </a:moveTo>
                          <a:lnTo>
                            <a:pt x="30" y="299"/>
                          </a:lnTo>
                          <a:lnTo>
                            <a:pt x="13" y="297"/>
                          </a:lnTo>
                          <a:lnTo>
                            <a:pt x="4" y="295"/>
                          </a:lnTo>
                          <a:lnTo>
                            <a:pt x="0" y="293"/>
                          </a:lnTo>
                          <a:lnTo>
                            <a:pt x="0" y="2"/>
                          </a:lnTo>
                          <a:lnTo>
                            <a:pt x="70" y="0"/>
                          </a:lnTo>
                          <a:lnTo>
                            <a:pt x="70" y="141"/>
                          </a:lnTo>
                          <a:lnTo>
                            <a:pt x="70" y="149"/>
                          </a:lnTo>
                          <a:lnTo>
                            <a:pt x="69" y="160"/>
                          </a:lnTo>
                          <a:lnTo>
                            <a:pt x="69" y="169"/>
                          </a:lnTo>
                          <a:lnTo>
                            <a:pt x="67" y="175"/>
                          </a:lnTo>
                          <a:lnTo>
                            <a:pt x="67" y="180"/>
                          </a:lnTo>
                          <a:lnTo>
                            <a:pt x="63" y="195"/>
                          </a:lnTo>
                          <a:lnTo>
                            <a:pt x="61" y="215"/>
                          </a:lnTo>
                          <a:lnTo>
                            <a:pt x="57" y="238"/>
                          </a:lnTo>
                          <a:lnTo>
                            <a:pt x="56" y="260"/>
                          </a:lnTo>
                          <a:lnTo>
                            <a:pt x="54" y="280"/>
                          </a:lnTo>
                          <a:lnTo>
                            <a:pt x="52" y="293"/>
                          </a:lnTo>
                          <a:lnTo>
                            <a:pt x="52" y="299"/>
                          </a:lnTo>
                          <a:close/>
                        </a:path>
                      </a:pathLst>
                    </a:custGeom>
                    <a:solidFill>
                      <a:srgbClr val="E5E5E5"/>
                    </a:solidFill>
                    <a:ln w="0">
                      <a:solidFill>
                        <a:srgbClr val="E5E5E5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19" name="Freeform 239"/>
                    <p:cNvSpPr>
                      <a:spLocks/>
                    </p:cNvSpPr>
                    <p:nvPr/>
                  </p:nvSpPr>
                  <p:spPr bwMode="auto">
                    <a:xfrm>
                      <a:off x="1299" y="3452"/>
                      <a:ext cx="93" cy="113"/>
                    </a:xfrm>
                    <a:custGeom>
                      <a:avLst/>
                      <a:gdLst>
                        <a:gd name="T0" fmla="*/ 0 w 93"/>
                        <a:gd name="T1" fmla="*/ 57 h 113"/>
                        <a:gd name="T2" fmla="*/ 2 w 93"/>
                        <a:gd name="T3" fmla="*/ 80 h 113"/>
                        <a:gd name="T4" fmla="*/ 13 w 93"/>
                        <a:gd name="T5" fmla="*/ 98 h 113"/>
                        <a:gd name="T6" fmla="*/ 28 w 93"/>
                        <a:gd name="T7" fmla="*/ 109 h 113"/>
                        <a:gd name="T8" fmla="*/ 48 w 93"/>
                        <a:gd name="T9" fmla="*/ 113 h 113"/>
                        <a:gd name="T10" fmla="*/ 65 w 93"/>
                        <a:gd name="T11" fmla="*/ 109 h 113"/>
                        <a:gd name="T12" fmla="*/ 78 w 93"/>
                        <a:gd name="T13" fmla="*/ 102 h 113"/>
                        <a:gd name="T14" fmla="*/ 85 w 93"/>
                        <a:gd name="T15" fmla="*/ 95 h 113"/>
                        <a:gd name="T16" fmla="*/ 91 w 93"/>
                        <a:gd name="T17" fmla="*/ 83 h 113"/>
                        <a:gd name="T18" fmla="*/ 93 w 93"/>
                        <a:gd name="T19" fmla="*/ 74 h 113"/>
                        <a:gd name="T20" fmla="*/ 71 w 93"/>
                        <a:gd name="T21" fmla="*/ 74 h 113"/>
                        <a:gd name="T22" fmla="*/ 69 w 93"/>
                        <a:gd name="T23" fmla="*/ 80 h 113"/>
                        <a:gd name="T24" fmla="*/ 65 w 93"/>
                        <a:gd name="T25" fmla="*/ 85 h 113"/>
                        <a:gd name="T26" fmla="*/ 61 w 93"/>
                        <a:gd name="T27" fmla="*/ 91 h 113"/>
                        <a:gd name="T28" fmla="*/ 56 w 93"/>
                        <a:gd name="T29" fmla="*/ 93 h 113"/>
                        <a:gd name="T30" fmla="*/ 48 w 93"/>
                        <a:gd name="T31" fmla="*/ 93 h 113"/>
                        <a:gd name="T32" fmla="*/ 41 w 93"/>
                        <a:gd name="T33" fmla="*/ 93 h 113"/>
                        <a:gd name="T34" fmla="*/ 35 w 93"/>
                        <a:gd name="T35" fmla="*/ 89 h 113"/>
                        <a:gd name="T36" fmla="*/ 30 w 93"/>
                        <a:gd name="T37" fmla="*/ 85 h 113"/>
                        <a:gd name="T38" fmla="*/ 26 w 93"/>
                        <a:gd name="T39" fmla="*/ 80 h 113"/>
                        <a:gd name="T40" fmla="*/ 24 w 93"/>
                        <a:gd name="T41" fmla="*/ 72 h 113"/>
                        <a:gd name="T42" fmla="*/ 22 w 93"/>
                        <a:gd name="T43" fmla="*/ 67 h 113"/>
                        <a:gd name="T44" fmla="*/ 22 w 93"/>
                        <a:gd name="T45" fmla="*/ 57 h 113"/>
                        <a:gd name="T46" fmla="*/ 22 w 93"/>
                        <a:gd name="T47" fmla="*/ 46 h 113"/>
                        <a:gd name="T48" fmla="*/ 26 w 93"/>
                        <a:gd name="T49" fmla="*/ 37 h 113"/>
                        <a:gd name="T50" fmla="*/ 30 w 93"/>
                        <a:gd name="T51" fmla="*/ 30 h 113"/>
                        <a:gd name="T52" fmla="*/ 33 w 93"/>
                        <a:gd name="T53" fmla="*/ 24 h 113"/>
                        <a:gd name="T54" fmla="*/ 41 w 93"/>
                        <a:gd name="T55" fmla="*/ 20 h 113"/>
                        <a:gd name="T56" fmla="*/ 48 w 93"/>
                        <a:gd name="T57" fmla="*/ 20 h 113"/>
                        <a:gd name="T58" fmla="*/ 56 w 93"/>
                        <a:gd name="T59" fmla="*/ 20 h 113"/>
                        <a:gd name="T60" fmla="*/ 61 w 93"/>
                        <a:gd name="T61" fmla="*/ 22 h 113"/>
                        <a:gd name="T62" fmla="*/ 65 w 93"/>
                        <a:gd name="T63" fmla="*/ 26 h 113"/>
                        <a:gd name="T64" fmla="*/ 69 w 93"/>
                        <a:gd name="T65" fmla="*/ 31 h 113"/>
                        <a:gd name="T66" fmla="*/ 71 w 93"/>
                        <a:gd name="T67" fmla="*/ 39 h 113"/>
                        <a:gd name="T68" fmla="*/ 93 w 93"/>
                        <a:gd name="T69" fmla="*/ 39 h 113"/>
                        <a:gd name="T70" fmla="*/ 91 w 93"/>
                        <a:gd name="T71" fmla="*/ 28 h 113"/>
                        <a:gd name="T72" fmla="*/ 85 w 93"/>
                        <a:gd name="T73" fmla="*/ 18 h 113"/>
                        <a:gd name="T74" fmla="*/ 76 w 93"/>
                        <a:gd name="T75" fmla="*/ 9 h 113"/>
                        <a:gd name="T76" fmla="*/ 63 w 93"/>
                        <a:gd name="T77" fmla="*/ 2 h 113"/>
                        <a:gd name="T78" fmla="*/ 46 w 93"/>
                        <a:gd name="T79" fmla="*/ 0 h 113"/>
                        <a:gd name="T80" fmla="*/ 30 w 93"/>
                        <a:gd name="T81" fmla="*/ 4 h 113"/>
                        <a:gd name="T82" fmla="*/ 15 w 93"/>
                        <a:gd name="T83" fmla="*/ 13 h 113"/>
                        <a:gd name="T84" fmla="*/ 4 w 93"/>
                        <a:gd name="T85" fmla="*/ 31 h 113"/>
                        <a:gd name="T86" fmla="*/ 0 w 93"/>
                        <a:gd name="T87" fmla="*/ 57 h 113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w 93"/>
                        <a:gd name="T133" fmla="*/ 0 h 113"/>
                        <a:gd name="T134" fmla="*/ 93 w 93"/>
                        <a:gd name="T135" fmla="*/ 113 h 113"/>
                      </a:gdLst>
                      <a:ahLst/>
                      <a:cxnLst>
                        <a:cxn ang="T88">
                          <a:pos x="T0" y="T1"/>
                        </a:cxn>
                        <a:cxn ang="T89">
                          <a:pos x="T2" y="T3"/>
                        </a:cxn>
                        <a:cxn ang="T90">
                          <a:pos x="T4" y="T5"/>
                        </a:cxn>
                        <a:cxn ang="T91">
                          <a:pos x="T6" y="T7"/>
                        </a:cxn>
                        <a:cxn ang="T92">
                          <a:pos x="T8" y="T9"/>
                        </a:cxn>
                        <a:cxn ang="T93">
                          <a:pos x="T10" y="T11"/>
                        </a:cxn>
                        <a:cxn ang="T94">
                          <a:pos x="T12" y="T13"/>
                        </a:cxn>
                        <a:cxn ang="T95">
                          <a:pos x="T14" y="T15"/>
                        </a:cxn>
                        <a:cxn ang="T96">
                          <a:pos x="T16" y="T17"/>
                        </a:cxn>
                        <a:cxn ang="T97">
                          <a:pos x="T18" y="T19"/>
                        </a:cxn>
                        <a:cxn ang="T98">
                          <a:pos x="T20" y="T21"/>
                        </a:cxn>
                        <a:cxn ang="T99">
                          <a:pos x="T22" y="T23"/>
                        </a:cxn>
                        <a:cxn ang="T100">
                          <a:pos x="T24" y="T25"/>
                        </a:cxn>
                        <a:cxn ang="T101">
                          <a:pos x="T26" y="T27"/>
                        </a:cxn>
                        <a:cxn ang="T102">
                          <a:pos x="T28" y="T29"/>
                        </a:cxn>
                        <a:cxn ang="T103">
                          <a:pos x="T30" y="T31"/>
                        </a:cxn>
                        <a:cxn ang="T104">
                          <a:pos x="T32" y="T33"/>
                        </a:cxn>
                        <a:cxn ang="T105">
                          <a:pos x="T34" y="T35"/>
                        </a:cxn>
                        <a:cxn ang="T106">
                          <a:pos x="T36" y="T37"/>
                        </a:cxn>
                        <a:cxn ang="T107">
                          <a:pos x="T38" y="T39"/>
                        </a:cxn>
                        <a:cxn ang="T108">
                          <a:pos x="T40" y="T41"/>
                        </a:cxn>
                        <a:cxn ang="T109">
                          <a:pos x="T42" y="T43"/>
                        </a:cxn>
                        <a:cxn ang="T110">
                          <a:pos x="T44" y="T45"/>
                        </a:cxn>
                        <a:cxn ang="T111">
                          <a:pos x="T46" y="T47"/>
                        </a:cxn>
                        <a:cxn ang="T112">
                          <a:pos x="T48" y="T49"/>
                        </a:cxn>
                        <a:cxn ang="T113">
                          <a:pos x="T50" y="T51"/>
                        </a:cxn>
                        <a:cxn ang="T114">
                          <a:pos x="T52" y="T53"/>
                        </a:cxn>
                        <a:cxn ang="T115">
                          <a:pos x="T54" y="T55"/>
                        </a:cxn>
                        <a:cxn ang="T116">
                          <a:pos x="T56" y="T57"/>
                        </a:cxn>
                        <a:cxn ang="T117">
                          <a:pos x="T58" y="T59"/>
                        </a:cxn>
                        <a:cxn ang="T118">
                          <a:pos x="T60" y="T61"/>
                        </a:cxn>
                        <a:cxn ang="T119">
                          <a:pos x="T62" y="T63"/>
                        </a:cxn>
                        <a:cxn ang="T120">
                          <a:pos x="T64" y="T65"/>
                        </a:cxn>
                        <a:cxn ang="T121">
                          <a:pos x="T66" y="T67"/>
                        </a:cxn>
                        <a:cxn ang="T122">
                          <a:pos x="T68" y="T69"/>
                        </a:cxn>
                        <a:cxn ang="T123">
                          <a:pos x="T70" y="T71"/>
                        </a:cxn>
                        <a:cxn ang="T124">
                          <a:pos x="T72" y="T73"/>
                        </a:cxn>
                        <a:cxn ang="T125">
                          <a:pos x="T74" y="T75"/>
                        </a:cxn>
                        <a:cxn ang="T126">
                          <a:pos x="T76" y="T77"/>
                        </a:cxn>
                        <a:cxn ang="T127">
                          <a:pos x="T78" y="T79"/>
                        </a:cxn>
                        <a:cxn ang="T128">
                          <a:pos x="T80" y="T81"/>
                        </a:cxn>
                        <a:cxn ang="T129">
                          <a:pos x="T82" y="T83"/>
                        </a:cxn>
                        <a:cxn ang="T130">
                          <a:pos x="T84" y="T85"/>
                        </a:cxn>
                        <a:cxn ang="T131">
                          <a:pos x="T86" y="T87"/>
                        </a:cxn>
                      </a:cxnLst>
                      <a:rect l="T132" t="T133" r="T134" b="T135"/>
                      <a:pathLst>
                        <a:path w="93" h="113">
                          <a:moveTo>
                            <a:pt x="0" y="57"/>
                          </a:moveTo>
                          <a:lnTo>
                            <a:pt x="2" y="80"/>
                          </a:lnTo>
                          <a:lnTo>
                            <a:pt x="13" y="98"/>
                          </a:lnTo>
                          <a:lnTo>
                            <a:pt x="28" y="109"/>
                          </a:lnTo>
                          <a:lnTo>
                            <a:pt x="48" y="113"/>
                          </a:lnTo>
                          <a:lnTo>
                            <a:pt x="65" y="109"/>
                          </a:lnTo>
                          <a:lnTo>
                            <a:pt x="78" y="102"/>
                          </a:lnTo>
                          <a:lnTo>
                            <a:pt x="85" y="95"/>
                          </a:lnTo>
                          <a:lnTo>
                            <a:pt x="91" y="83"/>
                          </a:lnTo>
                          <a:lnTo>
                            <a:pt x="93" y="74"/>
                          </a:lnTo>
                          <a:lnTo>
                            <a:pt x="71" y="74"/>
                          </a:lnTo>
                          <a:lnTo>
                            <a:pt x="69" y="80"/>
                          </a:lnTo>
                          <a:lnTo>
                            <a:pt x="65" y="85"/>
                          </a:lnTo>
                          <a:lnTo>
                            <a:pt x="61" y="91"/>
                          </a:lnTo>
                          <a:lnTo>
                            <a:pt x="56" y="93"/>
                          </a:lnTo>
                          <a:lnTo>
                            <a:pt x="48" y="93"/>
                          </a:lnTo>
                          <a:lnTo>
                            <a:pt x="41" y="93"/>
                          </a:lnTo>
                          <a:lnTo>
                            <a:pt x="35" y="89"/>
                          </a:lnTo>
                          <a:lnTo>
                            <a:pt x="30" y="85"/>
                          </a:lnTo>
                          <a:lnTo>
                            <a:pt x="26" y="80"/>
                          </a:lnTo>
                          <a:lnTo>
                            <a:pt x="24" y="72"/>
                          </a:lnTo>
                          <a:lnTo>
                            <a:pt x="22" y="67"/>
                          </a:lnTo>
                          <a:lnTo>
                            <a:pt x="22" y="57"/>
                          </a:lnTo>
                          <a:lnTo>
                            <a:pt x="22" y="46"/>
                          </a:lnTo>
                          <a:lnTo>
                            <a:pt x="26" y="37"/>
                          </a:lnTo>
                          <a:lnTo>
                            <a:pt x="30" y="30"/>
                          </a:lnTo>
                          <a:lnTo>
                            <a:pt x="33" y="24"/>
                          </a:lnTo>
                          <a:lnTo>
                            <a:pt x="41" y="20"/>
                          </a:lnTo>
                          <a:lnTo>
                            <a:pt x="48" y="20"/>
                          </a:lnTo>
                          <a:lnTo>
                            <a:pt x="56" y="20"/>
                          </a:lnTo>
                          <a:lnTo>
                            <a:pt x="61" y="22"/>
                          </a:lnTo>
                          <a:lnTo>
                            <a:pt x="65" y="26"/>
                          </a:lnTo>
                          <a:lnTo>
                            <a:pt x="69" y="31"/>
                          </a:lnTo>
                          <a:lnTo>
                            <a:pt x="71" y="39"/>
                          </a:lnTo>
                          <a:lnTo>
                            <a:pt x="93" y="39"/>
                          </a:lnTo>
                          <a:lnTo>
                            <a:pt x="91" y="28"/>
                          </a:lnTo>
                          <a:lnTo>
                            <a:pt x="85" y="18"/>
                          </a:lnTo>
                          <a:lnTo>
                            <a:pt x="76" y="9"/>
                          </a:lnTo>
                          <a:lnTo>
                            <a:pt x="63" y="2"/>
                          </a:lnTo>
                          <a:lnTo>
                            <a:pt x="46" y="0"/>
                          </a:lnTo>
                          <a:lnTo>
                            <a:pt x="30" y="4"/>
                          </a:lnTo>
                          <a:lnTo>
                            <a:pt x="15" y="13"/>
                          </a:lnTo>
                          <a:lnTo>
                            <a:pt x="4" y="31"/>
                          </a:lnTo>
                          <a:lnTo>
                            <a:pt x="0" y="5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>
                      <a:solidFill>
                        <a:srgbClr val="FFFF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20" name="Freeform 240"/>
                    <p:cNvSpPr>
                      <a:spLocks/>
                    </p:cNvSpPr>
                    <p:nvPr/>
                  </p:nvSpPr>
                  <p:spPr bwMode="auto">
                    <a:xfrm>
                      <a:off x="1295" y="3235"/>
                      <a:ext cx="334" cy="174"/>
                    </a:xfrm>
                    <a:custGeom>
                      <a:avLst/>
                      <a:gdLst>
                        <a:gd name="T0" fmla="*/ 167 w 334"/>
                        <a:gd name="T1" fmla="*/ 174 h 174"/>
                        <a:gd name="T2" fmla="*/ 212 w 334"/>
                        <a:gd name="T3" fmla="*/ 172 h 174"/>
                        <a:gd name="T4" fmla="*/ 253 w 334"/>
                        <a:gd name="T5" fmla="*/ 163 h 174"/>
                        <a:gd name="T6" fmla="*/ 286 w 334"/>
                        <a:gd name="T7" fmla="*/ 150 h 174"/>
                        <a:gd name="T8" fmla="*/ 312 w 334"/>
                        <a:gd name="T9" fmla="*/ 132 h 174"/>
                        <a:gd name="T10" fmla="*/ 329 w 334"/>
                        <a:gd name="T11" fmla="*/ 111 h 174"/>
                        <a:gd name="T12" fmla="*/ 334 w 334"/>
                        <a:gd name="T13" fmla="*/ 87 h 174"/>
                        <a:gd name="T14" fmla="*/ 329 w 334"/>
                        <a:gd name="T15" fmla="*/ 65 h 174"/>
                        <a:gd name="T16" fmla="*/ 312 w 334"/>
                        <a:gd name="T17" fmla="*/ 43 h 174"/>
                        <a:gd name="T18" fmla="*/ 286 w 334"/>
                        <a:gd name="T19" fmla="*/ 26 h 174"/>
                        <a:gd name="T20" fmla="*/ 253 w 334"/>
                        <a:gd name="T21" fmla="*/ 11 h 174"/>
                        <a:gd name="T22" fmla="*/ 212 w 334"/>
                        <a:gd name="T23" fmla="*/ 4 h 174"/>
                        <a:gd name="T24" fmla="*/ 167 w 334"/>
                        <a:gd name="T25" fmla="*/ 0 h 174"/>
                        <a:gd name="T26" fmla="*/ 123 w 334"/>
                        <a:gd name="T27" fmla="*/ 4 h 174"/>
                        <a:gd name="T28" fmla="*/ 82 w 334"/>
                        <a:gd name="T29" fmla="*/ 11 h 174"/>
                        <a:gd name="T30" fmla="*/ 49 w 334"/>
                        <a:gd name="T31" fmla="*/ 26 h 174"/>
                        <a:gd name="T32" fmla="*/ 23 w 334"/>
                        <a:gd name="T33" fmla="*/ 43 h 174"/>
                        <a:gd name="T34" fmla="*/ 6 w 334"/>
                        <a:gd name="T35" fmla="*/ 65 h 174"/>
                        <a:gd name="T36" fmla="*/ 0 w 334"/>
                        <a:gd name="T37" fmla="*/ 87 h 174"/>
                        <a:gd name="T38" fmla="*/ 6 w 334"/>
                        <a:gd name="T39" fmla="*/ 111 h 174"/>
                        <a:gd name="T40" fmla="*/ 23 w 334"/>
                        <a:gd name="T41" fmla="*/ 132 h 174"/>
                        <a:gd name="T42" fmla="*/ 49 w 334"/>
                        <a:gd name="T43" fmla="*/ 150 h 174"/>
                        <a:gd name="T44" fmla="*/ 82 w 334"/>
                        <a:gd name="T45" fmla="*/ 163 h 174"/>
                        <a:gd name="T46" fmla="*/ 123 w 334"/>
                        <a:gd name="T47" fmla="*/ 172 h 174"/>
                        <a:gd name="T48" fmla="*/ 167 w 334"/>
                        <a:gd name="T49" fmla="*/ 174 h 174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w 334"/>
                        <a:gd name="T76" fmla="*/ 0 h 174"/>
                        <a:gd name="T77" fmla="*/ 334 w 334"/>
                        <a:gd name="T78" fmla="*/ 174 h 174"/>
                      </a:gdLst>
                      <a:ahLst/>
                      <a:cxnLst>
                        <a:cxn ang="T50">
                          <a:pos x="T0" y="T1"/>
                        </a:cxn>
                        <a:cxn ang="T51">
                          <a:pos x="T2" y="T3"/>
                        </a:cxn>
                        <a:cxn ang="T52">
                          <a:pos x="T4" y="T5"/>
                        </a:cxn>
                        <a:cxn ang="T53">
                          <a:pos x="T6" y="T7"/>
                        </a:cxn>
                        <a:cxn ang="T54">
                          <a:pos x="T8" y="T9"/>
                        </a:cxn>
                        <a:cxn ang="T55">
                          <a:pos x="T10" y="T11"/>
                        </a:cxn>
                        <a:cxn ang="T56">
                          <a:pos x="T12" y="T13"/>
                        </a:cxn>
                        <a:cxn ang="T57">
                          <a:pos x="T14" y="T15"/>
                        </a:cxn>
                        <a:cxn ang="T58">
                          <a:pos x="T16" y="T17"/>
                        </a:cxn>
                        <a:cxn ang="T59">
                          <a:pos x="T18" y="T19"/>
                        </a:cxn>
                        <a:cxn ang="T60">
                          <a:pos x="T20" y="T21"/>
                        </a:cxn>
                        <a:cxn ang="T61">
                          <a:pos x="T22" y="T23"/>
                        </a:cxn>
                        <a:cxn ang="T62">
                          <a:pos x="T24" y="T25"/>
                        </a:cxn>
                        <a:cxn ang="T63">
                          <a:pos x="T26" y="T27"/>
                        </a:cxn>
                        <a:cxn ang="T64">
                          <a:pos x="T28" y="T29"/>
                        </a:cxn>
                        <a:cxn ang="T65">
                          <a:pos x="T30" y="T31"/>
                        </a:cxn>
                        <a:cxn ang="T66">
                          <a:pos x="T32" y="T33"/>
                        </a:cxn>
                        <a:cxn ang="T67">
                          <a:pos x="T34" y="T35"/>
                        </a:cxn>
                        <a:cxn ang="T68">
                          <a:pos x="T36" y="T37"/>
                        </a:cxn>
                        <a:cxn ang="T69">
                          <a:pos x="T38" y="T39"/>
                        </a:cxn>
                        <a:cxn ang="T70">
                          <a:pos x="T40" y="T41"/>
                        </a:cxn>
                        <a:cxn ang="T71">
                          <a:pos x="T42" y="T43"/>
                        </a:cxn>
                        <a:cxn ang="T72">
                          <a:pos x="T44" y="T45"/>
                        </a:cxn>
                        <a:cxn ang="T73">
                          <a:pos x="T46" y="T47"/>
                        </a:cxn>
                        <a:cxn ang="T74">
                          <a:pos x="T48" y="T49"/>
                        </a:cxn>
                      </a:cxnLst>
                      <a:rect l="T75" t="T76" r="T77" b="T78"/>
                      <a:pathLst>
                        <a:path w="334" h="174">
                          <a:moveTo>
                            <a:pt x="167" y="174"/>
                          </a:moveTo>
                          <a:lnTo>
                            <a:pt x="212" y="172"/>
                          </a:lnTo>
                          <a:lnTo>
                            <a:pt x="253" y="163"/>
                          </a:lnTo>
                          <a:lnTo>
                            <a:pt x="286" y="150"/>
                          </a:lnTo>
                          <a:lnTo>
                            <a:pt x="312" y="132"/>
                          </a:lnTo>
                          <a:lnTo>
                            <a:pt x="329" y="111"/>
                          </a:lnTo>
                          <a:lnTo>
                            <a:pt x="334" y="87"/>
                          </a:lnTo>
                          <a:lnTo>
                            <a:pt x="329" y="65"/>
                          </a:lnTo>
                          <a:lnTo>
                            <a:pt x="312" y="43"/>
                          </a:lnTo>
                          <a:lnTo>
                            <a:pt x="286" y="26"/>
                          </a:lnTo>
                          <a:lnTo>
                            <a:pt x="253" y="11"/>
                          </a:lnTo>
                          <a:lnTo>
                            <a:pt x="212" y="4"/>
                          </a:lnTo>
                          <a:lnTo>
                            <a:pt x="167" y="0"/>
                          </a:lnTo>
                          <a:lnTo>
                            <a:pt x="123" y="4"/>
                          </a:lnTo>
                          <a:lnTo>
                            <a:pt x="82" y="11"/>
                          </a:lnTo>
                          <a:lnTo>
                            <a:pt x="49" y="26"/>
                          </a:lnTo>
                          <a:lnTo>
                            <a:pt x="23" y="43"/>
                          </a:lnTo>
                          <a:lnTo>
                            <a:pt x="6" y="65"/>
                          </a:lnTo>
                          <a:lnTo>
                            <a:pt x="0" y="87"/>
                          </a:lnTo>
                          <a:lnTo>
                            <a:pt x="6" y="111"/>
                          </a:lnTo>
                          <a:lnTo>
                            <a:pt x="23" y="132"/>
                          </a:lnTo>
                          <a:lnTo>
                            <a:pt x="49" y="150"/>
                          </a:lnTo>
                          <a:lnTo>
                            <a:pt x="82" y="163"/>
                          </a:lnTo>
                          <a:lnTo>
                            <a:pt x="123" y="172"/>
                          </a:lnTo>
                          <a:lnTo>
                            <a:pt x="167" y="174"/>
                          </a:lnTo>
                          <a:close/>
                        </a:path>
                      </a:pathLst>
                    </a:custGeom>
                    <a:solidFill>
                      <a:srgbClr val="BFBFBF"/>
                    </a:solidFill>
                    <a:ln w="0">
                      <a:solidFill>
                        <a:srgbClr val="BFBFB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21" name="Freeform 241"/>
                    <p:cNvSpPr>
                      <a:spLocks/>
                    </p:cNvSpPr>
                    <p:nvPr/>
                  </p:nvSpPr>
                  <p:spPr bwMode="auto">
                    <a:xfrm>
                      <a:off x="1295" y="3235"/>
                      <a:ext cx="334" cy="174"/>
                    </a:xfrm>
                    <a:custGeom>
                      <a:avLst/>
                      <a:gdLst>
                        <a:gd name="T0" fmla="*/ 167 w 334"/>
                        <a:gd name="T1" fmla="*/ 174 h 174"/>
                        <a:gd name="T2" fmla="*/ 212 w 334"/>
                        <a:gd name="T3" fmla="*/ 172 h 174"/>
                        <a:gd name="T4" fmla="*/ 253 w 334"/>
                        <a:gd name="T5" fmla="*/ 163 h 174"/>
                        <a:gd name="T6" fmla="*/ 286 w 334"/>
                        <a:gd name="T7" fmla="*/ 150 h 174"/>
                        <a:gd name="T8" fmla="*/ 312 w 334"/>
                        <a:gd name="T9" fmla="*/ 132 h 174"/>
                        <a:gd name="T10" fmla="*/ 329 w 334"/>
                        <a:gd name="T11" fmla="*/ 111 h 174"/>
                        <a:gd name="T12" fmla="*/ 334 w 334"/>
                        <a:gd name="T13" fmla="*/ 87 h 174"/>
                        <a:gd name="T14" fmla="*/ 329 w 334"/>
                        <a:gd name="T15" fmla="*/ 65 h 174"/>
                        <a:gd name="T16" fmla="*/ 312 w 334"/>
                        <a:gd name="T17" fmla="*/ 43 h 174"/>
                        <a:gd name="T18" fmla="*/ 286 w 334"/>
                        <a:gd name="T19" fmla="*/ 26 h 174"/>
                        <a:gd name="T20" fmla="*/ 253 w 334"/>
                        <a:gd name="T21" fmla="*/ 11 h 174"/>
                        <a:gd name="T22" fmla="*/ 212 w 334"/>
                        <a:gd name="T23" fmla="*/ 4 h 174"/>
                        <a:gd name="T24" fmla="*/ 167 w 334"/>
                        <a:gd name="T25" fmla="*/ 0 h 174"/>
                        <a:gd name="T26" fmla="*/ 123 w 334"/>
                        <a:gd name="T27" fmla="*/ 4 h 174"/>
                        <a:gd name="T28" fmla="*/ 82 w 334"/>
                        <a:gd name="T29" fmla="*/ 11 h 174"/>
                        <a:gd name="T30" fmla="*/ 49 w 334"/>
                        <a:gd name="T31" fmla="*/ 26 h 174"/>
                        <a:gd name="T32" fmla="*/ 23 w 334"/>
                        <a:gd name="T33" fmla="*/ 43 h 174"/>
                        <a:gd name="T34" fmla="*/ 6 w 334"/>
                        <a:gd name="T35" fmla="*/ 65 h 174"/>
                        <a:gd name="T36" fmla="*/ 0 w 334"/>
                        <a:gd name="T37" fmla="*/ 87 h 174"/>
                        <a:gd name="T38" fmla="*/ 6 w 334"/>
                        <a:gd name="T39" fmla="*/ 111 h 174"/>
                        <a:gd name="T40" fmla="*/ 23 w 334"/>
                        <a:gd name="T41" fmla="*/ 132 h 174"/>
                        <a:gd name="T42" fmla="*/ 49 w 334"/>
                        <a:gd name="T43" fmla="*/ 150 h 174"/>
                        <a:gd name="T44" fmla="*/ 82 w 334"/>
                        <a:gd name="T45" fmla="*/ 163 h 174"/>
                        <a:gd name="T46" fmla="*/ 123 w 334"/>
                        <a:gd name="T47" fmla="*/ 172 h 174"/>
                        <a:gd name="T48" fmla="*/ 167 w 334"/>
                        <a:gd name="T49" fmla="*/ 174 h 174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w 334"/>
                        <a:gd name="T76" fmla="*/ 0 h 174"/>
                        <a:gd name="T77" fmla="*/ 334 w 334"/>
                        <a:gd name="T78" fmla="*/ 174 h 174"/>
                      </a:gdLst>
                      <a:ahLst/>
                      <a:cxnLst>
                        <a:cxn ang="T50">
                          <a:pos x="T0" y="T1"/>
                        </a:cxn>
                        <a:cxn ang="T51">
                          <a:pos x="T2" y="T3"/>
                        </a:cxn>
                        <a:cxn ang="T52">
                          <a:pos x="T4" y="T5"/>
                        </a:cxn>
                        <a:cxn ang="T53">
                          <a:pos x="T6" y="T7"/>
                        </a:cxn>
                        <a:cxn ang="T54">
                          <a:pos x="T8" y="T9"/>
                        </a:cxn>
                        <a:cxn ang="T55">
                          <a:pos x="T10" y="T11"/>
                        </a:cxn>
                        <a:cxn ang="T56">
                          <a:pos x="T12" y="T13"/>
                        </a:cxn>
                        <a:cxn ang="T57">
                          <a:pos x="T14" y="T15"/>
                        </a:cxn>
                        <a:cxn ang="T58">
                          <a:pos x="T16" y="T17"/>
                        </a:cxn>
                        <a:cxn ang="T59">
                          <a:pos x="T18" y="T19"/>
                        </a:cxn>
                        <a:cxn ang="T60">
                          <a:pos x="T20" y="T21"/>
                        </a:cxn>
                        <a:cxn ang="T61">
                          <a:pos x="T22" y="T23"/>
                        </a:cxn>
                        <a:cxn ang="T62">
                          <a:pos x="T24" y="T25"/>
                        </a:cxn>
                        <a:cxn ang="T63">
                          <a:pos x="T26" y="T27"/>
                        </a:cxn>
                        <a:cxn ang="T64">
                          <a:pos x="T28" y="T29"/>
                        </a:cxn>
                        <a:cxn ang="T65">
                          <a:pos x="T30" y="T31"/>
                        </a:cxn>
                        <a:cxn ang="T66">
                          <a:pos x="T32" y="T33"/>
                        </a:cxn>
                        <a:cxn ang="T67">
                          <a:pos x="T34" y="T35"/>
                        </a:cxn>
                        <a:cxn ang="T68">
                          <a:pos x="T36" y="T37"/>
                        </a:cxn>
                        <a:cxn ang="T69">
                          <a:pos x="T38" y="T39"/>
                        </a:cxn>
                        <a:cxn ang="T70">
                          <a:pos x="T40" y="T41"/>
                        </a:cxn>
                        <a:cxn ang="T71">
                          <a:pos x="T42" y="T43"/>
                        </a:cxn>
                        <a:cxn ang="T72">
                          <a:pos x="T44" y="T45"/>
                        </a:cxn>
                        <a:cxn ang="T73">
                          <a:pos x="T46" y="T47"/>
                        </a:cxn>
                        <a:cxn ang="T74">
                          <a:pos x="T48" y="T49"/>
                        </a:cxn>
                      </a:cxnLst>
                      <a:rect l="T75" t="T76" r="T77" b="T78"/>
                      <a:pathLst>
                        <a:path w="334" h="174">
                          <a:moveTo>
                            <a:pt x="167" y="174"/>
                          </a:moveTo>
                          <a:lnTo>
                            <a:pt x="212" y="172"/>
                          </a:lnTo>
                          <a:lnTo>
                            <a:pt x="253" y="163"/>
                          </a:lnTo>
                          <a:lnTo>
                            <a:pt x="286" y="150"/>
                          </a:lnTo>
                          <a:lnTo>
                            <a:pt x="312" y="132"/>
                          </a:lnTo>
                          <a:lnTo>
                            <a:pt x="329" y="111"/>
                          </a:lnTo>
                          <a:lnTo>
                            <a:pt x="334" y="87"/>
                          </a:lnTo>
                          <a:lnTo>
                            <a:pt x="329" y="65"/>
                          </a:lnTo>
                          <a:lnTo>
                            <a:pt x="312" y="43"/>
                          </a:lnTo>
                          <a:lnTo>
                            <a:pt x="286" y="26"/>
                          </a:lnTo>
                          <a:lnTo>
                            <a:pt x="253" y="11"/>
                          </a:lnTo>
                          <a:lnTo>
                            <a:pt x="212" y="4"/>
                          </a:lnTo>
                          <a:lnTo>
                            <a:pt x="167" y="0"/>
                          </a:lnTo>
                          <a:lnTo>
                            <a:pt x="123" y="4"/>
                          </a:lnTo>
                          <a:lnTo>
                            <a:pt x="82" y="11"/>
                          </a:lnTo>
                          <a:lnTo>
                            <a:pt x="49" y="26"/>
                          </a:lnTo>
                          <a:lnTo>
                            <a:pt x="23" y="43"/>
                          </a:lnTo>
                          <a:lnTo>
                            <a:pt x="6" y="65"/>
                          </a:lnTo>
                          <a:lnTo>
                            <a:pt x="0" y="87"/>
                          </a:lnTo>
                          <a:lnTo>
                            <a:pt x="6" y="111"/>
                          </a:lnTo>
                          <a:lnTo>
                            <a:pt x="23" y="132"/>
                          </a:lnTo>
                          <a:lnTo>
                            <a:pt x="49" y="150"/>
                          </a:lnTo>
                          <a:lnTo>
                            <a:pt x="82" y="163"/>
                          </a:lnTo>
                          <a:lnTo>
                            <a:pt x="123" y="172"/>
                          </a:lnTo>
                          <a:lnTo>
                            <a:pt x="167" y="174"/>
                          </a:lnTo>
                        </a:path>
                      </a:pathLst>
                    </a:custGeom>
                    <a:noFill/>
                    <a:ln w="63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22" name="Freeform 242"/>
                    <p:cNvSpPr>
                      <a:spLocks/>
                    </p:cNvSpPr>
                    <p:nvPr/>
                  </p:nvSpPr>
                  <p:spPr bwMode="auto">
                    <a:xfrm>
                      <a:off x="1327" y="3218"/>
                      <a:ext cx="273" cy="163"/>
                    </a:xfrm>
                    <a:custGeom>
                      <a:avLst/>
                      <a:gdLst>
                        <a:gd name="T0" fmla="*/ 135 w 273"/>
                        <a:gd name="T1" fmla="*/ 163 h 163"/>
                        <a:gd name="T2" fmla="*/ 172 w 273"/>
                        <a:gd name="T3" fmla="*/ 162 h 163"/>
                        <a:gd name="T4" fmla="*/ 204 w 273"/>
                        <a:gd name="T5" fmla="*/ 154 h 163"/>
                        <a:gd name="T6" fmla="*/ 232 w 273"/>
                        <a:gd name="T7" fmla="*/ 143 h 163"/>
                        <a:gd name="T8" fmla="*/ 254 w 273"/>
                        <a:gd name="T9" fmla="*/ 128 h 163"/>
                        <a:gd name="T10" fmla="*/ 267 w 273"/>
                        <a:gd name="T11" fmla="*/ 112 h 163"/>
                        <a:gd name="T12" fmla="*/ 273 w 273"/>
                        <a:gd name="T13" fmla="*/ 93 h 163"/>
                        <a:gd name="T14" fmla="*/ 267 w 273"/>
                        <a:gd name="T15" fmla="*/ 73 h 163"/>
                        <a:gd name="T16" fmla="*/ 254 w 273"/>
                        <a:gd name="T17" fmla="*/ 50 h 163"/>
                        <a:gd name="T18" fmla="*/ 232 w 273"/>
                        <a:gd name="T19" fmla="*/ 32 h 163"/>
                        <a:gd name="T20" fmla="*/ 204 w 273"/>
                        <a:gd name="T21" fmla="*/ 15 h 163"/>
                        <a:gd name="T22" fmla="*/ 172 w 273"/>
                        <a:gd name="T23" fmla="*/ 4 h 163"/>
                        <a:gd name="T24" fmla="*/ 135 w 273"/>
                        <a:gd name="T25" fmla="*/ 0 h 163"/>
                        <a:gd name="T26" fmla="*/ 100 w 273"/>
                        <a:gd name="T27" fmla="*/ 4 h 163"/>
                        <a:gd name="T28" fmla="*/ 67 w 273"/>
                        <a:gd name="T29" fmla="*/ 15 h 163"/>
                        <a:gd name="T30" fmla="*/ 41 w 273"/>
                        <a:gd name="T31" fmla="*/ 32 h 163"/>
                        <a:gd name="T32" fmla="*/ 18 w 273"/>
                        <a:gd name="T33" fmla="*/ 50 h 163"/>
                        <a:gd name="T34" fmla="*/ 5 w 273"/>
                        <a:gd name="T35" fmla="*/ 73 h 163"/>
                        <a:gd name="T36" fmla="*/ 0 w 273"/>
                        <a:gd name="T37" fmla="*/ 93 h 163"/>
                        <a:gd name="T38" fmla="*/ 5 w 273"/>
                        <a:gd name="T39" fmla="*/ 112 h 163"/>
                        <a:gd name="T40" fmla="*/ 18 w 273"/>
                        <a:gd name="T41" fmla="*/ 128 h 163"/>
                        <a:gd name="T42" fmla="*/ 41 w 273"/>
                        <a:gd name="T43" fmla="*/ 143 h 163"/>
                        <a:gd name="T44" fmla="*/ 67 w 273"/>
                        <a:gd name="T45" fmla="*/ 154 h 163"/>
                        <a:gd name="T46" fmla="*/ 100 w 273"/>
                        <a:gd name="T47" fmla="*/ 162 h 163"/>
                        <a:gd name="T48" fmla="*/ 135 w 273"/>
                        <a:gd name="T49" fmla="*/ 163 h 163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w 273"/>
                        <a:gd name="T76" fmla="*/ 0 h 163"/>
                        <a:gd name="T77" fmla="*/ 273 w 273"/>
                        <a:gd name="T78" fmla="*/ 163 h 163"/>
                      </a:gdLst>
                      <a:ahLst/>
                      <a:cxnLst>
                        <a:cxn ang="T50">
                          <a:pos x="T0" y="T1"/>
                        </a:cxn>
                        <a:cxn ang="T51">
                          <a:pos x="T2" y="T3"/>
                        </a:cxn>
                        <a:cxn ang="T52">
                          <a:pos x="T4" y="T5"/>
                        </a:cxn>
                        <a:cxn ang="T53">
                          <a:pos x="T6" y="T7"/>
                        </a:cxn>
                        <a:cxn ang="T54">
                          <a:pos x="T8" y="T9"/>
                        </a:cxn>
                        <a:cxn ang="T55">
                          <a:pos x="T10" y="T11"/>
                        </a:cxn>
                        <a:cxn ang="T56">
                          <a:pos x="T12" y="T13"/>
                        </a:cxn>
                        <a:cxn ang="T57">
                          <a:pos x="T14" y="T15"/>
                        </a:cxn>
                        <a:cxn ang="T58">
                          <a:pos x="T16" y="T17"/>
                        </a:cxn>
                        <a:cxn ang="T59">
                          <a:pos x="T18" y="T19"/>
                        </a:cxn>
                        <a:cxn ang="T60">
                          <a:pos x="T20" y="T21"/>
                        </a:cxn>
                        <a:cxn ang="T61">
                          <a:pos x="T22" y="T23"/>
                        </a:cxn>
                        <a:cxn ang="T62">
                          <a:pos x="T24" y="T25"/>
                        </a:cxn>
                        <a:cxn ang="T63">
                          <a:pos x="T26" y="T27"/>
                        </a:cxn>
                        <a:cxn ang="T64">
                          <a:pos x="T28" y="T29"/>
                        </a:cxn>
                        <a:cxn ang="T65">
                          <a:pos x="T30" y="T31"/>
                        </a:cxn>
                        <a:cxn ang="T66">
                          <a:pos x="T32" y="T33"/>
                        </a:cxn>
                        <a:cxn ang="T67">
                          <a:pos x="T34" y="T35"/>
                        </a:cxn>
                        <a:cxn ang="T68">
                          <a:pos x="T36" y="T37"/>
                        </a:cxn>
                        <a:cxn ang="T69">
                          <a:pos x="T38" y="T39"/>
                        </a:cxn>
                        <a:cxn ang="T70">
                          <a:pos x="T40" y="T41"/>
                        </a:cxn>
                        <a:cxn ang="T71">
                          <a:pos x="T42" y="T43"/>
                        </a:cxn>
                        <a:cxn ang="T72">
                          <a:pos x="T44" y="T45"/>
                        </a:cxn>
                        <a:cxn ang="T73">
                          <a:pos x="T46" y="T47"/>
                        </a:cxn>
                        <a:cxn ang="T74">
                          <a:pos x="T48" y="T49"/>
                        </a:cxn>
                      </a:cxnLst>
                      <a:rect l="T75" t="T76" r="T77" b="T78"/>
                      <a:pathLst>
                        <a:path w="273" h="163">
                          <a:moveTo>
                            <a:pt x="135" y="163"/>
                          </a:moveTo>
                          <a:lnTo>
                            <a:pt x="172" y="162"/>
                          </a:lnTo>
                          <a:lnTo>
                            <a:pt x="204" y="154"/>
                          </a:lnTo>
                          <a:lnTo>
                            <a:pt x="232" y="143"/>
                          </a:lnTo>
                          <a:lnTo>
                            <a:pt x="254" y="128"/>
                          </a:lnTo>
                          <a:lnTo>
                            <a:pt x="267" y="112"/>
                          </a:lnTo>
                          <a:lnTo>
                            <a:pt x="273" y="93"/>
                          </a:lnTo>
                          <a:lnTo>
                            <a:pt x="267" y="73"/>
                          </a:lnTo>
                          <a:lnTo>
                            <a:pt x="254" y="50"/>
                          </a:lnTo>
                          <a:lnTo>
                            <a:pt x="232" y="32"/>
                          </a:lnTo>
                          <a:lnTo>
                            <a:pt x="204" y="15"/>
                          </a:lnTo>
                          <a:lnTo>
                            <a:pt x="172" y="4"/>
                          </a:lnTo>
                          <a:lnTo>
                            <a:pt x="135" y="0"/>
                          </a:lnTo>
                          <a:lnTo>
                            <a:pt x="100" y="4"/>
                          </a:lnTo>
                          <a:lnTo>
                            <a:pt x="67" y="15"/>
                          </a:lnTo>
                          <a:lnTo>
                            <a:pt x="41" y="32"/>
                          </a:lnTo>
                          <a:lnTo>
                            <a:pt x="18" y="50"/>
                          </a:lnTo>
                          <a:lnTo>
                            <a:pt x="5" y="73"/>
                          </a:lnTo>
                          <a:lnTo>
                            <a:pt x="0" y="93"/>
                          </a:lnTo>
                          <a:lnTo>
                            <a:pt x="5" y="112"/>
                          </a:lnTo>
                          <a:lnTo>
                            <a:pt x="18" y="128"/>
                          </a:lnTo>
                          <a:lnTo>
                            <a:pt x="41" y="143"/>
                          </a:lnTo>
                          <a:lnTo>
                            <a:pt x="67" y="154"/>
                          </a:lnTo>
                          <a:lnTo>
                            <a:pt x="100" y="162"/>
                          </a:lnTo>
                          <a:lnTo>
                            <a:pt x="135" y="163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0">
                      <a:solidFill>
                        <a:srgbClr val="40404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23" name="Freeform 243"/>
                    <p:cNvSpPr>
                      <a:spLocks/>
                    </p:cNvSpPr>
                    <p:nvPr/>
                  </p:nvSpPr>
                  <p:spPr bwMode="auto">
                    <a:xfrm>
                      <a:off x="1340" y="3218"/>
                      <a:ext cx="247" cy="149"/>
                    </a:xfrm>
                    <a:custGeom>
                      <a:avLst/>
                      <a:gdLst>
                        <a:gd name="T0" fmla="*/ 122 w 247"/>
                        <a:gd name="T1" fmla="*/ 149 h 149"/>
                        <a:gd name="T2" fmla="*/ 161 w 247"/>
                        <a:gd name="T3" fmla="*/ 145 h 149"/>
                        <a:gd name="T4" fmla="*/ 195 w 247"/>
                        <a:gd name="T5" fmla="*/ 136 h 149"/>
                        <a:gd name="T6" fmla="*/ 222 w 247"/>
                        <a:gd name="T7" fmla="*/ 123 h 149"/>
                        <a:gd name="T8" fmla="*/ 239 w 247"/>
                        <a:gd name="T9" fmla="*/ 104 h 149"/>
                        <a:gd name="T10" fmla="*/ 247 w 247"/>
                        <a:gd name="T11" fmla="*/ 86 h 149"/>
                        <a:gd name="T12" fmla="*/ 241 w 247"/>
                        <a:gd name="T13" fmla="*/ 67 h 149"/>
                        <a:gd name="T14" fmla="*/ 228 w 247"/>
                        <a:gd name="T15" fmla="*/ 47 h 149"/>
                        <a:gd name="T16" fmla="*/ 209 w 247"/>
                        <a:gd name="T17" fmla="*/ 30 h 149"/>
                        <a:gd name="T18" fmla="*/ 185 w 247"/>
                        <a:gd name="T19" fmla="*/ 15 h 149"/>
                        <a:gd name="T20" fmla="*/ 156 w 247"/>
                        <a:gd name="T21" fmla="*/ 4 h 149"/>
                        <a:gd name="T22" fmla="*/ 122 w 247"/>
                        <a:gd name="T23" fmla="*/ 0 h 149"/>
                        <a:gd name="T24" fmla="*/ 91 w 247"/>
                        <a:gd name="T25" fmla="*/ 4 h 149"/>
                        <a:gd name="T26" fmla="*/ 61 w 247"/>
                        <a:gd name="T27" fmla="*/ 15 h 149"/>
                        <a:gd name="T28" fmla="*/ 37 w 247"/>
                        <a:gd name="T29" fmla="*/ 30 h 149"/>
                        <a:gd name="T30" fmla="*/ 17 w 247"/>
                        <a:gd name="T31" fmla="*/ 47 h 149"/>
                        <a:gd name="T32" fmla="*/ 5 w 247"/>
                        <a:gd name="T33" fmla="*/ 67 h 149"/>
                        <a:gd name="T34" fmla="*/ 0 w 247"/>
                        <a:gd name="T35" fmla="*/ 86 h 149"/>
                        <a:gd name="T36" fmla="*/ 7 w 247"/>
                        <a:gd name="T37" fmla="*/ 104 h 149"/>
                        <a:gd name="T38" fmla="*/ 24 w 247"/>
                        <a:gd name="T39" fmla="*/ 123 h 149"/>
                        <a:gd name="T40" fmla="*/ 50 w 247"/>
                        <a:gd name="T41" fmla="*/ 136 h 149"/>
                        <a:gd name="T42" fmla="*/ 85 w 247"/>
                        <a:gd name="T43" fmla="*/ 145 h 149"/>
                        <a:gd name="T44" fmla="*/ 122 w 247"/>
                        <a:gd name="T45" fmla="*/ 149 h 149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w 247"/>
                        <a:gd name="T70" fmla="*/ 0 h 149"/>
                        <a:gd name="T71" fmla="*/ 247 w 247"/>
                        <a:gd name="T72" fmla="*/ 149 h 149"/>
                      </a:gdLst>
                      <a:ahLst/>
                      <a:cxnLst>
                        <a:cxn ang="T46">
                          <a:pos x="T0" y="T1"/>
                        </a:cxn>
                        <a:cxn ang="T47">
                          <a:pos x="T2" y="T3"/>
                        </a:cxn>
                        <a:cxn ang="T48">
                          <a:pos x="T4" y="T5"/>
                        </a:cxn>
                        <a:cxn ang="T49">
                          <a:pos x="T6" y="T7"/>
                        </a:cxn>
                        <a:cxn ang="T50">
                          <a:pos x="T8" y="T9"/>
                        </a:cxn>
                        <a:cxn ang="T51">
                          <a:pos x="T10" y="T11"/>
                        </a:cxn>
                        <a:cxn ang="T52">
                          <a:pos x="T12" y="T13"/>
                        </a:cxn>
                        <a:cxn ang="T53">
                          <a:pos x="T14" y="T15"/>
                        </a:cxn>
                        <a:cxn ang="T54">
                          <a:pos x="T16" y="T17"/>
                        </a:cxn>
                        <a:cxn ang="T55">
                          <a:pos x="T18" y="T19"/>
                        </a:cxn>
                        <a:cxn ang="T56">
                          <a:pos x="T20" y="T21"/>
                        </a:cxn>
                        <a:cxn ang="T57">
                          <a:pos x="T22" y="T23"/>
                        </a:cxn>
                        <a:cxn ang="T58">
                          <a:pos x="T24" y="T25"/>
                        </a:cxn>
                        <a:cxn ang="T59">
                          <a:pos x="T26" y="T27"/>
                        </a:cxn>
                        <a:cxn ang="T60">
                          <a:pos x="T28" y="T29"/>
                        </a:cxn>
                        <a:cxn ang="T61">
                          <a:pos x="T30" y="T31"/>
                        </a:cxn>
                        <a:cxn ang="T62">
                          <a:pos x="T32" y="T33"/>
                        </a:cxn>
                        <a:cxn ang="T63">
                          <a:pos x="T34" y="T35"/>
                        </a:cxn>
                        <a:cxn ang="T64">
                          <a:pos x="T36" y="T37"/>
                        </a:cxn>
                        <a:cxn ang="T65">
                          <a:pos x="T38" y="T39"/>
                        </a:cxn>
                        <a:cxn ang="T66">
                          <a:pos x="T40" y="T41"/>
                        </a:cxn>
                        <a:cxn ang="T67">
                          <a:pos x="T42" y="T43"/>
                        </a:cxn>
                        <a:cxn ang="T68">
                          <a:pos x="T44" y="T45"/>
                        </a:cxn>
                      </a:cxnLst>
                      <a:rect l="T69" t="T70" r="T71" b="T72"/>
                      <a:pathLst>
                        <a:path w="247" h="149">
                          <a:moveTo>
                            <a:pt x="122" y="149"/>
                          </a:moveTo>
                          <a:lnTo>
                            <a:pt x="161" y="145"/>
                          </a:lnTo>
                          <a:lnTo>
                            <a:pt x="195" y="136"/>
                          </a:lnTo>
                          <a:lnTo>
                            <a:pt x="222" y="123"/>
                          </a:lnTo>
                          <a:lnTo>
                            <a:pt x="239" y="104"/>
                          </a:lnTo>
                          <a:lnTo>
                            <a:pt x="247" y="86"/>
                          </a:lnTo>
                          <a:lnTo>
                            <a:pt x="241" y="67"/>
                          </a:lnTo>
                          <a:lnTo>
                            <a:pt x="228" y="47"/>
                          </a:lnTo>
                          <a:lnTo>
                            <a:pt x="209" y="30"/>
                          </a:lnTo>
                          <a:lnTo>
                            <a:pt x="185" y="15"/>
                          </a:lnTo>
                          <a:lnTo>
                            <a:pt x="156" y="4"/>
                          </a:lnTo>
                          <a:lnTo>
                            <a:pt x="122" y="0"/>
                          </a:lnTo>
                          <a:lnTo>
                            <a:pt x="91" y="4"/>
                          </a:lnTo>
                          <a:lnTo>
                            <a:pt x="61" y="15"/>
                          </a:lnTo>
                          <a:lnTo>
                            <a:pt x="37" y="30"/>
                          </a:lnTo>
                          <a:lnTo>
                            <a:pt x="17" y="47"/>
                          </a:lnTo>
                          <a:lnTo>
                            <a:pt x="5" y="67"/>
                          </a:lnTo>
                          <a:lnTo>
                            <a:pt x="0" y="86"/>
                          </a:lnTo>
                          <a:lnTo>
                            <a:pt x="7" y="104"/>
                          </a:lnTo>
                          <a:lnTo>
                            <a:pt x="24" y="123"/>
                          </a:lnTo>
                          <a:lnTo>
                            <a:pt x="50" y="136"/>
                          </a:lnTo>
                          <a:lnTo>
                            <a:pt x="85" y="145"/>
                          </a:lnTo>
                          <a:lnTo>
                            <a:pt x="122" y="149"/>
                          </a:lnTo>
                          <a:close/>
                        </a:path>
                      </a:pathLst>
                    </a:custGeom>
                    <a:solidFill>
                      <a:srgbClr val="585858"/>
                    </a:solidFill>
                    <a:ln w="0">
                      <a:solidFill>
                        <a:srgbClr val="585858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24" name="Freeform 244"/>
                    <p:cNvSpPr>
                      <a:spLocks/>
                    </p:cNvSpPr>
                    <p:nvPr/>
                  </p:nvSpPr>
                  <p:spPr bwMode="auto">
                    <a:xfrm>
                      <a:off x="1355" y="3220"/>
                      <a:ext cx="217" cy="132"/>
                    </a:xfrm>
                    <a:custGeom>
                      <a:avLst/>
                      <a:gdLst>
                        <a:gd name="T0" fmla="*/ 109 w 217"/>
                        <a:gd name="T1" fmla="*/ 132 h 132"/>
                        <a:gd name="T2" fmla="*/ 143 w 217"/>
                        <a:gd name="T3" fmla="*/ 128 h 132"/>
                        <a:gd name="T4" fmla="*/ 172 w 217"/>
                        <a:gd name="T5" fmla="*/ 121 h 132"/>
                        <a:gd name="T6" fmla="*/ 196 w 217"/>
                        <a:gd name="T7" fmla="*/ 108 h 132"/>
                        <a:gd name="T8" fmla="*/ 211 w 217"/>
                        <a:gd name="T9" fmla="*/ 93 h 132"/>
                        <a:gd name="T10" fmla="*/ 217 w 217"/>
                        <a:gd name="T11" fmla="*/ 74 h 132"/>
                        <a:gd name="T12" fmla="*/ 211 w 217"/>
                        <a:gd name="T13" fmla="*/ 56 h 132"/>
                        <a:gd name="T14" fmla="*/ 196 w 217"/>
                        <a:gd name="T15" fmla="*/ 35 h 132"/>
                        <a:gd name="T16" fmla="*/ 172 w 217"/>
                        <a:gd name="T17" fmla="*/ 17 h 132"/>
                        <a:gd name="T18" fmla="*/ 143 w 217"/>
                        <a:gd name="T19" fmla="*/ 4 h 132"/>
                        <a:gd name="T20" fmla="*/ 109 w 217"/>
                        <a:gd name="T21" fmla="*/ 0 h 132"/>
                        <a:gd name="T22" fmla="*/ 74 w 217"/>
                        <a:gd name="T23" fmla="*/ 4 h 132"/>
                        <a:gd name="T24" fmla="*/ 44 w 217"/>
                        <a:gd name="T25" fmla="*/ 17 h 132"/>
                        <a:gd name="T26" fmla="*/ 20 w 217"/>
                        <a:gd name="T27" fmla="*/ 35 h 132"/>
                        <a:gd name="T28" fmla="*/ 5 w 217"/>
                        <a:gd name="T29" fmla="*/ 56 h 132"/>
                        <a:gd name="T30" fmla="*/ 0 w 217"/>
                        <a:gd name="T31" fmla="*/ 74 h 132"/>
                        <a:gd name="T32" fmla="*/ 5 w 217"/>
                        <a:gd name="T33" fmla="*/ 93 h 132"/>
                        <a:gd name="T34" fmla="*/ 20 w 217"/>
                        <a:gd name="T35" fmla="*/ 108 h 132"/>
                        <a:gd name="T36" fmla="*/ 44 w 217"/>
                        <a:gd name="T37" fmla="*/ 121 h 132"/>
                        <a:gd name="T38" fmla="*/ 74 w 217"/>
                        <a:gd name="T39" fmla="*/ 128 h 132"/>
                        <a:gd name="T40" fmla="*/ 109 w 217"/>
                        <a:gd name="T41" fmla="*/ 132 h 132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w 217"/>
                        <a:gd name="T64" fmla="*/ 0 h 132"/>
                        <a:gd name="T65" fmla="*/ 217 w 217"/>
                        <a:gd name="T66" fmla="*/ 132 h 132"/>
                      </a:gdLst>
                      <a:ahLst/>
                      <a:cxnLst>
                        <a:cxn ang="T42">
                          <a:pos x="T0" y="T1"/>
                        </a:cxn>
                        <a:cxn ang="T43">
                          <a:pos x="T2" y="T3"/>
                        </a:cxn>
                        <a:cxn ang="T44">
                          <a:pos x="T4" y="T5"/>
                        </a:cxn>
                        <a:cxn ang="T45">
                          <a:pos x="T6" y="T7"/>
                        </a:cxn>
                        <a:cxn ang="T46">
                          <a:pos x="T8" y="T9"/>
                        </a:cxn>
                        <a:cxn ang="T47">
                          <a:pos x="T10" y="T11"/>
                        </a:cxn>
                        <a:cxn ang="T48">
                          <a:pos x="T12" y="T13"/>
                        </a:cxn>
                        <a:cxn ang="T49">
                          <a:pos x="T14" y="T15"/>
                        </a:cxn>
                        <a:cxn ang="T50">
                          <a:pos x="T16" y="T17"/>
                        </a:cxn>
                        <a:cxn ang="T51">
                          <a:pos x="T18" y="T19"/>
                        </a:cxn>
                        <a:cxn ang="T52">
                          <a:pos x="T20" y="T21"/>
                        </a:cxn>
                        <a:cxn ang="T53">
                          <a:pos x="T22" y="T23"/>
                        </a:cxn>
                        <a:cxn ang="T54">
                          <a:pos x="T24" y="T25"/>
                        </a:cxn>
                        <a:cxn ang="T55">
                          <a:pos x="T26" y="T27"/>
                        </a:cxn>
                        <a:cxn ang="T56">
                          <a:pos x="T28" y="T29"/>
                        </a:cxn>
                        <a:cxn ang="T57">
                          <a:pos x="T30" y="T31"/>
                        </a:cxn>
                        <a:cxn ang="T58">
                          <a:pos x="T32" y="T33"/>
                        </a:cxn>
                        <a:cxn ang="T59">
                          <a:pos x="T34" y="T35"/>
                        </a:cxn>
                        <a:cxn ang="T60">
                          <a:pos x="T36" y="T37"/>
                        </a:cxn>
                        <a:cxn ang="T61">
                          <a:pos x="T38" y="T39"/>
                        </a:cxn>
                        <a:cxn ang="T62">
                          <a:pos x="T40" y="T41"/>
                        </a:cxn>
                      </a:cxnLst>
                      <a:rect l="T63" t="T64" r="T65" b="T66"/>
                      <a:pathLst>
                        <a:path w="217" h="132">
                          <a:moveTo>
                            <a:pt x="109" y="132"/>
                          </a:moveTo>
                          <a:lnTo>
                            <a:pt x="143" y="128"/>
                          </a:lnTo>
                          <a:lnTo>
                            <a:pt x="172" y="121"/>
                          </a:lnTo>
                          <a:lnTo>
                            <a:pt x="196" y="108"/>
                          </a:lnTo>
                          <a:lnTo>
                            <a:pt x="211" y="93"/>
                          </a:lnTo>
                          <a:lnTo>
                            <a:pt x="217" y="74"/>
                          </a:lnTo>
                          <a:lnTo>
                            <a:pt x="211" y="56"/>
                          </a:lnTo>
                          <a:lnTo>
                            <a:pt x="196" y="35"/>
                          </a:lnTo>
                          <a:lnTo>
                            <a:pt x="172" y="17"/>
                          </a:lnTo>
                          <a:lnTo>
                            <a:pt x="143" y="4"/>
                          </a:lnTo>
                          <a:lnTo>
                            <a:pt x="109" y="0"/>
                          </a:lnTo>
                          <a:lnTo>
                            <a:pt x="74" y="4"/>
                          </a:lnTo>
                          <a:lnTo>
                            <a:pt x="44" y="17"/>
                          </a:lnTo>
                          <a:lnTo>
                            <a:pt x="20" y="35"/>
                          </a:lnTo>
                          <a:lnTo>
                            <a:pt x="5" y="56"/>
                          </a:lnTo>
                          <a:lnTo>
                            <a:pt x="0" y="74"/>
                          </a:lnTo>
                          <a:lnTo>
                            <a:pt x="5" y="93"/>
                          </a:lnTo>
                          <a:lnTo>
                            <a:pt x="20" y="108"/>
                          </a:lnTo>
                          <a:lnTo>
                            <a:pt x="44" y="121"/>
                          </a:lnTo>
                          <a:lnTo>
                            <a:pt x="74" y="128"/>
                          </a:lnTo>
                          <a:lnTo>
                            <a:pt x="109" y="132"/>
                          </a:lnTo>
                          <a:close/>
                        </a:path>
                      </a:pathLst>
                    </a:custGeom>
                    <a:solidFill>
                      <a:srgbClr val="707070"/>
                    </a:solidFill>
                    <a:ln w="0">
                      <a:solidFill>
                        <a:srgbClr val="70707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25" name="Freeform 245"/>
                    <p:cNvSpPr>
                      <a:spLocks/>
                    </p:cNvSpPr>
                    <p:nvPr/>
                  </p:nvSpPr>
                  <p:spPr bwMode="auto">
                    <a:xfrm>
                      <a:off x="1368" y="3220"/>
                      <a:ext cx="191" cy="117"/>
                    </a:xfrm>
                    <a:custGeom>
                      <a:avLst/>
                      <a:gdLst>
                        <a:gd name="T0" fmla="*/ 96 w 191"/>
                        <a:gd name="T1" fmla="*/ 117 h 117"/>
                        <a:gd name="T2" fmla="*/ 126 w 191"/>
                        <a:gd name="T3" fmla="*/ 115 h 117"/>
                        <a:gd name="T4" fmla="*/ 152 w 191"/>
                        <a:gd name="T5" fmla="*/ 108 h 117"/>
                        <a:gd name="T6" fmla="*/ 172 w 191"/>
                        <a:gd name="T7" fmla="*/ 97 h 117"/>
                        <a:gd name="T8" fmla="*/ 187 w 191"/>
                        <a:gd name="T9" fmla="*/ 84 h 117"/>
                        <a:gd name="T10" fmla="*/ 191 w 191"/>
                        <a:gd name="T11" fmla="*/ 67 h 117"/>
                        <a:gd name="T12" fmla="*/ 187 w 191"/>
                        <a:gd name="T13" fmla="*/ 50 h 117"/>
                        <a:gd name="T14" fmla="*/ 172 w 191"/>
                        <a:gd name="T15" fmla="*/ 32 h 117"/>
                        <a:gd name="T16" fmla="*/ 152 w 191"/>
                        <a:gd name="T17" fmla="*/ 17 h 117"/>
                        <a:gd name="T18" fmla="*/ 126 w 191"/>
                        <a:gd name="T19" fmla="*/ 6 h 117"/>
                        <a:gd name="T20" fmla="*/ 96 w 191"/>
                        <a:gd name="T21" fmla="*/ 0 h 117"/>
                        <a:gd name="T22" fmla="*/ 65 w 191"/>
                        <a:gd name="T23" fmla="*/ 6 h 117"/>
                        <a:gd name="T24" fmla="*/ 39 w 191"/>
                        <a:gd name="T25" fmla="*/ 17 h 117"/>
                        <a:gd name="T26" fmla="*/ 18 w 191"/>
                        <a:gd name="T27" fmla="*/ 32 h 117"/>
                        <a:gd name="T28" fmla="*/ 3 w 191"/>
                        <a:gd name="T29" fmla="*/ 50 h 117"/>
                        <a:gd name="T30" fmla="*/ 0 w 191"/>
                        <a:gd name="T31" fmla="*/ 67 h 117"/>
                        <a:gd name="T32" fmla="*/ 3 w 191"/>
                        <a:gd name="T33" fmla="*/ 84 h 117"/>
                        <a:gd name="T34" fmla="*/ 18 w 191"/>
                        <a:gd name="T35" fmla="*/ 97 h 117"/>
                        <a:gd name="T36" fmla="*/ 39 w 191"/>
                        <a:gd name="T37" fmla="*/ 108 h 117"/>
                        <a:gd name="T38" fmla="*/ 65 w 191"/>
                        <a:gd name="T39" fmla="*/ 115 h 117"/>
                        <a:gd name="T40" fmla="*/ 96 w 191"/>
                        <a:gd name="T41" fmla="*/ 117 h 117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w 191"/>
                        <a:gd name="T64" fmla="*/ 0 h 117"/>
                        <a:gd name="T65" fmla="*/ 191 w 191"/>
                        <a:gd name="T66" fmla="*/ 117 h 117"/>
                      </a:gdLst>
                      <a:ahLst/>
                      <a:cxnLst>
                        <a:cxn ang="T42">
                          <a:pos x="T0" y="T1"/>
                        </a:cxn>
                        <a:cxn ang="T43">
                          <a:pos x="T2" y="T3"/>
                        </a:cxn>
                        <a:cxn ang="T44">
                          <a:pos x="T4" y="T5"/>
                        </a:cxn>
                        <a:cxn ang="T45">
                          <a:pos x="T6" y="T7"/>
                        </a:cxn>
                        <a:cxn ang="T46">
                          <a:pos x="T8" y="T9"/>
                        </a:cxn>
                        <a:cxn ang="T47">
                          <a:pos x="T10" y="T11"/>
                        </a:cxn>
                        <a:cxn ang="T48">
                          <a:pos x="T12" y="T13"/>
                        </a:cxn>
                        <a:cxn ang="T49">
                          <a:pos x="T14" y="T15"/>
                        </a:cxn>
                        <a:cxn ang="T50">
                          <a:pos x="T16" y="T17"/>
                        </a:cxn>
                        <a:cxn ang="T51">
                          <a:pos x="T18" y="T19"/>
                        </a:cxn>
                        <a:cxn ang="T52">
                          <a:pos x="T20" y="T21"/>
                        </a:cxn>
                        <a:cxn ang="T53">
                          <a:pos x="T22" y="T23"/>
                        </a:cxn>
                        <a:cxn ang="T54">
                          <a:pos x="T24" y="T25"/>
                        </a:cxn>
                        <a:cxn ang="T55">
                          <a:pos x="T26" y="T27"/>
                        </a:cxn>
                        <a:cxn ang="T56">
                          <a:pos x="T28" y="T29"/>
                        </a:cxn>
                        <a:cxn ang="T57">
                          <a:pos x="T30" y="T31"/>
                        </a:cxn>
                        <a:cxn ang="T58">
                          <a:pos x="T32" y="T33"/>
                        </a:cxn>
                        <a:cxn ang="T59">
                          <a:pos x="T34" y="T35"/>
                        </a:cxn>
                        <a:cxn ang="T60">
                          <a:pos x="T36" y="T37"/>
                        </a:cxn>
                        <a:cxn ang="T61">
                          <a:pos x="T38" y="T39"/>
                        </a:cxn>
                        <a:cxn ang="T62">
                          <a:pos x="T40" y="T41"/>
                        </a:cxn>
                      </a:cxnLst>
                      <a:rect l="T63" t="T64" r="T65" b="T66"/>
                      <a:pathLst>
                        <a:path w="191" h="117">
                          <a:moveTo>
                            <a:pt x="96" y="117"/>
                          </a:moveTo>
                          <a:lnTo>
                            <a:pt x="126" y="115"/>
                          </a:lnTo>
                          <a:lnTo>
                            <a:pt x="152" y="108"/>
                          </a:lnTo>
                          <a:lnTo>
                            <a:pt x="172" y="97"/>
                          </a:lnTo>
                          <a:lnTo>
                            <a:pt x="187" y="84"/>
                          </a:lnTo>
                          <a:lnTo>
                            <a:pt x="191" y="67"/>
                          </a:lnTo>
                          <a:lnTo>
                            <a:pt x="187" y="50"/>
                          </a:lnTo>
                          <a:lnTo>
                            <a:pt x="172" y="32"/>
                          </a:lnTo>
                          <a:lnTo>
                            <a:pt x="152" y="17"/>
                          </a:lnTo>
                          <a:lnTo>
                            <a:pt x="126" y="6"/>
                          </a:lnTo>
                          <a:lnTo>
                            <a:pt x="96" y="0"/>
                          </a:lnTo>
                          <a:lnTo>
                            <a:pt x="65" y="6"/>
                          </a:lnTo>
                          <a:lnTo>
                            <a:pt x="39" y="17"/>
                          </a:lnTo>
                          <a:lnTo>
                            <a:pt x="18" y="32"/>
                          </a:lnTo>
                          <a:lnTo>
                            <a:pt x="3" y="50"/>
                          </a:lnTo>
                          <a:lnTo>
                            <a:pt x="0" y="67"/>
                          </a:lnTo>
                          <a:lnTo>
                            <a:pt x="3" y="84"/>
                          </a:lnTo>
                          <a:lnTo>
                            <a:pt x="18" y="97"/>
                          </a:lnTo>
                          <a:lnTo>
                            <a:pt x="39" y="108"/>
                          </a:lnTo>
                          <a:lnTo>
                            <a:pt x="65" y="115"/>
                          </a:lnTo>
                          <a:lnTo>
                            <a:pt x="96" y="117"/>
                          </a:lnTo>
                          <a:close/>
                        </a:path>
                      </a:pathLst>
                    </a:custGeom>
                    <a:solidFill>
                      <a:srgbClr val="878787"/>
                    </a:solidFill>
                    <a:ln w="0">
                      <a:solidFill>
                        <a:srgbClr val="878787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26" name="Freeform 246"/>
                    <p:cNvSpPr>
                      <a:spLocks/>
                    </p:cNvSpPr>
                    <p:nvPr/>
                  </p:nvSpPr>
                  <p:spPr bwMode="auto">
                    <a:xfrm>
                      <a:off x="1381" y="3222"/>
                      <a:ext cx="165" cy="100"/>
                    </a:xfrm>
                    <a:custGeom>
                      <a:avLst/>
                      <a:gdLst>
                        <a:gd name="T0" fmla="*/ 83 w 165"/>
                        <a:gd name="T1" fmla="*/ 100 h 100"/>
                        <a:gd name="T2" fmla="*/ 109 w 165"/>
                        <a:gd name="T3" fmla="*/ 98 h 100"/>
                        <a:gd name="T4" fmla="*/ 131 w 165"/>
                        <a:gd name="T5" fmla="*/ 93 h 100"/>
                        <a:gd name="T6" fmla="*/ 150 w 165"/>
                        <a:gd name="T7" fmla="*/ 83 h 100"/>
                        <a:gd name="T8" fmla="*/ 161 w 165"/>
                        <a:gd name="T9" fmla="*/ 70 h 100"/>
                        <a:gd name="T10" fmla="*/ 165 w 165"/>
                        <a:gd name="T11" fmla="*/ 57 h 100"/>
                        <a:gd name="T12" fmla="*/ 161 w 165"/>
                        <a:gd name="T13" fmla="*/ 43 h 100"/>
                        <a:gd name="T14" fmla="*/ 150 w 165"/>
                        <a:gd name="T15" fmla="*/ 26 h 100"/>
                        <a:gd name="T16" fmla="*/ 131 w 165"/>
                        <a:gd name="T17" fmla="*/ 13 h 100"/>
                        <a:gd name="T18" fmla="*/ 109 w 165"/>
                        <a:gd name="T19" fmla="*/ 4 h 100"/>
                        <a:gd name="T20" fmla="*/ 83 w 165"/>
                        <a:gd name="T21" fmla="*/ 0 h 100"/>
                        <a:gd name="T22" fmla="*/ 57 w 165"/>
                        <a:gd name="T23" fmla="*/ 4 h 100"/>
                        <a:gd name="T24" fmla="*/ 33 w 165"/>
                        <a:gd name="T25" fmla="*/ 13 h 100"/>
                        <a:gd name="T26" fmla="*/ 16 w 165"/>
                        <a:gd name="T27" fmla="*/ 26 h 100"/>
                        <a:gd name="T28" fmla="*/ 3 w 165"/>
                        <a:gd name="T29" fmla="*/ 43 h 100"/>
                        <a:gd name="T30" fmla="*/ 0 w 165"/>
                        <a:gd name="T31" fmla="*/ 57 h 100"/>
                        <a:gd name="T32" fmla="*/ 3 w 165"/>
                        <a:gd name="T33" fmla="*/ 70 h 100"/>
                        <a:gd name="T34" fmla="*/ 16 w 165"/>
                        <a:gd name="T35" fmla="*/ 83 h 100"/>
                        <a:gd name="T36" fmla="*/ 33 w 165"/>
                        <a:gd name="T37" fmla="*/ 93 h 100"/>
                        <a:gd name="T38" fmla="*/ 57 w 165"/>
                        <a:gd name="T39" fmla="*/ 98 h 100"/>
                        <a:gd name="T40" fmla="*/ 83 w 165"/>
                        <a:gd name="T41" fmla="*/ 100 h 100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w 165"/>
                        <a:gd name="T64" fmla="*/ 0 h 100"/>
                        <a:gd name="T65" fmla="*/ 165 w 165"/>
                        <a:gd name="T66" fmla="*/ 100 h 100"/>
                      </a:gdLst>
                      <a:ahLst/>
                      <a:cxnLst>
                        <a:cxn ang="T42">
                          <a:pos x="T0" y="T1"/>
                        </a:cxn>
                        <a:cxn ang="T43">
                          <a:pos x="T2" y="T3"/>
                        </a:cxn>
                        <a:cxn ang="T44">
                          <a:pos x="T4" y="T5"/>
                        </a:cxn>
                        <a:cxn ang="T45">
                          <a:pos x="T6" y="T7"/>
                        </a:cxn>
                        <a:cxn ang="T46">
                          <a:pos x="T8" y="T9"/>
                        </a:cxn>
                        <a:cxn ang="T47">
                          <a:pos x="T10" y="T11"/>
                        </a:cxn>
                        <a:cxn ang="T48">
                          <a:pos x="T12" y="T13"/>
                        </a:cxn>
                        <a:cxn ang="T49">
                          <a:pos x="T14" y="T15"/>
                        </a:cxn>
                        <a:cxn ang="T50">
                          <a:pos x="T16" y="T17"/>
                        </a:cxn>
                        <a:cxn ang="T51">
                          <a:pos x="T18" y="T19"/>
                        </a:cxn>
                        <a:cxn ang="T52">
                          <a:pos x="T20" y="T21"/>
                        </a:cxn>
                        <a:cxn ang="T53">
                          <a:pos x="T22" y="T23"/>
                        </a:cxn>
                        <a:cxn ang="T54">
                          <a:pos x="T24" y="T25"/>
                        </a:cxn>
                        <a:cxn ang="T55">
                          <a:pos x="T26" y="T27"/>
                        </a:cxn>
                        <a:cxn ang="T56">
                          <a:pos x="T28" y="T29"/>
                        </a:cxn>
                        <a:cxn ang="T57">
                          <a:pos x="T30" y="T31"/>
                        </a:cxn>
                        <a:cxn ang="T58">
                          <a:pos x="T32" y="T33"/>
                        </a:cxn>
                        <a:cxn ang="T59">
                          <a:pos x="T34" y="T35"/>
                        </a:cxn>
                        <a:cxn ang="T60">
                          <a:pos x="T36" y="T37"/>
                        </a:cxn>
                        <a:cxn ang="T61">
                          <a:pos x="T38" y="T39"/>
                        </a:cxn>
                        <a:cxn ang="T62">
                          <a:pos x="T40" y="T41"/>
                        </a:cxn>
                      </a:cxnLst>
                      <a:rect l="T63" t="T64" r="T65" b="T66"/>
                      <a:pathLst>
                        <a:path w="165" h="100">
                          <a:moveTo>
                            <a:pt x="83" y="100"/>
                          </a:moveTo>
                          <a:lnTo>
                            <a:pt x="109" y="98"/>
                          </a:lnTo>
                          <a:lnTo>
                            <a:pt x="131" y="93"/>
                          </a:lnTo>
                          <a:lnTo>
                            <a:pt x="150" y="83"/>
                          </a:lnTo>
                          <a:lnTo>
                            <a:pt x="161" y="70"/>
                          </a:lnTo>
                          <a:lnTo>
                            <a:pt x="165" y="57"/>
                          </a:lnTo>
                          <a:lnTo>
                            <a:pt x="161" y="43"/>
                          </a:lnTo>
                          <a:lnTo>
                            <a:pt x="150" y="26"/>
                          </a:lnTo>
                          <a:lnTo>
                            <a:pt x="131" y="13"/>
                          </a:lnTo>
                          <a:lnTo>
                            <a:pt x="109" y="4"/>
                          </a:lnTo>
                          <a:lnTo>
                            <a:pt x="83" y="0"/>
                          </a:lnTo>
                          <a:lnTo>
                            <a:pt x="57" y="4"/>
                          </a:lnTo>
                          <a:lnTo>
                            <a:pt x="33" y="13"/>
                          </a:lnTo>
                          <a:lnTo>
                            <a:pt x="16" y="26"/>
                          </a:lnTo>
                          <a:lnTo>
                            <a:pt x="3" y="43"/>
                          </a:lnTo>
                          <a:lnTo>
                            <a:pt x="0" y="57"/>
                          </a:lnTo>
                          <a:lnTo>
                            <a:pt x="3" y="70"/>
                          </a:lnTo>
                          <a:lnTo>
                            <a:pt x="16" y="83"/>
                          </a:lnTo>
                          <a:lnTo>
                            <a:pt x="33" y="93"/>
                          </a:lnTo>
                          <a:lnTo>
                            <a:pt x="57" y="98"/>
                          </a:lnTo>
                          <a:lnTo>
                            <a:pt x="83" y="100"/>
                          </a:lnTo>
                          <a:close/>
                        </a:path>
                      </a:pathLst>
                    </a:custGeom>
                    <a:solidFill>
                      <a:srgbClr val="9F9F9F"/>
                    </a:solidFill>
                    <a:ln w="0">
                      <a:solidFill>
                        <a:srgbClr val="9F9F9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27" name="Freeform 247"/>
                    <p:cNvSpPr>
                      <a:spLocks/>
                    </p:cNvSpPr>
                    <p:nvPr/>
                  </p:nvSpPr>
                  <p:spPr bwMode="auto">
                    <a:xfrm>
                      <a:off x="1394" y="3224"/>
                      <a:ext cx="139" cy="83"/>
                    </a:xfrm>
                    <a:custGeom>
                      <a:avLst/>
                      <a:gdLst>
                        <a:gd name="T0" fmla="*/ 70 w 139"/>
                        <a:gd name="T1" fmla="*/ 83 h 83"/>
                        <a:gd name="T2" fmla="*/ 96 w 139"/>
                        <a:gd name="T3" fmla="*/ 81 h 83"/>
                        <a:gd name="T4" fmla="*/ 118 w 139"/>
                        <a:gd name="T5" fmla="*/ 72 h 83"/>
                        <a:gd name="T6" fmla="*/ 133 w 139"/>
                        <a:gd name="T7" fmla="*/ 61 h 83"/>
                        <a:gd name="T8" fmla="*/ 139 w 139"/>
                        <a:gd name="T9" fmla="*/ 46 h 83"/>
                        <a:gd name="T10" fmla="*/ 133 w 139"/>
                        <a:gd name="T11" fmla="*/ 31 h 83"/>
                        <a:gd name="T12" fmla="*/ 118 w 139"/>
                        <a:gd name="T13" fmla="*/ 17 h 83"/>
                        <a:gd name="T14" fmla="*/ 96 w 139"/>
                        <a:gd name="T15" fmla="*/ 4 h 83"/>
                        <a:gd name="T16" fmla="*/ 70 w 139"/>
                        <a:gd name="T17" fmla="*/ 0 h 83"/>
                        <a:gd name="T18" fmla="*/ 42 w 139"/>
                        <a:gd name="T19" fmla="*/ 4 h 83"/>
                        <a:gd name="T20" fmla="*/ 20 w 139"/>
                        <a:gd name="T21" fmla="*/ 17 h 83"/>
                        <a:gd name="T22" fmla="*/ 5 w 139"/>
                        <a:gd name="T23" fmla="*/ 31 h 83"/>
                        <a:gd name="T24" fmla="*/ 0 w 139"/>
                        <a:gd name="T25" fmla="*/ 46 h 83"/>
                        <a:gd name="T26" fmla="*/ 5 w 139"/>
                        <a:gd name="T27" fmla="*/ 61 h 83"/>
                        <a:gd name="T28" fmla="*/ 20 w 139"/>
                        <a:gd name="T29" fmla="*/ 72 h 83"/>
                        <a:gd name="T30" fmla="*/ 42 w 139"/>
                        <a:gd name="T31" fmla="*/ 81 h 83"/>
                        <a:gd name="T32" fmla="*/ 70 w 139"/>
                        <a:gd name="T33" fmla="*/ 83 h 83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w 139"/>
                        <a:gd name="T52" fmla="*/ 0 h 83"/>
                        <a:gd name="T53" fmla="*/ 139 w 139"/>
                        <a:gd name="T54" fmla="*/ 83 h 83"/>
                      </a:gdLst>
                      <a:ahLst/>
                      <a:cxnLst>
                        <a:cxn ang="T34">
                          <a:pos x="T0" y="T1"/>
                        </a:cxn>
                        <a:cxn ang="T35">
                          <a:pos x="T2" y="T3"/>
                        </a:cxn>
                        <a:cxn ang="T36">
                          <a:pos x="T4" y="T5"/>
                        </a:cxn>
                        <a:cxn ang="T37">
                          <a:pos x="T6" y="T7"/>
                        </a:cxn>
                        <a:cxn ang="T38">
                          <a:pos x="T8" y="T9"/>
                        </a:cxn>
                        <a:cxn ang="T39">
                          <a:pos x="T10" y="T11"/>
                        </a:cxn>
                        <a:cxn ang="T40">
                          <a:pos x="T12" y="T13"/>
                        </a:cxn>
                        <a:cxn ang="T41">
                          <a:pos x="T14" y="T15"/>
                        </a:cxn>
                        <a:cxn ang="T42">
                          <a:pos x="T16" y="T17"/>
                        </a:cxn>
                        <a:cxn ang="T43">
                          <a:pos x="T18" y="T19"/>
                        </a:cxn>
                        <a:cxn ang="T44">
                          <a:pos x="T20" y="T21"/>
                        </a:cxn>
                        <a:cxn ang="T45">
                          <a:pos x="T22" y="T23"/>
                        </a:cxn>
                        <a:cxn ang="T46">
                          <a:pos x="T24" y="T25"/>
                        </a:cxn>
                        <a:cxn ang="T47">
                          <a:pos x="T26" y="T27"/>
                        </a:cxn>
                        <a:cxn ang="T48">
                          <a:pos x="T28" y="T29"/>
                        </a:cxn>
                        <a:cxn ang="T49">
                          <a:pos x="T30" y="T31"/>
                        </a:cxn>
                        <a:cxn ang="T50">
                          <a:pos x="T32" y="T33"/>
                        </a:cxn>
                      </a:cxnLst>
                      <a:rect l="T51" t="T52" r="T53" b="T54"/>
                      <a:pathLst>
                        <a:path w="139" h="83">
                          <a:moveTo>
                            <a:pt x="70" y="83"/>
                          </a:moveTo>
                          <a:lnTo>
                            <a:pt x="96" y="81"/>
                          </a:lnTo>
                          <a:lnTo>
                            <a:pt x="118" y="72"/>
                          </a:lnTo>
                          <a:lnTo>
                            <a:pt x="133" y="61"/>
                          </a:lnTo>
                          <a:lnTo>
                            <a:pt x="139" y="46"/>
                          </a:lnTo>
                          <a:lnTo>
                            <a:pt x="133" y="31"/>
                          </a:lnTo>
                          <a:lnTo>
                            <a:pt x="118" y="17"/>
                          </a:lnTo>
                          <a:lnTo>
                            <a:pt x="96" y="4"/>
                          </a:lnTo>
                          <a:lnTo>
                            <a:pt x="70" y="0"/>
                          </a:lnTo>
                          <a:lnTo>
                            <a:pt x="42" y="4"/>
                          </a:lnTo>
                          <a:lnTo>
                            <a:pt x="20" y="17"/>
                          </a:lnTo>
                          <a:lnTo>
                            <a:pt x="5" y="31"/>
                          </a:lnTo>
                          <a:lnTo>
                            <a:pt x="0" y="46"/>
                          </a:lnTo>
                          <a:lnTo>
                            <a:pt x="5" y="61"/>
                          </a:lnTo>
                          <a:lnTo>
                            <a:pt x="20" y="72"/>
                          </a:lnTo>
                          <a:lnTo>
                            <a:pt x="42" y="81"/>
                          </a:lnTo>
                          <a:lnTo>
                            <a:pt x="70" y="83"/>
                          </a:lnTo>
                          <a:close/>
                        </a:path>
                      </a:pathLst>
                    </a:custGeom>
                    <a:solidFill>
                      <a:srgbClr val="B7B7B7"/>
                    </a:solidFill>
                    <a:ln w="0">
                      <a:solidFill>
                        <a:srgbClr val="B7B7B7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28" name="Freeform 248"/>
                    <p:cNvSpPr>
                      <a:spLocks/>
                    </p:cNvSpPr>
                    <p:nvPr/>
                  </p:nvSpPr>
                  <p:spPr bwMode="auto">
                    <a:xfrm>
                      <a:off x="1407" y="3224"/>
                      <a:ext cx="113" cy="68"/>
                    </a:xfrm>
                    <a:custGeom>
                      <a:avLst/>
                      <a:gdLst>
                        <a:gd name="T0" fmla="*/ 57 w 113"/>
                        <a:gd name="T1" fmla="*/ 68 h 68"/>
                        <a:gd name="T2" fmla="*/ 79 w 113"/>
                        <a:gd name="T3" fmla="*/ 67 h 68"/>
                        <a:gd name="T4" fmla="*/ 96 w 113"/>
                        <a:gd name="T5" fmla="*/ 61 h 68"/>
                        <a:gd name="T6" fmla="*/ 109 w 113"/>
                        <a:gd name="T7" fmla="*/ 50 h 68"/>
                        <a:gd name="T8" fmla="*/ 113 w 113"/>
                        <a:gd name="T9" fmla="*/ 39 h 68"/>
                        <a:gd name="T10" fmla="*/ 109 w 113"/>
                        <a:gd name="T11" fmla="*/ 26 h 68"/>
                        <a:gd name="T12" fmla="*/ 96 w 113"/>
                        <a:gd name="T13" fmla="*/ 13 h 68"/>
                        <a:gd name="T14" fmla="*/ 79 w 113"/>
                        <a:gd name="T15" fmla="*/ 4 h 68"/>
                        <a:gd name="T16" fmla="*/ 57 w 113"/>
                        <a:gd name="T17" fmla="*/ 0 h 68"/>
                        <a:gd name="T18" fmla="*/ 35 w 113"/>
                        <a:gd name="T19" fmla="*/ 4 h 68"/>
                        <a:gd name="T20" fmla="*/ 16 w 113"/>
                        <a:gd name="T21" fmla="*/ 13 h 68"/>
                        <a:gd name="T22" fmla="*/ 5 w 113"/>
                        <a:gd name="T23" fmla="*/ 26 h 68"/>
                        <a:gd name="T24" fmla="*/ 0 w 113"/>
                        <a:gd name="T25" fmla="*/ 39 h 68"/>
                        <a:gd name="T26" fmla="*/ 5 w 113"/>
                        <a:gd name="T27" fmla="*/ 50 h 68"/>
                        <a:gd name="T28" fmla="*/ 16 w 113"/>
                        <a:gd name="T29" fmla="*/ 61 h 68"/>
                        <a:gd name="T30" fmla="*/ 35 w 113"/>
                        <a:gd name="T31" fmla="*/ 67 h 68"/>
                        <a:gd name="T32" fmla="*/ 57 w 113"/>
                        <a:gd name="T33" fmla="*/ 68 h 68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w 113"/>
                        <a:gd name="T52" fmla="*/ 0 h 68"/>
                        <a:gd name="T53" fmla="*/ 113 w 113"/>
                        <a:gd name="T54" fmla="*/ 68 h 68"/>
                      </a:gdLst>
                      <a:ahLst/>
                      <a:cxnLst>
                        <a:cxn ang="T34">
                          <a:pos x="T0" y="T1"/>
                        </a:cxn>
                        <a:cxn ang="T35">
                          <a:pos x="T2" y="T3"/>
                        </a:cxn>
                        <a:cxn ang="T36">
                          <a:pos x="T4" y="T5"/>
                        </a:cxn>
                        <a:cxn ang="T37">
                          <a:pos x="T6" y="T7"/>
                        </a:cxn>
                        <a:cxn ang="T38">
                          <a:pos x="T8" y="T9"/>
                        </a:cxn>
                        <a:cxn ang="T39">
                          <a:pos x="T10" y="T11"/>
                        </a:cxn>
                        <a:cxn ang="T40">
                          <a:pos x="T12" y="T13"/>
                        </a:cxn>
                        <a:cxn ang="T41">
                          <a:pos x="T14" y="T15"/>
                        </a:cxn>
                        <a:cxn ang="T42">
                          <a:pos x="T16" y="T17"/>
                        </a:cxn>
                        <a:cxn ang="T43">
                          <a:pos x="T18" y="T19"/>
                        </a:cxn>
                        <a:cxn ang="T44">
                          <a:pos x="T20" y="T21"/>
                        </a:cxn>
                        <a:cxn ang="T45">
                          <a:pos x="T22" y="T23"/>
                        </a:cxn>
                        <a:cxn ang="T46">
                          <a:pos x="T24" y="T25"/>
                        </a:cxn>
                        <a:cxn ang="T47">
                          <a:pos x="T26" y="T27"/>
                        </a:cxn>
                        <a:cxn ang="T48">
                          <a:pos x="T28" y="T29"/>
                        </a:cxn>
                        <a:cxn ang="T49">
                          <a:pos x="T30" y="T31"/>
                        </a:cxn>
                        <a:cxn ang="T50">
                          <a:pos x="T32" y="T33"/>
                        </a:cxn>
                      </a:cxnLst>
                      <a:rect l="T51" t="T52" r="T53" b="T54"/>
                      <a:pathLst>
                        <a:path w="113" h="68">
                          <a:moveTo>
                            <a:pt x="57" y="68"/>
                          </a:moveTo>
                          <a:lnTo>
                            <a:pt x="79" y="67"/>
                          </a:lnTo>
                          <a:lnTo>
                            <a:pt x="96" y="61"/>
                          </a:lnTo>
                          <a:lnTo>
                            <a:pt x="109" y="50"/>
                          </a:lnTo>
                          <a:lnTo>
                            <a:pt x="113" y="39"/>
                          </a:lnTo>
                          <a:lnTo>
                            <a:pt x="109" y="26"/>
                          </a:lnTo>
                          <a:lnTo>
                            <a:pt x="96" y="13"/>
                          </a:lnTo>
                          <a:lnTo>
                            <a:pt x="79" y="4"/>
                          </a:lnTo>
                          <a:lnTo>
                            <a:pt x="57" y="0"/>
                          </a:lnTo>
                          <a:lnTo>
                            <a:pt x="35" y="4"/>
                          </a:lnTo>
                          <a:lnTo>
                            <a:pt x="16" y="13"/>
                          </a:lnTo>
                          <a:lnTo>
                            <a:pt x="5" y="26"/>
                          </a:lnTo>
                          <a:lnTo>
                            <a:pt x="0" y="39"/>
                          </a:lnTo>
                          <a:lnTo>
                            <a:pt x="5" y="50"/>
                          </a:lnTo>
                          <a:lnTo>
                            <a:pt x="16" y="61"/>
                          </a:lnTo>
                          <a:lnTo>
                            <a:pt x="35" y="67"/>
                          </a:lnTo>
                          <a:lnTo>
                            <a:pt x="57" y="68"/>
                          </a:lnTo>
                          <a:close/>
                        </a:path>
                      </a:pathLst>
                    </a:custGeom>
                    <a:solidFill>
                      <a:srgbClr val="CFCFCF"/>
                    </a:solidFill>
                    <a:ln w="0">
                      <a:solidFill>
                        <a:srgbClr val="CFCFC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29" name="Freeform 249"/>
                    <p:cNvSpPr>
                      <a:spLocks/>
                    </p:cNvSpPr>
                    <p:nvPr/>
                  </p:nvSpPr>
                  <p:spPr bwMode="auto">
                    <a:xfrm>
                      <a:off x="1422" y="3226"/>
                      <a:ext cx="85" cy="52"/>
                    </a:xfrm>
                    <a:custGeom>
                      <a:avLst/>
                      <a:gdLst>
                        <a:gd name="T0" fmla="*/ 42 w 85"/>
                        <a:gd name="T1" fmla="*/ 52 h 52"/>
                        <a:gd name="T2" fmla="*/ 64 w 85"/>
                        <a:gd name="T3" fmla="*/ 50 h 52"/>
                        <a:gd name="T4" fmla="*/ 79 w 85"/>
                        <a:gd name="T5" fmla="*/ 41 h 52"/>
                        <a:gd name="T6" fmla="*/ 85 w 85"/>
                        <a:gd name="T7" fmla="*/ 29 h 52"/>
                        <a:gd name="T8" fmla="*/ 83 w 85"/>
                        <a:gd name="T9" fmla="*/ 20 h 52"/>
                        <a:gd name="T10" fmla="*/ 72 w 85"/>
                        <a:gd name="T11" fmla="*/ 9 h 52"/>
                        <a:gd name="T12" fmla="*/ 59 w 85"/>
                        <a:gd name="T13" fmla="*/ 3 h 52"/>
                        <a:gd name="T14" fmla="*/ 42 w 85"/>
                        <a:gd name="T15" fmla="*/ 0 h 52"/>
                        <a:gd name="T16" fmla="*/ 25 w 85"/>
                        <a:gd name="T17" fmla="*/ 3 h 52"/>
                        <a:gd name="T18" fmla="*/ 11 w 85"/>
                        <a:gd name="T19" fmla="*/ 9 h 52"/>
                        <a:gd name="T20" fmla="*/ 1 w 85"/>
                        <a:gd name="T21" fmla="*/ 20 h 52"/>
                        <a:gd name="T22" fmla="*/ 0 w 85"/>
                        <a:gd name="T23" fmla="*/ 29 h 52"/>
                        <a:gd name="T24" fmla="*/ 5 w 85"/>
                        <a:gd name="T25" fmla="*/ 41 h 52"/>
                        <a:gd name="T26" fmla="*/ 20 w 85"/>
                        <a:gd name="T27" fmla="*/ 50 h 52"/>
                        <a:gd name="T28" fmla="*/ 42 w 85"/>
                        <a:gd name="T29" fmla="*/ 52 h 52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w 85"/>
                        <a:gd name="T46" fmla="*/ 0 h 52"/>
                        <a:gd name="T47" fmla="*/ 85 w 85"/>
                        <a:gd name="T48" fmla="*/ 52 h 52"/>
                      </a:gdLst>
                      <a:ahLst/>
                      <a:cxnLst>
                        <a:cxn ang="T30">
                          <a:pos x="T0" y="T1"/>
                        </a:cxn>
                        <a:cxn ang="T31">
                          <a:pos x="T2" y="T3"/>
                        </a:cxn>
                        <a:cxn ang="T32">
                          <a:pos x="T4" y="T5"/>
                        </a:cxn>
                        <a:cxn ang="T33">
                          <a:pos x="T6" y="T7"/>
                        </a:cxn>
                        <a:cxn ang="T34">
                          <a:pos x="T8" y="T9"/>
                        </a:cxn>
                        <a:cxn ang="T35">
                          <a:pos x="T10" y="T11"/>
                        </a:cxn>
                        <a:cxn ang="T36">
                          <a:pos x="T12" y="T13"/>
                        </a:cxn>
                        <a:cxn ang="T37">
                          <a:pos x="T14" y="T15"/>
                        </a:cxn>
                        <a:cxn ang="T38">
                          <a:pos x="T16" y="T17"/>
                        </a:cxn>
                        <a:cxn ang="T39">
                          <a:pos x="T18" y="T19"/>
                        </a:cxn>
                        <a:cxn ang="T40">
                          <a:pos x="T20" y="T21"/>
                        </a:cxn>
                        <a:cxn ang="T41">
                          <a:pos x="T22" y="T23"/>
                        </a:cxn>
                        <a:cxn ang="T42">
                          <a:pos x="T24" y="T25"/>
                        </a:cxn>
                        <a:cxn ang="T43">
                          <a:pos x="T26" y="T27"/>
                        </a:cxn>
                        <a:cxn ang="T44">
                          <a:pos x="T28" y="T29"/>
                        </a:cxn>
                      </a:cxnLst>
                      <a:rect l="T45" t="T46" r="T47" b="T48"/>
                      <a:pathLst>
                        <a:path w="85" h="52">
                          <a:moveTo>
                            <a:pt x="42" y="52"/>
                          </a:moveTo>
                          <a:lnTo>
                            <a:pt x="64" y="50"/>
                          </a:lnTo>
                          <a:lnTo>
                            <a:pt x="79" y="41"/>
                          </a:lnTo>
                          <a:lnTo>
                            <a:pt x="85" y="29"/>
                          </a:lnTo>
                          <a:lnTo>
                            <a:pt x="83" y="20"/>
                          </a:lnTo>
                          <a:lnTo>
                            <a:pt x="72" y="9"/>
                          </a:lnTo>
                          <a:lnTo>
                            <a:pt x="59" y="3"/>
                          </a:lnTo>
                          <a:lnTo>
                            <a:pt x="42" y="0"/>
                          </a:lnTo>
                          <a:lnTo>
                            <a:pt x="25" y="3"/>
                          </a:lnTo>
                          <a:lnTo>
                            <a:pt x="11" y="9"/>
                          </a:lnTo>
                          <a:lnTo>
                            <a:pt x="1" y="20"/>
                          </a:lnTo>
                          <a:lnTo>
                            <a:pt x="0" y="29"/>
                          </a:lnTo>
                          <a:lnTo>
                            <a:pt x="5" y="41"/>
                          </a:lnTo>
                          <a:lnTo>
                            <a:pt x="20" y="50"/>
                          </a:lnTo>
                          <a:lnTo>
                            <a:pt x="42" y="52"/>
                          </a:lnTo>
                          <a:close/>
                        </a:path>
                      </a:pathLst>
                    </a:custGeom>
                    <a:solidFill>
                      <a:srgbClr val="E7E7E7"/>
                    </a:solidFill>
                    <a:ln w="0">
                      <a:solidFill>
                        <a:srgbClr val="E7E7E7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30" name="Freeform 250"/>
                    <p:cNvSpPr>
                      <a:spLocks/>
                    </p:cNvSpPr>
                    <p:nvPr/>
                  </p:nvSpPr>
                  <p:spPr bwMode="auto">
                    <a:xfrm>
                      <a:off x="1434" y="3228"/>
                      <a:ext cx="60" cy="35"/>
                    </a:xfrm>
                    <a:custGeom>
                      <a:avLst/>
                      <a:gdLst>
                        <a:gd name="T0" fmla="*/ 30 w 60"/>
                        <a:gd name="T1" fmla="*/ 35 h 35"/>
                        <a:gd name="T2" fmla="*/ 45 w 60"/>
                        <a:gd name="T3" fmla="*/ 33 h 35"/>
                        <a:gd name="T4" fmla="*/ 56 w 60"/>
                        <a:gd name="T5" fmla="*/ 27 h 35"/>
                        <a:gd name="T6" fmla="*/ 60 w 60"/>
                        <a:gd name="T7" fmla="*/ 20 h 35"/>
                        <a:gd name="T8" fmla="*/ 56 w 60"/>
                        <a:gd name="T9" fmla="*/ 11 h 35"/>
                        <a:gd name="T10" fmla="*/ 45 w 60"/>
                        <a:gd name="T11" fmla="*/ 1 h 35"/>
                        <a:gd name="T12" fmla="*/ 30 w 60"/>
                        <a:gd name="T13" fmla="*/ 0 h 35"/>
                        <a:gd name="T14" fmla="*/ 15 w 60"/>
                        <a:gd name="T15" fmla="*/ 1 h 35"/>
                        <a:gd name="T16" fmla="*/ 4 w 60"/>
                        <a:gd name="T17" fmla="*/ 11 h 35"/>
                        <a:gd name="T18" fmla="*/ 0 w 60"/>
                        <a:gd name="T19" fmla="*/ 20 h 35"/>
                        <a:gd name="T20" fmla="*/ 4 w 60"/>
                        <a:gd name="T21" fmla="*/ 27 h 35"/>
                        <a:gd name="T22" fmla="*/ 15 w 60"/>
                        <a:gd name="T23" fmla="*/ 33 h 35"/>
                        <a:gd name="T24" fmla="*/ 30 w 60"/>
                        <a:gd name="T25" fmla="*/ 35 h 35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w 60"/>
                        <a:gd name="T40" fmla="*/ 0 h 35"/>
                        <a:gd name="T41" fmla="*/ 60 w 60"/>
                        <a:gd name="T42" fmla="*/ 35 h 35"/>
                      </a:gdLst>
                      <a:ahLst/>
                      <a:cxnLst>
                        <a:cxn ang="T26">
                          <a:pos x="T0" y="T1"/>
                        </a:cxn>
                        <a:cxn ang="T27">
                          <a:pos x="T2" y="T3"/>
                        </a:cxn>
                        <a:cxn ang="T28">
                          <a:pos x="T4" y="T5"/>
                        </a:cxn>
                        <a:cxn ang="T29">
                          <a:pos x="T6" y="T7"/>
                        </a:cxn>
                        <a:cxn ang="T30">
                          <a:pos x="T8" y="T9"/>
                        </a:cxn>
                        <a:cxn ang="T31">
                          <a:pos x="T10" y="T11"/>
                        </a:cxn>
                        <a:cxn ang="T32">
                          <a:pos x="T12" y="T13"/>
                        </a:cxn>
                        <a:cxn ang="T33">
                          <a:pos x="T14" y="T15"/>
                        </a:cxn>
                        <a:cxn ang="T34">
                          <a:pos x="T16" y="T17"/>
                        </a:cxn>
                        <a:cxn ang="T35">
                          <a:pos x="T18" y="T19"/>
                        </a:cxn>
                        <a:cxn ang="T36">
                          <a:pos x="T20" y="T21"/>
                        </a:cxn>
                        <a:cxn ang="T37">
                          <a:pos x="T22" y="T23"/>
                        </a:cxn>
                        <a:cxn ang="T38">
                          <a:pos x="T24" y="T25"/>
                        </a:cxn>
                      </a:cxnLst>
                      <a:rect l="T39" t="T40" r="T41" b="T42"/>
                      <a:pathLst>
                        <a:path w="60" h="35">
                          <a:moveTo>
                            <a:pt x="30" y="35"/>
                          </a:moveTo>
                          <a:lnTo>
                            <a:pt x="45" y="33"/>
                          </a:lnTo>
                          <a:lnTo>
                            <a:pt x="56" y="27"/>
                          </a:lnTo>
                          <a:lnTo>
                            <a:pt x="60" y="20"/>
                          </a:lnTo>
                          <a:lnTo>
                            <a:pt x="56" y="11"/>
                          </a:lnTo>
                          <a:lnTo>
                            <a:pt x="45" y="1"/>
                          </a:lnTo>
                          <a:lnTo>
                            <a:pt x="30" y="0"/>
                          </a:lnTo>
                          <a:lnTo>
                            <a:pt x="15" y="1"/>
                          </a:lnTo>
                          <a:lnTo>
                            <a:pt x="4" y="11"/>
                          </a:lnTo>
                          <a:lnTo>
                            <a:pt x="0" y="20"/>
                          </a:lnTo>
                          <a:lnTo>
                            <a:pt x="4" y="27"/>
                          </a:lnTo>
                          <a:lnTo>
                            <a:pt x="15" y="33"/>
                          </a:lnTo>
                          <a:lnTo>
                            <a:pt x="30" y="35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>
                      <a:solidFill>
                        <a:srgbClr val="FFFF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" name="Group 422"/>
                  <p:cNvGrpSpPr>
                    <a:grpSpLocks/>
                  </p:cNvGrpSpPr>
                  <p:nvPr/>
                </p:nvGrpSpPr>
                <p:grpSpPr bwMode="auto">
                  <a:xfrm>
                    <a:off x="1597" y="1478"/>
                    <a:ext cx="864" cy="457"/>
                    <a:chOff x="1636" y="1430"/>
                    <a:chExt cx="864" cy="457"/>
                  </a:xfrm>
                </p:grpSpPr>
                <p:sp>
                  <p:nvSpPr>
                    <p:cNvPr id="9255" name="Freeform 375"/>
                    <p:cNvSpPr>
                      <a:spLocks/>
                    </p:cNvSpPr>
                    <p:nvPr/>
                  </p:nvSpPr>
                  <p:spPr bwMode="auto">
                    <a:xfrm>
                      <a:off x="2195" y="1702"/>
                      <a:ext cx="152" cy="168"/>
                    </a:xfrm>
                    <a:custGeom>
                      <a:avLst/>
                      <a:gdLst>
                        <a:gd name="T0" fmla="*/ 0 w 152"/>
                        <a:gd name="T1" fmla="*/ 0 h 168"/>
                        <a:gd name="T2" fmla="*/ 0 w 152"/>
                        <a:gd name="T3" fmla="*/ 3 h 168"/>
                        <a:gd name="T4" fmla="*/ 0 w 152"/>
                        <a:gd name="T5" fmla="*/ 15 h 168"/>
                        <a:gd name="T6" fmla="*/ 2 w 152"/>
                        <a:gd name="T7" fmla="*/ 33 h 168"/>
                        <a:gd name="T8" fmla="*/ 5 w 152"/>
                        <a:gd name="T9" fmla="*/ 53 h 168"/>
                        <a:gd name="T10" fmla="*/ 13 w 152"/>
                        <a:gd name="T11" fmla="*/ 76 h 168"/>
                        <a:gd name="T12" fmla="*/ 24 w 152"/>
                        <a:gd name="T13" fmla="*/ 100 h 168"/>
                        <a:gd name="T14" fmla="*/ 39 w 152"/>
                        <a:gd name="T15" fmla="*/ 120 h 168"/>
                        <a:gd name="T16" fmla="*/ 59 w 152"/>
                        <a:gd name="T17" fmla="*/ 139 h 168"/>
                        <a:gd name="T18" fmla="*/ 85 w 152"/>
                        <a:gd name="T19" fmla="*/ 150 h 168"/>
                        <a:gd name="T20" fmla="*/ 78 w 152"/>
                        <a:gd name="T21" fmla="*/ 165 h 168"/>
                        <a:gd name="T22" fmla="*/ 152 w 152"/>
                        <a:gd name="T23" fmla="*/ 168 h 168"/>
                        <a:gd name="T24" fmla="*/ 124 w 152"/>
                        <a:gd name="T25" fmla="*/ 98 h 168"/>
                        <a:gd name="T26" fmla="*/ 115 w 152"/>
                        <a:gd name="T27" fmla="*/ 115 h 168"/>
                        <a:gd name="T28" fmla="*/ 111 w 152"/>
                        <a:gd name="T29" fmla="*/ 115 h 168"/>
                        <a:gd name="T30" fmla="*/ 106 w 152"/>
                        <a:gd name="T31" fmla="*/ 117 h 168"/>
                        <a:gd name="T32" fmla="*/ 96 w 152"/>
                        <a:gd name="T33" fmla="*/ 115 h 168"/>
                        <a:gd name="T34" fmla="*/ 83 w 152"/>
                        <a:gd name="T35" fmla="*/ 111 h 168"/>
                        <a:gd name="T36" fmla="*/ 68 w 152"/>
                        <a:gd name="T37" fmla="*/ 104 h 168"/>
                        <a:gd name="T38" fmla="*/ 52 w 152"/>
                        <a:gd name="T39" fmla="*/ 89 h 168"/>
                        <a:gd name="T40" fmla="*/ 35 w 152"/>
                        <a:gd name="T41" fmla="*/ 68 h 168"/>
                        <a:gd name="T42" fmla="*/ 16 w 152"/>
                        <a:gd name="T43" fmla="*/ 39 h 168"/>
                        <a:gd name="T44" fmla="*/ 0 w 152"/>
                        <a:gd name="T45" fmla="*/ 0 h 168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w 152"/>
                        <a:gd name="T70" fmla="*/ 0 h 168"/>
                        <a:gd name="T71" fmla="*/ 152 w 152"/>
                        <a:gd name="T72" fmla="*/ 168 h 168"/>
                      </a:gdLst>
                      <a:ahLst/>
                      <a:cxnLst>
                        <a:cxn ang="T46">
                          <a:pos x="T0" y="T1"/>
                        </a:cxn>
                        <a:cxn ang="T47">
                          <a:pos x="T2" y="T3"/>
                        </a:cxn>
                        <a:cxn ang="T48">
                          <a:pos x="T4" y="T5"/>
                        </a:cxn>
                        <a:cxn ang="T49">
                          <a:pos x="T6" y="T7"/>
                        </a:cxn>
                        <a:cxn ang="T50">
                          <a:pos x="T8" y="T9"/>
                        </a:cxn>
                        <a:cxn ang="T51">
                          <a:pos x="T10" y="T11"/>
                        </a:cxn>
                        <a:cxn ang="T52">
                          <a:pos x="T12" y="T13"/>
                        </a:cxn>
                        <a:cxn ang="T53">
                          <a:pos x="T14" y="T15"/>
                        </a:cxn>
                        <a:cxn ang="T54">
                          <a:pos x="T16" y="T17"/>
                        </a:cxn>
                        <a:cxn ang="T55">
                          <a:pos x="T18" y="T19"/>
                        </a:cxn>
                        <a:cxn ang="T56">
                          <a:pos x="T20" y="T21"/>
                        </a:cxn>
                        <a:cxn ang="T57">
                          <a:pos x="T22" y="T23"/>
                        </a:cxn>
                        <a:cxn ang="T58">
                          <a:pos x="T24" y="T25"/>
                        </a:cxn>
                        <a:cxn ang="T59">
                          <a:pos x="T26" y="T27"/>
                        </a:cxn>
                        <a:cxn ang="T60">
                          <a:pos x="T28" y="T29"/>
                        </a:cxn>
                        <a:cxn ang="T61">
                          <a:pos x="T30" y="T31"/>
                        </a:cxn>
                        <a:cxn ang="T62">
                          <a:pos x="T32" y="T33"/>
                        </a:cxn>
                        <a:cxn ang="T63">
                          <a:pos x="T34" y="T35"/>
                        </a:cxn>
                        <a:cxn ang="T64">
                          <a:pos x="T36" y="T37"/>
                        </a:cxn>
                        <a:cxn ang="T65">
                          <a:pos x="T38" y="T39"/>
                        </a:cxn>
                        <a:cxn ang="T66">
                          <a:pos x="T40" y="T41"/>
                        </a:cxn>
                        <a:cxn ang="T67">
                          <a:pos x="T42" y="T43"/>
                        </a:cxn>
                        <a:cxn ang="T68">
                          <a:pos x="T44" y="T45"/>
                        </a:cxn>
                      </a:cxnLst>
                      <a:rect l="T69" t="T70" r="T71" b="T72"/>
                      <a:pathLst>
                        <a:path w="152" h="168">
                          <a:moveTo>
                            <a:pt x="0" y="0"/>
                          </a:moveTo>
                          <a:lnTo>
                            <a:pt x="0" y="3"/>
                          </a:lnTo>
                          <a:lnTo>
                            <a:pt x="0" y="15"/>
                          </a:lnTo>
                          <a:lnTo>
                            <a:pt x="2" y="33"/>
                          </a:lnTo>
                          <a:lnTo>
                            <a:pt x="5" y="53"/>
                          </a:lnTo>
                          <a:lnTo>
                            <a:pt x="13" y="76"/>
                          </a:lnTo>
                          <a:lnTo>
                            <a:pt x="24" y="100"/>
                          </a:lnTo>
                          <a:lnTo>
                            <a:pt x="39" y="120"/>
                          </a:lnTo>
                          <a:lnTo>
                            <a:pt x="59" y="139"/>
                          </a:lnTo>
                          <a:lnTo>
                            <a:pt x="85" y="150"/>
                          </a:lnTo>
                          <a:lnTo>
                            <a:pt x="78" y="165"/>
                          </a:lnTo>
                          <a:lnTo>
                            <a:pt x="152" y="168"/>
                          </a:lnTo>
                          <a:lnTo>
                            <a:pt x="124" y="98"/>
                          </a:lnTo>
                          <a:lnTo>
                            <a:pt x="115" y="115"/>
                          </a:lnTo>
                          <a:lnTo>
                            <a:pt x="111" y="115"/>
                          </a:lnTo>
                          <a:lnTo>
                            <a:pt x="106" y="117"/>
                          </a:lnTo>
                          <a:lnTo>
                            <a:pt x="96" y="115"/>
                          </a:lnTo>
                          <a:lnTo>
                            <a:pt x="83" y="111"/>
                          </a:lnTo>
                          <a:lnTo>
                            <a:pt x="68" y="104"/>
                          </a:lnTo>
                          <a:lnTo>
                            <a:pt x="52" y="89"/>
                          </a:lnTo>
                          <a:lnTo>
                            <a:pt x="35" y="68"/>
                          </a:lnTo>
                          <a:lnTo>
                            <a:pt x="16" y="3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 w="0">
                      <a:solidFill>
                        <a:srgbClr val="00FF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256" name="Freeform 376"/>
                    <p:cNvSpPr>
                      <a:spLocks/>
                    </p:cNvSpPr>
                    <p:nvPr/>
                  </p:nvSpPr>
                  <p:spPr bwMode="auto">
                    <a:xfrm>
                      <a:off x="2199" y="1711"/>
                      <a:ext cx="144" cy="176"/>
                    </a:xfrm>
                    <a:custGeom>
                      <a:avLst/>
                      <a:gdLst>
                        <a:gd name="T0" fmla="*/ 0 w 144"/>
                        <a:gd name="T1" fmla="*/ 0 h 176"/>
                        <a:gd name="T2" fmla="*/ 0 w 144"/>
                        <a:gd name="T3" fmla="*/ 4 h 176"/>
                        <a:gd name="T4" fmla="*/ 0 w 144"/>
                        <a:gd name="T5" fmla="*/ 17 h 176"/>
                        <a:gd name="T6" fmla="*/ 0 w 144"/>
                        <a:gd name="T7" fmla="*/ 33 h 176"/>
                        <a:gd name="T8" fmla="*/ 3 w 144"/>
                        <a:gd name="T9" fmla="*/ 56 h 176"/>
                        <a:gd name="T10" fmla="*/ 11 w 144"/>
                        <a:gd name="T11" fmla="*/ 78 h 176"/>
                        <a:gd name="T12" fmla="*/ 20 w 144"/>
                        <a:gd name="T13" fmla="*/ 102 h 176"/>
                        <a:gd name="T14" fmla="*/ 35 w 144"/>
                        <a:gd name="T15" fmla="*/ 122 h 176"/>
                        <a:gd name="T16" fmla="*/ 53 w 144"/>
                        <a:gd name="T17" fmla="*/ 141 h 176"/>
                        <a:gd name="T18" fmla="*/ 79 w 144"/>
                        <a:gd name="T19" fmla="*/ 156 h 176"/>
                        <a:gd name="T20" fmla="*/ 72 w 144"/>
                        <a:gd name="T21" fmla="*/ 169 h 176"/>
                        <a:gd name="T22" fmla="*/ 144 w 144"/>
                        <a:gd name="T23" fmla="*/ 176 h 176"/>
                        <a:gd name="T24" fmla="*/ 118 w 144"/>
                        <a:gd name="T25" fmla="*/ 102 h 176"/>
                        <a:gd name="T26" fmla="*/ 109 w 144"/>
                        <a:gd name="T27" fmla="*/ 121 h 176"/>
                        <a:gd name="T28" fmla="*/ 107 w 144"/>
                        <a:gd name="T29" fmla="*/ 121 h 176"/>
                        <a:gd name="T30" fmla="*/ 100 w 144"/>
                        <a:gd name="T31" fmla="*/ 121 h 176"/>
                        <a:gd name="T32" fmla="*/ 90 w 144"/>
                        <a:gd name="T33" fmla="*/ 119 h 176"/>
                        <a:gd name="T34" fmla="*/ 79 w 144"/>
                        <a:gd name="T35" fmla="*/ 115 h 176"/>
                        <a:gd name="T36" fmla="*/ 64 w 144"/>
                        <a:gd name="T37" fmla="*/ 106 h 176"/>
                        <a:gd name="T38" fmla="*/ 48 w 144"/>
                        <a:gd name="T39" fmla="*/ 93 h 176"/>
                        <a:gd name="T40" fmla="*/ 31 w 144"/>
                        <a:gd name="T41" fmla="*/ 70 h 176"/>
                        <a:gd name="T42" fmla="*/ 14 w 144"/>
                        <a:gd name="T43" fmla="*/ 41 h 176"/>
                        <a:gd name="T44" fmla="*/ 0 w 144"/>
                        <a:gd name="T45" fmla="*/ 0 h 17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w 144"/>
                        <a:gd name="T70" fmla="*/ 0 h 176"/>
                        <a:gd name="T71" fmla="*/ 144 w 144"/>
                        <a:gd name="T72" fmla="*/ 176 h 176"/>
                      </a:gdLst>
                      <a:ahLst/>
                      <a:cxnLst>
                        <a:cxn ang="T46">
                          <a:pos x="T0" y="T1"/>
                        </a:cxn>
                        <a:cxn ang="T47">
                          <a:pos x="T2" y="T3"/>
                        </a:cxn>
                        <a:cxn ang="T48">
                          <a:pos x="T4" y="T5"/>
                        </a:cxn>
                        <a:cxn ang="T49">
                          <a:pos x="T6" y="T7"/>
                        </a:cxn>
                        <a:cxn ang="T50">
                          <a:pos x="T8" y="T9"/>
                        </a:cxn>
                        <a:cxn ang="T51">
                          <a:pos x="T10" y="T11"/>
                        </a:cxn>
                        <a:cxn ang="T52">
                          <a:pos x="T12" y="T13"/>
                        </a:cxn>
                        <a:cxn ang="T53">
                          <a:pos x="T14" y="T15"/>
                        </a:cxn>
                        <a:cxn ang="T54">
                          <a:pos x="T16" y="T17"/>
                        </a:cxn>
                        <a:cxn ang="T55">
                          <a:pos x="T18" y="T19"/>
                        </a:cxn>
                        <a:cxn ang="T56">
                          <a:pos x="T20" y="T21"/>
                        </a:cxn>
                        <a:cxn ang="T57">
                          <a:pos x="T22" y="T23"/>
                        </a:cxn>
                        <a:cxn ang="T58">
                          <a:pos x="T24" y="T25"/>
                        </a:cxn>
                        <a:cxn ang="T59">
                          <a:pos x="T26" y="T27"/>
                        </a:cxn>
                        <a:cxn ang="T60">
                          <a:pos x="T28" y="T29"/>
                        </a:cxn>
                        <a:cxn ang="T61">
                          <a:pos x="T30" y="T31"/>
                        </a:cxn>
                        <a:cxn ang="T62">
                          <a:pos x="T32" y="T33"/>
                        </a:cxn>
                        <a:cxn ang="T63">
                          <a:pos x="T34" y="T35"/>
                        </a:cxn>
                        <a:cxn ang="T64">
                          <a:pos x="T36" y="T37"/>
                        </a:cxn>
                        <a:cxn ang="T65">
                          <a:pos x="T38" y="T39"/>
                        </a:cxn>
                        <a:cxn ang="T66">
                          <a:pos x="T40" y="T41"/>
                        </a:cxn>
                        <a:cxn ang="T67">
                          <a:pos x="T42" y="T43"/>
                        </a:cxn>
                        <a:cxn ang="T68">
                          <a:pos x="T44" y="T45"/>
                        </a:cxn>
                      </a:cxnLst>
                      <a:rect l="T69" t="T70" r="T71" b="T72"/>
                      <a:pathLst>
                        <a:path w="144" h="176">
                          <a:moveTo>
                            <a:pt x="0" y="0"/>
                          </a:moveTo>
                          <a:lnTo>
                            <a:pt x="0" y="4"/>
                          </a:lnTo>
                          <a:lnTo>
                            <a:pt x="0" y="17"/>
                          </a:lnTo>
                          <a:lnTo>
                            <a:pt x="0" y="33"/>
                          </a:lnTo>
                          <a:lnTo>
                            <a:pt x="3" y="56"/>
                          </a:lnTo>
                          <a:lnTo>
                            <a:pt x="11" y="78"/>
                          </a:lnTo>
                          <a:lnTo>
                            <a:pt x="20" y="102"/>
                          </a:lnTo>
                          <a:lnTo>
                            <a:pt x="35" y="122"/>
                          </a:lnTo>
                          <a:lnTo>
                            <a:pt x="53" y="141"/>
                          </a:lnTo>
                          <a:lnTo>
                            <a:pt x="79" y="156"/>
                          </a:lnTo>
                          <a:lnTo>
                            <a:pt x="72" y="169"/>
                          </a:lnTo>
                          <a:lnTo>
                            <a:pt x="144" y="176"/>
                          </a:lnTo>
                          <a:lnTo>
                            <a:pt x="118" y="102"/>
                          </a:lnTo>
                          <a:lnTo>
                            <a:pt x="109" y="121"/>
                          </a:lnTo>
                          <a:lnTo>
                            <a:pt x="107" y="121"/>
                          </a:lnTo>
                          <a:lnTo>
                            <a:pt x="100" y="121"/>
                          </a:lnTo>
                          <a:lnTo>
                            <a:pt x="90" y="119"/>
                          </a:lnTo>
                          <a:lnTo>
                            <a:pt x="79" y="115"/>
                          </a:lnTo>
                          <a:lnTo>
                            <a:pt x="64" y="106"/>
                          </a:lnTo>
                          <a:lnTo>
                            <a:pt x="48" y="93"/>
                          </a:lnTo>
                          <a:lnTo>
                            <a:pt x="31" y="70"/>
                          </a:lnTo>
                          <a:lnTo>
                            <a:pt x="14" y="4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0">
                      <a:solidFill>
                        <a:srgbClr val="0000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257" name="Text Box 41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636" y="1430"/>
                      <a:ext cx="864" cy="30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eaLnBrk="0" hangingPunct="0">
                        <a:spcBef>
                          <a:spcPct val="50000"/>
                        </a:spcBef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Add 5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cryomodules</a:t>
                      </a:r>
                      <a:endParaRPr lang="en-US" sz="1200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grpSp>
                <p:nvGrpSpPr>
                  <p:cNvPr id="16" name="Group 420"/>
                  <p:cNvGrpSpPr>
                    <a:grpSpLocks/>
                  </p:cNvGrpSpPr>
                  <p:nvPr/>
                </p:nvGrpSpPr>
                <p:grpSpPr bwMode="auto">
                  <a:xfrm>
                    <a:off x="2313" y="2792"/>
                    <a:ext cx="864" cy="341"/>
                    <a:chOff x="2352" y="2744"/>
                    <a:chExt cx="864" cy="341"/>
                  </a:xfrm>
                </p:grpSpPr>
                <p:sp>
                  <p:nvSpPr>
                    <p:cNvPr id="9252" name="Freeform 371"/>
                    <p:cNvSpPr>
                      <a:spLocks/>
                    </p:cNvSpPr>
                    <p:nvPr/>
                  </p:nvSpPr>
                  <p:spPr bwMode="auto">
                    <a:xfrm>
                      <a:off x="2475" y="2744"/>
                      <a:ext cx="176" cy="146"/>
                    </a:xfrm>
                    <a:custGeom>
                      <a:avLst/>
                      <a:gdLst>
                        <a:gd name="T0" fmla="*/ 176 w 176"/>
                        <a:gd name="T1" fmla="*/ 144 h 146"/>
                        <a:gd name="T2" fmla="*/ 172 w 176"/>
                        <a:gd name="T3" fmla="*/ 146 h 146"/>
                        <a:gd name="T4" fmla="*/ 159 w 176"/>
                        <a:gd name="T5" fmla="*/ 144 h 146"/>
                        <a:gd name="T6" fmla="*/ 143 w 176"/>
                        <a:gd name="T7" fmla="*/ 144 h 146"/>
                        <a:gd name="T8" fmla="*/ 122 w 176"/>
                        <a:gd name="T9" fmla="*/ 141 h 146"/>
                        <a:gd name="T10" fmla="*/ 98 w 176"/>
                        <a:gd name="T11" fmla="*/ 135 h 146"/>
                        <a:gd name="T12" fmla="*/ 74 w 176"/>
                        <a:gd name="T13" fmla="*/ 126 h 146"/>
                        <a:gd name="T14" fmla="*/ 54 w 176"/>
                        <a:gd name="T15" fmla="*/ 111 h 146"/>
                        <a:gd name="T16" fmla="*/ 33 w 176"/>
                        <a:gd name="T17" fmla="*/ 93 h 146"/>
                        <a:gd name="T18" fmla="*/ 20 w 176"/>
                        <a:gd name="T19" fmla="*/ 67 h 146"/>
                        <a:gd name="T20" fmla="*/ 7 w 176"/>
                        <a:gd name="T21" fmla="*/ 74 h 146"/>
                        <a:gd name="T22" fmla="*/ 0 w 176"/>
                        <a:gd name="T23" fmla="*/ 0 h 146"/>
                        <a:gd name="T24" fmla="*/ 72 w 176"/>
                        <a:gd name="T25" fmla="*/ 26 h 146"/>
                        <a:gd name="T26" fmla="*/ 55 w 176"/>
                        <a:gd name="T27" fmla="*/ 35 h 146"/>
                        <a:gd name="T28" fmla="*/ 55 w 176"/>
                        <a:gd name="T29" fmla="*/ 39 h 146"/>
                        <a:gd name="T30" fmla="*/ 55 w 176"/>
                        <a:gd name="T31" fmla="*/ 44 h 146"/>
                        <a:gd name="T32" fmla="*/ 55 w 176"/>
                        <a:gd name="T33" fmla="*/ 54 h 146"/>
                        <a:gd name="T34" fmla="*/ 61 w 176"/>
                        <a:gd name="T35" fmla="*/ 67 h 146"/>
                        <a:gd name="T36" fmla="*/ 68 w 176"/>
                        <a:gd name="T37" fmla="*/ 81 h 146"/>
                        <a:gd name="T38" fmla="*/ 83 w 176"/>
                        <a:gd name="T39" fmla="*/ 96 h 146"/>
                        <a:gd name="T40" fmla="*/ 106 w 176"/>
                        <a:gd name="T41" fmla="*/ 113 h 146"/>
                        <a:gd name="T42" fmla="*/ 135 w 176"/>
                        <a:gd name="T43" fmla="*/ 130 h 146"/>
                        <a:gd name="T44" fmla="*/ 176 w 176"/>
                        <a:gd name="T45" fmla="*/ 144 h 14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w 176"/>
                        <a:gd name="T70" fmla="*/ 0 h 146"/>
                        <a:gd name="T71" fmla="*/ 176 w 176"/>
                        <a:gd name="T72" fmla="*/ 146 h 146"/>
                      </a:gdLst>
                      <a:ahLst/>
                      <a:cxnLst>
                        <a:cxn ang="T46">
                          <a:pos x="T0" y="T1"/>
                        </a:cxn>
                        <a:cxn ang="T47">
                          <a:pos x="T2" y="T3"/>
                        </a:cxn>
                        <a:cxn ang="T48">
                          <a:pos x="T4" y="T5"/>
                        </a:cxn>
                        <a:cxn ang="T49">
                          <a:pos x="T6" y="T7"/>
                        </a:cxn>
                        <a:cxn ang="T50">
                          <a:pos x="T8" y="T9"/>
                        </a:cxn>
                        <a:cxn ang="T51">
                          <a:pos x="T10" y="T11"/>
                        </a:cxn>
                        <a:cxn ang="T52">
                          <a:pos x="T12" y="T13"/>
                        </a:cxn>
                        <a:cxn ang="T53">
                          <a:pos x="T14" y="T15"/>
                        </a:cxn>
                        <a:cxn ang="T54">
                          <a:pos x="T16" y="T17"/>
                        </a:cxn>
                        <a:cxn ang="T55">
                          <a:pos x="T18" y="T19"/>
                        </a:cxn>
                        <a:cxn ang="T56">
                          <a:pos x="T20" y="T21"/>
                        </a:cxn>
                        <a:cxn ang="T57">
                          <a:pos x="T22" y="T23"/>
                        </a:cxn>
                        <a:cxn ang="T58">
                          <a:pos x="T24" y="T25"/>
                        </a:cxn>
                        <a:cxn ang="T59">
                          <a:pos x="T26" y="T27"/>
                        </a:cxn>
                        <a:cxn ang="T60">
                          <a:pos x="T28" y="T29"/>
                        </a:cxn>
                        <a:cxn ang="T61">
                          <a:pos x="T30" y="T31"/>
                        </a:cxn>
                        <a:cxn ang="T62">
                          <a:pos x="T32" y="T33"/>
                        </a:cxn>
                        <a:cxn ang="T63">
                          <a:pos x="T34" y="T35"/>
                        </a:cxn>
                        <a:cxn ang="T64">
                          <a:pos x="T36" y="T37"/>
                        </a:cxn>
                        <a:cxn ang="T65">
                          <a:pos x="T38" y="T39"/>
                        </a:cxn>
                        <a:cxn ang="T66">
                          <a:pos x="T40" y="T41"/>
                        </a:cxn>
                        <a:cxn ang="T67">
                          <a:pos x="T42" y="T43"/>
                        </a:cxn>
                        <a:cxn ang="T68">
                          <a:pos x="T44" y="T45"/>
                        </a:cxn>
                      </a:cxnLst>
                      <a:rect l="T69" t="T70" r="T71" b="T72"/>
                      <a:pathLst>
                        <a:path w="176" h="146">
                          <a:moveTo>
                            <a:pt x="176" y="144"/>
                          </a:moveTo>
                          <a:lnTo>
                            <a:pt x="172" y="146"/>
                          </a:lnTo>
                          <a:lnTo>
                            <a:pt x="159" y="144"/>
                          </a:lnTo>
                          <a:lnTo>
                            <a:pt x="143" y="144"/>
                          </a:lnTo>
                          <a:lnTo>
                            <a:pt x="122" y="141"/>
                          </a:lnTo>
                          <a:lnTo>
                            <a:pt x="98" y="135"/>
                          </a:lnTo>
                          <a:lnTo>
                            <a:pt x="74" y="126"/>
                          </a:lnTo>
                          <a:lnTo>
                            <a:pt x="54" y="111"/>
                          </a:lnTo>
                          <a:lnTo>
                            <a:pt x="33" y="93"/>
                          </a:lnTo>
                          <a:lnTo>
                            <a:pt x="20" y="67"/>
                          </a:lnTo>
                          <a:lnTo>
                            <a:pt x="7" y="74"/>
                          </a:lnTo>
                          <a:lnTo>
                            <a:pt x="0" y="0"/>
                          </a:lnTo>
                          <a:lnTo>
                            <a:pt x="72" y="26"/>
                          </a:lnTo>
                          <a:lnTo>
                            <a:pt x="55" y="35"/>
                          </a:lnTo>
                          <a:lnTo>
                            <a:pt x="55" y="39"/>
                          </a:lnTo>
                          <a:lnTo>
                            <a:pt x="55" y="44"/>
                          </a:lnTo>
                          <a:lnTo>
                            <a:pt x="55" y="54"/>
                          </a:lnTo>
                          <a:lnTo>
                            <a:pt x="61" y="67"/>
                          </a:lnTo>
                          <a:lnTo>
                            <a:pt x="68" y="81"/>
                          </a:lnTo>
                          <a:lnTo>
                            <a:pt x="83" y="96"/>
                          </a:lnTo>
                          <a:lnTo>
                            <a:pt x="106" y="113"/>
                          </a:lnTo>
                          <a:lnTo>
                            <a:pt x="135" y="130"/>
                          </a:lnTo>
                          <a:lnTo>
                            <a:pt x="176" y="144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 w="0">
                      <a:solidFill>
                        <a:srgbClr val="00FF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253" name="Freeform 372"/>
                    <p:cNvSpPr>
                      <a:spLocks/>
                    </p:cNvSpPr>
                    <p:nvPr/>
                  </p:nvSpPr>
                  <p:spPr bwMode="auto">
                    <a:xfrm>
                      <a:off x="2464" y="2748"/>
                      <a:ext cx="181" cy="139"/>
                    </a:xfrm>
                    <a:custGeom>
                      <a:avLst/>
                      <a:gdLst>
                        <a:gd name="T0" fmla="*/ 181 w 181"/>
                        <a:gd name="T1" fmla="*/ 139 h 139"/>
                        <a:gd name="T2" fmla="*/ 178 w 181"/>
                        <a:gd name="T3" fmla="*/ 139 h 139"/>
                        <a:gd name="T4" fmla="*/ 165 w 181"/>
                        <a:gd name="T5" fmla="*/ 139 h 139"/>
                        <a:gd name="T6" fmla="*/ 148 w 181"/>
                        <a:gd name="T7" fmla="*/ 139 h 139"/>
                        <a:gd name="T8" fmla="*/ 128 w 181"/>
                        <a:gd name="T9" fmla="*/ 137 h 139"/>
                        <a:gd name="T10" fmla="*/ 104 w 181"/>
                        <a:gd name="T11" fmla="*/ 131 h 139"/>
                        <a:gd name="T12" fmla="*/ 79 w 181"/>
                        <a:gd name="T13" fmla="*/ 122 h 139"/>
                        <a:gd name="T14" fmla="*/ 57 w 181"/>
                        <a:gd name="T15" fmla="*/ 109 h 139"/>
                        <a:gd name="T16" fmla="*/ 37 w 181"/>
                        <a:gd name="T17" fmla="*/ 90 h 139"/>
                        <a:gd name="T18" fmla="*/ 24 w 181"/>
                        <a:gd name="T19" fmla="*/ 64 h 139"/>
                        <a:gd name="T20" fmla="*/ 11 w 181"/>
                        <a:gd name="T21" fmla="*/ 74 h 139"/>
                        <a:gd name="T22" fmla="*/ 0 w 181"/>
                        <a:gd name="T23" fmla="*/ 0 h 139"/>
                        <a:gd name="T24" fmla="*/ 74 w 181"/>
                        <a:gd name="T25" fmla="*/ 24 h 139"/>
                        <a:gd name="T26" fmla="*/ 57 w 181"/>
                        <a:gd name="T27" fmla="*/ 33 h 139"/>
                        <a:gd name="T28" fmla="*/ 55 w 181"/>
                        <a:gd name="T29" fmla="*/ 37 h 139"/>
                        <a:gd name="T30" fmla="*/ 55 w 181"/>
                        <a:gd name="T31" fmla="*/ 42 h 139"/>
                        <a:gd name="T32" fmla="*/ 57 w 181"/>
                        <a:gd name="T33" fmla="*/ 51 h 139"/>
                        <a:gd name="T34" fmla="*/ 63 w 181"/>
                        <a:gd name="T35" fmla="*/ 64 h 139"/>
                        <a:gd name="T36" fmla="*/ 72 w 181"/>
                        <a:gd name="T37" fmla="*/ 77 h 139"/>
                        <a:gd name="T38" fmla="*/ 87 w 181"/>
                        <a:gd name="T39" fmla="*/ 94 h 139"/>
                        <a:gd name="T40" fmla="*/ 109 w 181"/>
                        <a:gd name="T41" fmla="*/ 109 h 139"/>
                        <a:gd name="T42" fmla="*/ 141 w 181"/>
                        <a:gd name="T43" fmla="*/ 124 h 139"/>
                        <a:gd name="T44" fmla="*/ 181 w 181"/>
                        <a:gd name="T45" fmla="*/ 139 h 139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w 181"/>
                        <a:gd name="T70" fmla="*/ 0 h 139"/>
                        <a:gd name="T71" fmla="*/ 181 w 181"/>
                        <a:gd name="T72" fmla="*/ 139 h 139"/>
                      </a:gdLst>
                      <a:ahLst/>
                      <a:cxnLst>
                        <a:cxn ang="T46">
                          <a:pos x="T0" y="T1"/>
                        </a:cxn>
                        <a:cxn ang="T47">
                          <a:pos x="T2" y="T3"/>
                        </a:cxn>
                        <a:cxn ang="T48">
                          <a:pos x="T4" y="T5"/>
                        </a:cxn>
                        <a:cxn ang="T49">
                          <a:pos x="T6" y="T7"/>
                        </a:cxn>
                        <a:cxn ang="T50">
                          <a:pos x="T8" y="T9"/>
                        </a:cxn>
                        <a:cxn ang="T51">
                          <a:pos x="T10" y="T11"/>
                        </a:cxn>
                        <a:cxn ang="T52">
                          <a:pos x="T12" y="T13"/>
                        </a:cxn>
                        <a:cxn ang="T53">
                          <a:pos x="T14" y="T15"/>
                        </a:cxn>
                        <a:cxn ang="T54">
                          <a:pos x="T16" y="T17"/>
                        </a:cxn>
                        <a:cxn ang="T55">
                          <a:pos x="T18" y="T19"/>
                        </a:cxn>
                        <a:cxn ang="T56">
                          <a:pos x="T20" y="T21"/>
                        </a:cxn>
                        <a:cxn ang="T57">
                          <a:pos x="T22" y="T23"/>
                        </a:cxn>
                        <a:cxn ang="T58">
                          <a:pos x="T24" y="T25"/>
                        </a:cxn>
                        <a:cxn ang="T59">
                          <a:pos x="T26" y="T27"/>
                        </a:cxn>
                        <a:cxn ang="T60">
                          <a:pos x="T28" y="T29"/>
                        </a:cxn>
                        <a:cxn ang="T61">
                          <a:pos x="T30" y="T31"/>
                        </a:cxn>
                        <a:cxn ang="T62">
                          <a:pos x="T32" y="T33"/>
                        </a:cxn>
                        <a:cxn ang="T63">
                          <a:pos x="T34" y="T35"/>
                        </a:cxn>
                        <a:cxn ang="T64">
                          <a:pos x="T36" y="T37"/>
                        </a:cxn>
                        <a:cxn ang="T65">
                          <a:pos x="T38" y="T39"/>
                        </a:cxn>
                        <a:cxn ang="T66">
                          <a:pos x="T40" y="T41"/>
                        </a:cxn>
                        <a:cxn ang="T67">
                          <a:pos x="T42" y="T43"/>
                        </a:cxn>
                        <a:cxn ang="T68">
                          <a:pos x="T44" y="T45"/>
                        </a:cxn>
                      </a:cxnLst>
                      <a:rect l="T69" t="T70" r="T71" b="T72"/>
                      <a:pathLst>
                        <a:path w="181" h="139">
                          <a:moveTo>
                            <a:pt x="181" y="139"/>
                          </a:moveTo>
                          <a:lnTo>
                            <a:pt x="178" y="139"/>
                          </a:lnTo>
                          <a:lnTo>
                            <a:pt x="165" y="139"/>
                          </a:lnTo>
                          <a:lnTo>
                            <a:pt x="148" y="139"/>
                          </a:lnTo>
                          <a:lnTo>
                            <a:pt x="128" y="137"/>
                          </a:lnTo>
                          <a:lnTo>
                            <a:pt x="104" y="131"/>
                          </a:lnTo>
                          <a:lnTo>
                            <a:pt x="79" y="122"/>
                          </a:lnTo>
                          <a:lnTo>
                            <a:pt x="57" y="109"/>
                          </a:lnTo>
                          <a:lnTo>
                            <a:pt x="37" y="90"/>
                          </a:lnTo>
                          <a:lnTo>
                            <a:pt x="24" y="64"/>
                          </a:lnTo>
                          <a:lnTo>
                            <a:pt x="11" y="74"/>
                          </a:lnTo>
                          <a:lnTo>
                            <a:pt x="0" y="0"/>
                          </a:lnTo>
                          <a:lnTo>
                            <a:pt x="74" y="24"/>
                          </a:lnTo>
                          <a:lnTo>
                            <a:pt x="57" y="33"/>
                          </a:lnTo>
                          <a:lnTo>
                            <a:pt x="55" y="37"/>
                          </a:lnTo>
                          <a:lnTo>
                            <a:pt x="55" y="42"/>
                          </a:lnTo>
                          <a:lnTo>
                            <a:pt x="57" y="51"/>
                          </a:lnTo>
                          <a:lnTo>
                            <a:pt x="63" y="64"/>
                          </a:lnTo>
                          <a:lnTo>
                            <a:pt x="72" y="77"/>
                          </a:lnTo>
                          <a:lnTo>
                            <a:pt x="87" y="94"/>
                          </a:lnTo>
                          <a:lnTo>
                            <a:pt x="109" y="109"/>
                          </a:lnTo>
                          <a:lnTo>
                            <a:pt x="141" y="124"/>
                          </a:lnTo>
                          <a:lnTo>
                            <a:pt x="181" y="139"/>
                          </a:ln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0">
                      <a:solidFill>
                        <a:srgbClr val="0000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254" name="Text Box 415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352" y="2784"/>
                      <a:ext cx="864" cy="30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eaLnBrk="0" hangingPunct="0">
                        <a:spcBef>
                          <a:spcPct val="50000"/>
                        </a:spcBef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Add 5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cryomodules</a:t>
                      </a:r>
                      <a:endParaRPr lang="en-US" sz="1200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grpSp>
                <p:nvGrpSpPr>
                  <p:cNvPr id="17" name="Group 419"/>
                  <p:cNvGrpSpPr>
                    <a:grpSpLocks/>
                  </p:cNvGrpSpPr>
                  <p:nvPr/>
                </p:nvGrpSpPr>
                <p:grpSpPr bwMode="auto">
                  <a:xfrm>
                    <a:off x="2883" y="2486"/>
                    <a:ext cx="1064" cy="238"/>
                    <a:chOff x="2922" y="2438"/>
                    <a:chExt cx="1064" cy="238"/>
                  </a:xfrm>
                </p:grpSpPr>
                <p:sp>
                  <p:nvSpPr>
                    <p:cNvPr id="9249" name="Freeform 292"/>
                    <p:cNvSpPr>
                      <a:spLocks/>
                    </p:cNvSpPr>
                    <p:nvPr/>
                  </p:nvSpPr>
                  <p:spPr bwMode="auto">
                    <a:xfrm>
                      <a:off x="2933" y="2438"/>
                      <a:ext cx="176" cy="146"/>
                    </a:xfrm>
                    <a:custGeom>
                      <a:avLst/>
                      <a:gdLst>
                        <a:gd name="T0" fmla="*/ 176 w 176"/>
                        <a:gd name="T1" fmla="*/ 146 h 146"/>
                        <a:gd name="T2" fmla="*/ 172 w 176"/>
                        <a:gd name="T3" fmla="*/ 146 h 146"/>
                        <a:gd name="T4" fmla="*/ 159 w 176"/>
                        <a:gd name="T5" fmla="*/ 146 h 146"/>
                        <a:gd name="T6" fmla="*/ 143 w 176"/>
                        <a:gd name="T7" fmla="*/ 144 h 146"/>
                        <a:gd name="T8" fmla="*/ 120 w 176"/>
                        <a:gd name="T9" fmla="*/ 141 h 146"/>
                        <a:gd name="T10" fmla="*/ 98 w 176"/>
                        <a:gd name="T11" fmla="*/ 135 h 146"/>
                        <a:gd name="T12" fmla="*/ 74 w 176"/>
                        <a:gd name="T13" fmla="*/ 126 h 146"/>
                        <a:gd name="T14" fmla="*/ 52 w 176"/>
                        <a:gd name="T15" fmla="*/ 111 h 146"/>
                        <a:gd name="T16" fmla="*/ 33 w 176"/>
                        <a:gd name="T17" fmla="*/ 93 h 146"/>
                        <a:gd name="T18" fmla="*/ 20 w 176"/>
                        <a:gd name="T19" fmla="*/ 67 h 146"/>
                        <a:gd name="T20" fmla="*/ 7 w 176"/>
                        <a:gd name="T21" fmla="*/ 74 h 146"/>
                        <a:gd name="T22" fmla="*/ 0 w 176"/>
                        <a:gd name="T23" fmla="*/ 0 h 146"/>
                        <a:gd name="T24" fmla="*/ 72 w 176"/>
                        <a:gd name="T25" fmla="*/ 26 h 146"/>
                        <a:gd name="T26" fmla="*/ 55 w 176"/>
                        <a:gd name="T27" fmla="*/ 37 h 146"/>
                        <a:gd name="T28" fmla="*/ 54 w 176"/>
                        <a:gd name="T29" fmla="*/ 39 h 146"/>
                        <a:gd name="T30" fmla="*/ 54 w 176"/>
                        <a:gd name="T31" fmla="*/ 44 h 146"/>
                        <a:gd name="T32" fmla="*/ 55 w 176"/>
                        <a:gd name="T33" fmla="*/ 54 h 146"/>
                        <a:gd name="T34" fmla="*/ 61 w 176"/>
                        <a:gd name="T35" fmla="*/ 67 h 146"/>
                        <a:gd name="T36" fmla="*/ 68 w 176"/>
                        <a:gd name="T37" fmla="*/ 81 h 146"/>
                        <a:gd name="T38" fmla="*/ 83 w 176"/>
                        <a:gd name="T39" fmla="*/ 96 h 146"/>
                        <a:gd name="T40" fmla="*/ 106 w 176"/>
                        <a:gd name="T41" fmla="*/ 113 h 146"/>
                        <a:gd name="T42" fmla="*/ 135 w 176"/>
                        <a:gd name="T43" fmla="*/ 130 h 146"/>
                        <a:gd name="T44" fmla="*/ 176 w 176"/>
                        <a:gd name="T45" fmla="*/ 146 h 14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w 176"/>
                        <a:gd name="T70" fmla="*/ 0 h 146"/>
                        <a:gd name="T71" fmla="*/ 176 w 176"/>
                        <a:gd name="T72" fmla="*/ 146 h 146"/>
                      </a:gdLst>
                      <a:ahLst/>
                      <a:cxnLst>
                        <a:cxn ang="T46">
                          <a:pos x="T0" y="T1"/>
                        </a:cxn>
                        <a:cxn ang="T47">
                          <a:pos x="T2" y="T3"/>
                        </a:cxn>
                        <a:cxn ang="T48">
                          <a:pos x="T4" y="T5"/>
                        </a:cxn>
                        <a:cxn ang="T49">
                          <a:pos x="T6" y="T7"/>
                        </a:cxn>
                        <a:cxn ang="T50">
                          <a:pos x="T8" y="T9"/>
                        </a:cxn>
                        <a:cxn ang="T51">
                          <a:pos x="T10" y="T11"/>
                        </a:cxn>
                        <a:cxn ang="T52">
                          <a:pos x="T12" y="T13"/>
                        </a:cxn>
                        <a:cxn ang="T53">
                          <a:pos x="T14" y="T15"/>
                        </a:cxn>
                        <a:cxn ang="T54">
                          <a:pos x="T16" y="T17"/>
                        </a:cxn>
                        <a:cxn ang="T55">
                          <a:pos x="T18" y="T19"/>
                        </a:cxn>
                        <a:cxn ang="T56">
                          <a:pos x="T20" y="T21"/>
                        </a:cxn>
                        <a:cxn ang="T57">
                          <a:pos x="T22" y="T23"/>
                        </a:cxn>
                        <a:cxn ang="T58">
                          <a:pos x="T24" y="T25"/>
                        </a:cxn>
                        <a:cxn ang="T59">
                          <a:pos x="T26" y="T27"/>
                        </a:cxn>
                        <a:cxn ang="T60">
                          <a:pos x="T28" y="T29"/>
                        </a:cxn>
                        <a:cxn ang="T61">
                          <a:pos x="T30" y="T31"/>
                        </a:cxn>
                        <a:cxn ang="T62">
                          <a:pos x="T32" y="T33"/>
                        </a:cxn>
                        <a:cxn ang="T63">
                          <a:pos x="T34" y="T35"/>
                        </a:cxn>
                        <a:cxn ang="T64">
                          <a:pos x="T36" y="T37"/>
                        </a:cxn>
                        <a:cxn ang="T65">
                          <a:pos x="T38" y="T39"/>
                        </a:cxn>
                        <a:cxn ang="T66">
                          <a:pos x="T40" y="T41"/>
                        </a:cxn>
                        <a:cxn ang="T67">
                          <a:pos x="T42" y="T43"/>
                        </a:cxn>
                        <a:cxn ang="T68">
                          <a:pos x="T44" y="T45"/>
                        </a:cxn>
                      </a:cxnLst>
                      <a:rect l="T69" t="T70" r="T71" b="T72"/>
                      <a:pathLst>
                        <a:path w="176" h="146">
                          <a:moveTo>
                            <a:pt x="176" y="146"/>
                          </a:moveTo>
                          <a:lnTo>
                            <a:pt x="172" y="146"/>
                          </a:lnTo>
                          <a:lnTo>
                            <a:pt x="159" y="146"/>
                          </a:lnTo>
                          <a:lnTo>
                            <a:pt x="143" y="144"/>
                          </a:lnTo>
                          <a:lnTo>
                            <a:pt x="120" y="141"/>
                          </a:lnTo>
                          <a:lnTo>
                            <a:pt x="98" y="135"/>
                          </a:lnTo>
                          <a:lnTo>
                            <a:pt x="74" y="126"/>
                          </a:lnTo>
                          <a:lnTo>
                            <a:pt x="52" y="111"/>
                          </a:lnTo>
                          <a:lnTo>
                            <a:pt x="33" y="93"/>
                          </a:lnTo>
                          <a:lnTo>
                            <a:pt x="20" y="67"/>
                          </a:lnTo>
                          <a:lnTo>
                            <a:pt x="7" y="74"/>
                          </a:lnTo>
                          <a:lnTo>
                            <a:pt x="0" y="0"/>
                          </a:lnTo>
                          <a:lnTo>
                            <a:pt x="72" y="26"/>
                          </a:lnTo>
                          <a:lnTo>
                            <a:pt x="55" y="37"/>
                          </a:lnTo>
                          <a:lnTo>
                            <a:pt x="54" y="39"/>
                          </a:lnTo>
                          <a:lnTo>
                            <a:pt x="54" y="44"/>
                          </a:lnTo>
                          <a:lnTo>
                            <a:pt x="55" y="54"/>
                          </a:lnTo>
                          <a:lnTo>
                            <a:pt x="61" y="67"/>
                          </a:lnTo>
                          <a:lnTo>
                            <a:pt x="68" y="81"/>
                          </a:lnTo>
                          <a:lnTo>
                            <a:pt x="83" y="96"/>
                          </a:lnTo>
                          <a:lnTo>
                            <a:pt x="106" y="113"/>
                          </a:lnTo>
                          <a:lnTo>
                            <a:pt x="135" y="130"/>
                          </a:lnTo>
                          <a:lnTo>
                            <a:pt x="176" y="146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 w="0">
                      <a:solidFill>
                        <a:srgbClr val="00FF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250" name="Freeform 293"/>
                    <p:cNvSpPr>
                      <a:spLocks/>
                    </p:cNvSpPr>
                    <p:nvPr/>
                  </p:nvSpPr>
                  <p:spPr bwMode="auto">
                    <a:xfrm>
                      <a:off x="2922" y="2443"/>
                      <a:ext cx="181" cy="138"/>
                    </a:xfrm>
                    <a:custGeom>
                      <a:avLst/>
                      <a:gdLst>
                        <a:gd name="T0" fmla="*/ 181 w 181"/>
                        <a:gd name="T1" fmla="*/ 138 h 138"/>
                        <a:gd name="T2" fmla="*/ 178 w 181"/>
                        <a:gd name="T3" fmla="*/ 138 h 138"/>
                        <a:gd name="T4" fmla="*/ 165 w 181"/>
                        <a:gd name="T5" fmla="*/ 138 h 138"/>
                        <a:gd name="T6" fmla="*/ 148 w 181"/>
                        <a:gd name="T7" fmla="*/ 138 h 138"/>
                        <a:gd name="T8" fmla="*/ 126 w 181"/>
                        <a:gd name="T9" fmla="*/ 136 h 138"/>
                        <a:gd name="T10" fmla="*/ 104 w 181"/>
                        <a:gd name="T11" fmla="*/ 130 h 138"/>
                        <a:gd name="T12" fmla="*/ 79 w 181"/>
                        <a:gd name="T13" fmla="*/ 121 h 138"/>
                        <a:gd name="T14" fmla="*/ 57 w 181"/>
                        <a:gd name="T15" fmla="*/ 108 h 138"/>
                        <a:gd name="T16" fmla="*/ 37 w 181"/>
                        <a:gd name="T17" fmla="*/ 89 h 138"/>
                        <a:gd name="T18" fmla="*/ 24 w 181"/>
                        <a:gd name="T19" fmla="*/ 65 h 138"/>
                        <a:gd name="T20" fmla="*/ 11 w 181"/>
                        <a:gd name="T21" fmla="*/ 73 h 138"/>
                        <a:gd name="T22" fmla="*/ 0 w 181"/>
                        <a:gd name="T23" fmla="*/ 0 h 138"/>
                        <a:gd name="T24" fmla="*/ 74 w 181"/>
                        <a:gd name="T25" fmla="*/ 23 h 138"/>
                        <a:gd name="T26" fmla="*/ 55 w 181"/>
                        <a:gd name="T27" fmla="*/ 32 h 138"/>
                        <a:gd name="T28" fmla="*/ 55 w 181"/>
                        <a:gd name="T29" fmla="*/ 36 h 138"/>
                        <a:gd name="T30" fmla="*/ 55 w 181"/>
                        <a:gd name="T31" fmla="*/ 41 h 138"/>
                        <a:gd name="T32" fmla="*/ 57 w 181"/>
                        <a:gd name="T33" fmla="*/ 50 h 138"/>
                        <a:gd name="T34" fmla="*/ 63 w 181"/>
                        <a:gd name="T35" fmla="*/ 63 h 138"/>
                        <a:gd name="T36" fmla="*/ 72 w 181"/>
                        <a:gd name="T37" fmla="*/ 78 h 138"/>
                        <a:gd name="T38" fmla="*/ 87 w 181"/>
                        <a:gd name="T39" fmla="*/ 93 h 138"/>
                        <a:gd name="T40" fmla="*/ 109 w 181"/>
                        <a:gd name="T41" fmla="*/ 108 h 138"/>
                        <a:gd name="T42" fmla="*/ 141 w 181"/>
                        <a:gd name="T43" fmla="*/ 123 h 138"/>
                        <a:gd name="T44" fmla="*/ 181 w 181"/>
                        <a:gd name="T45" fmla="*/ 138 h 138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w 181"/>
                        <a:gd name="T70" fmla="*/ 0 h 138"/>
                        <a:gd name="T71" fmla="*/ 181 w 181"/>
                        <a:gd name="T72" fmla="*/ 138 h 138"/>
                      </a:gdLst>
                      <a:ahLst/>
                      <a:cxnLst>
                        <a:cxn ang="T46">
                          <a:pos x="T0" y="T1"/>
                        </a:cxn>
                        <a:cxn ang="T47">
                          <a:pos x="T2" y="T3"/>
                        </a:cxn>
                        <a:cxn ang="T48">
                          <a:pos x="T4" y="T5"/>
                        </a:cxn>
                        <a:cxn ang="T49">
                          <a:pos x="T6" y="T7"/>
                        </a:cxn>
                        <a:cxn ang="T50">
                          <a:pos x="T8" y="T9"/>
                        </a:cxn>
                        <a:cxn ang="T51">
                          <a:pos x="T10" y="T11"/>
                        </a:cxn>
                        <a:cxn ang="T52">
                          <a:pos x="T12" y="T13"/>
                        </a:cxn>
                        <a:cxn ang="T53">
                          <a:pos x="T14" y="T15"/>
                        </a:cxn>
                        <a:cxn ang="T54">
                          <a:pos x="T16" y="T17"/>
                        </a:cxn>
                        <a:cxn ang="T55">
                          <a:pos x="T18" y="T19"/>
                        </a:cxn>
                        <a:cxn ang="T56">
                          <a:pos x="T20" y="T21"/>
                        </a:cxn>
                        <a:cxn ang="T57">
                          <a:pos x="T22" y="T23"/>
                        </a:cxn>
                        <a:cxn ang="T58">
                          <a:pos x="T24" y="T25"/>
                        </a:cxn>
                        <a:cxn ang="T59">
                          <a:pos x="T26" y="T27"/>
                        </a:cxn>
                        <a:cxn ang="T60">
                          <a:pos x="T28" y="T29"/>
                        </a:cxn>
                        <a:cxn ang="T61">
                          <a:pos x="T30" y="T31"/>
                        </a:cxn>
                        <a:cxn ang="T62">
                          <a:pos x="T32" y="T33"/>
                        </a:cxn>
                        <a:cxn ang="T63">
                          <a:pos x="T34" y="T35"/>
                        </a:cxn>
                        <a:cxn ang="T64">
                          <a:pos x="T36" y="T37"/>
                        </a:cxn>
                        <a:cxn ang="T65">
                          <a:pos x="T38" y="T39"/>
                        </a:cxn>
                        <a:cxn ang="T66">
                          <a:pos x="T40" y="T41"/>
                        </a:cxn>
                        <a:cxn ang="T67">
                          <a:pos x="T42" y="T43"/>
                        </a:cxn>
                        <a:cxn ang="T68">
                          <a:pos x="T44" y="T45"/>
                        </a:cxn>
                      </a:cxnLst>
                      <a:rect l="T69" t="T70" r="T71" b="T72"/>
                      <a:pathLst>
                        <a:path w="181" h="138">
                          <a:moveTo>
                            <a:pt x="181" y="138"/>
                          </a:moveTo>
                          <a:lnTo>
                            <a:pt x="178" y="138"/>
                          </a:lnTo>
                          <a:lnTo>
                            <a:pt x="165" y="138"/>
                          </a:lnTo>
                          <a:lnTo>
                            <a:pt x="148" y="138"/>
                          </a:lnTo>
                          <a:lnTo>
                            <a:pt x="126" y="136"/>
                          </a:lnTo>
                          <a:lnTo>
                            <a:pt x="104" y="130"/>
                          </a:lnTo>
                          <a:lnTo>
                            <a:pt x="79" y="121"/>
                          </a:lnTo>
                          <a:lnTo>
                            <a:pt x="57" y="108"/>
                          </a:lnTo>
                          <a:lnTo>
                            <a:pt x="37" y="89"/>
                          </a:lnTo>
                          <a:lnTo>
                            <a:pt x="24" y="65"/>
                          </a:lnTo>
                          <a:lnTo>
                            <a:pt x="11" y="73"/>
                          </a:lnTo>
                          <a:lnTo>
                            <a:pt x="0" y="0"/>
                          </a:lnTo>
                          <a:lnTo>
                            <a:pt x="74" y="23"/>
                          </a:lnTo>
                          <a:lnTo>
                            <a:pt x="55" y="32"/>
                          </a:lnTo>
                          <a:lnTo>
                            <a:pt x="55" y="36"/>
                          </a:lnTo>
                          <a:lnTo>
                            <a:pt x="55" y="41"/>
                          </a:lnTo>
                          <a:lnTo>
                            <a:pt x="57" y="50"/>
                          </a:lnTo>
                          <a:lnTo>
                            <a:pt x="63" y="63"/>
                          </a:lnTo>
                          <a:lnTo>
                            <a:pt x="72" y="78"/>
                          </a:lnTo>
                          <a:lnTo>
                            <a:pt x="87" y="93"/>
                          </a:lnTo>
                          <a:lnTo>
                            <a:pt x="109" y="108"/>
                          </a:lnTo>
                          <a:lnTo>
                            <a:pt x="141" y="123"/>
                          </a:lnTo>
                          <a:lnTo>
                            <a:pt x="181" y="138"/>
                          </a:ln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0">
                      <a:solidFill>
                        <a:srgbClr val="0000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251" name="Text Box 416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930" y="2496"/>
                      <a:ext cx="1056" cy="18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eaLnBrk="0" hangingPunct="0">
                        <a:spcBef>
                          <a:spcPct val="50000"/>
                        </a:spcBef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20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cryomodules</a:t>
                      </a:r>
                      <a:endParaRPr lang="en-US" sz="1200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grpSp>
                <p:nvGrpSpPr>
                  <p:cNvPr id="18" name="Group 421"/>
                  <p:cNvGrpSpPr>
                    <a:grpSpLocks/>
                  </p:cNvGrpSpPr>
                  <p:nvPr/>
                </p:nvGrpSpPr>
                <p:grpSpPr bwMode="auto">
                  <a:xfrm>
                    <a:off x="642" y="2016"/>
                    <a:ext cx="1098" cy="253"/>
                    <a:chOff x="681" y="1968"/>
                    <a:chExt cx="1098" cy="253"/>
                  </a:xfrm>
                </p:grpSpPr>
                <p:sp>
                  <p:nvSpPr>
                    <p:cNvPr id="9246" name="Freeform 294"/>
                    <p:cNvSpPr>
                      <a:spLocks/>
                    </p:cNvSpPr>
                    <p:nvPr/>
                  </p:nvSpPr>
                  <p:spPr bwMode="auto">
                    <a:xfrm>
                      <a:off x="1568" y="2086"/>
                      <a:ext cx="208" cy="122"/>
                    </a:xfrm>
                    <a:custGeom>
                      <a:avLst/>
                      <a:gdLst>
                        <a:gd name="T0" fmla="*/ 0 w 208"/>
                        <a:gd name="T1" fmla="*/ 0 h 122"/>
                        <a:gd name="T2" fmla="*/ 2 w 208"/>
                        <a:gd name="T3" fmla="*/ 5 h 122"/>
                        <a:gd name="T4" fmla="*/ 7 w 208"/>
                        <a:gd name="T5" fmla="*/ 14 h 122"/>
                        <a:gd name="T6" fmla="*/ 17 w 208"/>
                        <a:gd name="T7" fmla="*/ 29 h 122"/>
                        <a:gd name="T8" fmla="*/ 28 w 208"/>
                        <a:gd name="T9" fmla="*/ 48 h 122"/>
                        <a:gd name="T10" fmla="*/ 45 w 208"/>
                        <a:gd name="T11" fmla="*/ 66 h 122"/>
                        <a:gd name="T12" fmla="*/ 63 w 208"/>
                        <a:gd name="T13" fmla="*/ 83 h 122"/>
                        <a:gd name="T14" fmla="*/ 85 w 208"/>
                        <a:gd name="T15" fmla="*/ 96 h 122"/>
                        <a:gd name="T16" fmla="*/ 111 w 208"/>
                        <a:gd name="T17" fmla="*/ 105 h 122"/>
                        <a:gd name="T18" fmla="*/ 139 w 208"/>
                        <a:gd name="T19" fmla="*/ 105 h 122"/>
                        <a:gd name="T20" fmla="*/ 137 w 208"/>
                        <a:gd name="T21" fmla="*/ 122 h 122"/>
                        <a:gd name="T22" fmla="*/ 208 w 208"/>
                        <a:gd name="T23" fmla="*/ 96 h 122"/>
                        <a:gd name="T24" fmla="*/ 154 w 208"/>
                        <a:gd name="T25" fmla="*/ 42 h 122"/>
                        <a:gd name="T26" fmla="*/ 152 w 208"/>
                        <a:gd name="T27" fmla="*/ 63 h 122"/>
                        <a:gd name="T28" fmla="*/ 150 w 208"/>
                        <a:gd name="T29" fmla="*/ 63 h 122"/>
                        <a:gd name="T30" fmla="*/ 145 w 208"/>
                        <a:gd name="T31" fmla="*/ 66 h 122"/>
                        <a:gd name="T32" fmla="*/ 135 w 208"/>
                        <a:gd name="T33" fmla="*/ 68 h 122"/>
                        <a:gd name="T34" fmla="*/ 122 w 208"/>
                        <a:gd name="T35" fmla="*/ 70 h 122"/>
                        <a:gd name="T36" fmla="*/ 106 w 208"/>
                        <a:gd name="T37" fmla="*/ 68 h 122"/>
                        <a:gd name="T38" fmla="*/ 85 w 208"/>
                        <a:gd name="T39" fmla="*/ 63 h 122"/>
                        <a:gd name="T40" fmla="*/ 61 w 208"/>
                        <a:gd name="T41" fmla="*/ 50 h 122"/>
                        <a:gd name="T42" fmla="*/ 32 w 208"/>
                        <a:gd name="T43" fmla="*/ 29 h 122"/>
                        <a:gd name="T44" fmla="*/ 0 w 208"/>
                        <a:gd name="T45" fmla="*/ 0 h 122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w 208"/>
                        <a:gd name="T70" fmla="*/ 0 h 122"/>
                        <a:gd name="T71" fmla="*/ 208 w 208"/>
                        <a:gd name="T72" fmla="*/ 122 h 122"/>
                      </a:gdLst>
                      <a:ahLst/>
                      <a:cxnLst>
                        <a:cxn ang="T46">
                          <a:pos x="T0" y="T1"/>
                        </a:cxn>
                        <a:cxn ang="T47">
                          <a:pos x="T2" y="T3"/>
                        </a:cxn>
                        <a:cxn ang="T48">
                          <a:pos x="T4" y="T5"/>
                        </a:cxn>
                        <a:cxn ang="T49">
                          <a:pos x="T6" y="T7"/>
                        </a:cxn>
                        <a:cxn ang="T50">
                          <a:pos x="T8" y="T9"/>
                        </a:cxn>
                        <a:cxn ang="T51">
                          <a:pos x="T10" y="T11"/>
                        </a:cxn>
                        <a:cxn ang="T52">
                          <a:pos x="T12" y="T13"/>
                        </a:cxn>
                        <a:cxn ang="T53">
                          <a:pos x="T14" y="T15"/>
                        </a:cxn>
                        <a:cxn ang="T54">
                          <a:pos x="T16" y="T17"/>
                        </a:cxn>
                        <a:cxn ang="T55">
                          <a:pos x="T18" y="T19"/>
                        </a:cxn>
                        <a:cxn ang="T56">
                          <a:pos x="T20" y="T21"/>
                        </a:cxn>
                        <a:cxn ang="T57">
                          <a:pos x="T22" y="T23"/>
                        </a:cxn>
                        <a:cxn ang="T58">
                          <a:pos x="T24" y="T25"/>
                        </a:cxn>
                        <a:cxn ang="T59">
                          <a:pos x="T26" y="T27"/>
                        </a:cxn>
                        <a:cxn ang="T60">
                          <a:pos x="T28" y="T29"/>
                        </a:cxn>
                        <a:cxn ang="T61">
                          <a:pos x="T30" y="T31"/>
                        </a:cxn>
                        <a:cxn ang="T62">
                          <a:pos x="T32" y="T33"/>
                        </a:cxn>
                        <a:cxn ang="T63">
                          <a:pos x="T34" y="T35"/>
                        </a:cxn>
                        <a:cxn ang="T64">
                          <a:pos x="T36" y="T37"/>
                        </a:cxn>
                        <a:cxn ang="T65">
                          <a:pos x="T38" y="T39"/>
                        </a:cxn>
                        <a:cxn ang="T66">
                          <a:pos x="T40" y="T41"/>
                        </a:cxn>
                        <a:cxn ang="T67">
                          <a:pos x="T42" y="T43"/>
                        </a:cxn>
                        <a:cxn ang="T68">
                          <a:pos x="T44" y="T45"/>
                        </a:cxn>
                      </a:cxnLst>
                      <a:rect l="T69" t="T70" r="T71" b="T72"/>
                      <a:pathLst>
                        <a:path w="208" h="122">
                          <a:moveTo>
                            <a:pt x="0" y="0"/>
                          </a:moveTo>
                          <a:lnTo>
                            <a:pt x="2" y="5"/>
                          </a:lnTo>
                          <a:lnTo>
                            <a:pt x="7" y="14"/>
                          </a:lnTo>
                          <a:lnTo>
                            <a:pt x="17" y="29"/>
                          </a:lnTo>
                          <a:lnTo>
                            <a:pt x="28" y="48"/>
                          </a:lnTo>
                          <a:lnTo>
                            <a:pt x="45" y="66"/>
                          </a:lnTo>
                          <a:lnTo>
                            <a:pt x="63" y="83"/>
                          </a:lnTo>
                          <a:lnTo>
                            <a:pt x="85" y="96"/>
                          </a:lnTo>
                          <a:lnTo>
                            <a:pt x="111" y="105"/>
                          </a:lnTo>
                          <a:lnTo>
                            <a:pt x="139" y="105"/>
                          </a:lnTo>
                          <a:lnTo>
                            <a:pt x="137" y="122"/>
                          </a:lnTo>
                          <a:lnTo>
                            <a:pt x="208" y="96"/>
                          </a:lnTo>
                          <a:lnTo>
                            <a:pt x="154" y="42"/>
                          </a:lnTo>
                          <a:lnTo>
                            <a:pt x="152" y="63"/>
                          </a:lnTo>
                          <a:lnTo>
                            <a:pt x="150" y="63"/>
                          </a:lnTo>
                          <a:lnTo>
                            <a:pt x="145" y="66"/>
                          </a:lnTo>
                          <a:lnTo>
                            <a:pt x="135" y="68"/>
                          </a:lnTo>
                          <a:lnTo>
                            <a:pt x="122" y="70"/>
                          </a:lnTo>
                          <a:lnTo>
                            <a:pt x="106" y="68"/>
                          </a:lnTo>
                          <a:lnTo>
                            <a:pt x="85" y="63"/>
                          </a:lnTo>
                          <a:lnTo>
                            <a:pt x="61" y="50"/>
                          </a:lnTo>
                          <a:lnTo>
                            <a:pt x="32" y="2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 w="0">
                      <a:solidFill>
                        <a:srgbClr val="00FF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247" name="Freeform 295"/>
                    <p:cNvSpPr>
                      <a:spLocks/>
                    </p:cNvSpPr>
                    <p:nvPr/>
                  </p:nvSpPr>
                  <p:spPr bwMode="auto">
                    <a:xfrm>
                      <a:off x="1575" y="2095"/>
                      <a:ext cx="204" cy="126"/>
                    </a:xfrm>
                    <a:custGeom>
                      <a:avLst/>
                      <a:gdLst>
                        <a:gd name="T0" fmla="*/ 0 w 204"/>
                        <a:gd name="T1" fmla="*/ 0 h 126"/>
                        <a:gd name="T2" fmla="*/ 2 w 204"/>
                        <a:gd name="T3" fmla="*/ 4 h 126"/>
                        <a:gd name="T4" fmla="*/ 8 w 204"/>
                        <a:gd name="T5" fmla="*/ 15 h 126"/>
                        <a:gd name="T6" fmla="*/ 15 w 204"/>
                        <a:gd name="T7" fmla="*/ 29 h 126"/>
                        <a:gd name="T8" fmla="*/ 26 w 204"/>
                        <a:gd name="T9" fmla="*/ 48 h 126"/>
                        <a:gd name="T10" fmla="*/ 41 w 204"/>
                        <a:gd name="T11" fmla="*/ 67 h 126"/>
                        <a:gd name="T12" fmla="*/ 60 w 204"/>
                        <a:gd name="T13" fmla="*/ 85 h 126"/>
                        <a:gd name="T14" fmla="*/ 82 w 204"/>
                        <a:gd name="T15" fmla="*/ 98 h 126"/>
                        <a:gd name="T16" fmla="*/ 106 w 204"/>
                        <a:gd name="T17" fmla="*/ 107 h 126"/>
                        <a:gd name="T18" fmla="*/ 136 w 204"/>
                        <a:gd name="T19" fmla="*/ 109 h 126"/>
                        <a:gd name="T20" fmla="*/ 134 w 204"/>
                        <a:gd name="T21" fmla="*/ 126 h 126"/>
                        <a:gd name="T22" fmla="*/ 204 w 204"/>
                        <a:gd name="T23" fmla="*/ 104 h 126"/>
                        <a:gd name="T24" fmla="*/ 153 w 204"/>
                        <a:gd name="T25" fmla="*/ 46 h 126"/>
                        <a:gd name="T26" fmla="*/ 149 w 204"/>
                        <a:gd name="T27" fmla="*/ 67 h 126"/>
                        <a:gd name="T28" fmla="*/ 147 w 204"/>
                        <a:gd name="T29" fmla="*/ 68 h 126"/>
                        <a:gd name="T30" fmla="*/ 141 w 204"/>
                        <a:gd name="T31" fmla="*/ 70 h 126"/>
                        <a:gd name="T32" fmla="*/ 132 w 204"/>
                        <a:gd name="T33" fmla="*/ 72 h 126"/>
                        <a:gd name="T34" fmla="*/ 119 w 204"/>
                        <a:gd name="T35" fmla="*/ 74 h 126"/>
                        <a:gd name="T36" fmla="*/ 102 w 204"/>
                        <a:gd name="T37" fmla="*/ 72 h 126"/>
                        <a:gd name="T38" fmla="*/ 82 w 204"/>
                        <a:gd name="T39" fmla="*/ 65 h 126"/>
                        <a:gd name="T40" fmla="*/ 58 w 204"/>
                        <a:gd name="T41" fmla="*/ 52 h 126"/>
                        <a:gd name="T42" fmla="*/ 32 w 204"/>
                        <a:gd name="T43" fmla="*/ 29 h 126"/>
                        <a:gd name="T44" fmla="*/ 0 w 204"/>
                        <a:gd name="T45" fmla="*/ 0 h 12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w 204"/>
                        <a:gd name="T70" fmla="*/ 0 h 126"/>
                        <a:gd name="T71" fmla="*/ 204 w 204"/>
                        <a:gd name="T72" fmla="*/ 126 h 126"/>
                      </a:gdLst>
                      <a:ahLst/>
                      <a:cxnLst>
                        <a:cxn ang="T46">
                          <a:pos x="T0" y="T1"/>
                        </a:cxn>
                        <a:cxn ang="T47">
                          <a:pos x="T2" y="T3"/>
                        </a:cxn>
                        <a:cxn ang="T48">
                          <a:pos x="T4" y="T5"/>
                        </a:cxn>
                        <a:cxn ang="T49">
                          <a:pos x="T6" y="T7"/>
                        </a:cxn>
                        <a:cxn ang="T50">
                          <a:pos x="T8" y="T9"/>
                        </a:cxn>
                        <a:cxn ang="T51">
                          <a:pos x="T10" y="T11"/>
                        </a:cxn>
                        <a:cxn ang="T52">
                          <a:pos x="T12" y="T13"/>
                        </a:cxn>
                        <a:cxn ang="T53">
                          <a:pos x="T14" y="T15"/>
                        </a:cxn>
                        <a:cxn ang="T54">
                          <a:pos x="T16" y="T17"/>
                        </a:cxn>
                        <a:cxn ang="T55">
                          <a:pos x="T18" y="T19"/>
                        </a:cxn>
                        <a:cxn ang="T56">
                          <a:pos x="T20" y="T21"/>
                        </a:cxn>
                        <a:cxn ang="T57">
                          <a:pos x="T22" y="T23"/>
                        </a:cxn>
                        <a:cxn ang="T58">
                          <a:pos x="T24" y="T25"/>
                        </a:cxn>
                        <a:cxn ang="T59">
                          <a:pos x="T26" y="T27"/>
                        </a:cxn>
                        <a:cxn ang="T60">
                          <a:pos x="T28" y="T29"/>
                        </a:cxn>
                        <a:cxn ang="T61">
                          <a:pos x="T30" y="T31"/>
                        </a:cxn>
                        <a:cxn ang="T62">
                          <a:pos x="T32" y="T33"/>
                        </a:cxn>
                        <a:cxn ang="T63">
                          <a:pos x="T34" y="T35"/>
                        </a:cxn>
                        <a:cxn ang="T64">
                          <a:pos x="T36" y="T37"/>
                        </a:cxn>
                        <a:cxn ang="T65">
                          <a:pos x="T38" y="T39"/>
                        </a:cxn>
                        <a:cxn ang="T66">
                          <a:pos x="T40" y="T41"/>
                        </a:cxn>
                        <a:cxn ang="T67">
                          <a:pos x="T42" y="T43"/>
                        </a:cxn>
                        <a:cxn ang="T68">
                          <a:pos x="T44" y="T45"/>
                        </a:cxn>
                      </a:cxnLst>
                      <a:rect l="T69" t="T70" r="T71" b="T72"/>
                      <a:pathLst>
                        <a:path w="204" h="126">
                          <a:moveTo>
                            <a:pt x="0" y="0"/>
                          </a:moveTo>
                          <a:lnTo>
                            <a:pt x="2" y="4"/>
                          </a:lnTo>
                          <a:lnTo>
                            <a:pt x="8" y="15"/>
                          </a:lnTo>
                          <a:lnTo>
                            <a:pt x="15" y="29"/>
                          </a:lnTo>
                          <a:lnTo>
                            <a:pt x="26" y="48"/>
                          </a:lnTo>
                          <a:lnTo>
                            <a:pt x="41" y="67"/>
                          </a:lnTo>
                          <a:lnTo>
                            <a:pt x="60" y="85"/>
                          </a:lnTo>
                          <a:lnTo>
                            <a:pt x="82" y="98"/>
                          </a:lnTo>
                          <a:lnTo>
                            <a:pt x="106" y="107"/>
                          </a:lnTo>
                          <a:lnTo>
                            <a:pt x="136" y="109"/>
                          </a:lnTo>
                          <a:lnTo>
                            <a:pt x="134" y="126"/>
                          </a:lnTo>
                          <a:lnTo>
                            <a:pt x="204" y="104"/>
                          </a:lnTo>
                          <a:lnTo>
                            <a:pt x="153" y="46"/>
                          </a:lnTo>
                          <a:lnTo>
                            <a:pt x="149" y="67"/>
                          </a:lnTo>
                          <a:lnTo>
                            <a:pt x="147" y="68"/>
                          </a:lnTo>
                          <a:lnTo>
                            <a:pt x="141" y="70"/>
                          </a:lnTo>
                          <a:lnTo>
                            <a:pt x="132" y="72"/>
                          </a:lnTo>
                          <a:lnTo>
                            <a:pt x="119" y="74"/>
                          </a:lnTo>
                          <a:lnTo>
                            <a:pt x="102" y="72"/>
                          </a:lnTo>
                          <a:lnTo>
                            <a:pt x="82" y="65"/>
                          </a:lnTo>
                          <a:lnTo>
                            <a:pt x="58" y="52"/>
                          </a:lnTo>
                          <a:lnTo>
                            <a:pt x="32" y="2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0">
                      <a:solidFill>
                        <a:srgbClr val="0000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248" name="Text Box 417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81" y="1968"/>
                      <a:ext cx="1056" cy="18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 eaLnBrk="0" hangingPunct="0">
                        <a:spcBef>
                          <a:spcPct val="50000"/>
                        </a:spcBef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20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cryomodules</a:t>
                      </a:r>
                      <a:endParaRPr lang="en-US" sz="1200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</p:grpSp>
          </p:grpSp>
        </p:grpSp>
        <p:sp>
          <p:nvSpPr>
            <p:cNvPr id="9230" name="TextBox 329"/>
            <p:cNvSpPr txBox="1">
              <a:spLocks noChangeArrowheads="1"/>
            </p:cNvSpPr>
            <p:nvPr/>
          </p:nvSpPr>
          <p:spPr bwMode="auto">
            <a:xfrm>
              <a:off x="6013450" y="2286000"/>
              <a:ext cx="229235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200" dirty="0">
                  <a:latin typeface="Arial" pitchFamily="34" charset="0"/>
                  <a:cs typeface="Arial" pitchFamily="34" charset="0"/>
                </a:rPr>
                <a:t>Upgrade arc magnets </a:t>
              </a:r>
            </a:p>
            <a:p>
              <a:pPr algn="ctr"/>
              <a:r>
                <a:rPr lang="en-US" sz="1200" dirty="0">
                  <a:latin typeface="Arial" pitchFamily="34" charset="0"/>
                  <a:cs typeface="Arial" pitchFamily="34" charset="0"/>
                </a:rPr>
                <a:t>and supplies</a:t>
              </a:r>
            </a:p>
          </p:txBody>
        </p:sp>
        <p:sp>
          <p:nvSpPr>
            <p:cNvPr id="9231" name="Freeform 376"/>
            <p:cNvSpPr>
              <a:spLocks/>
            </p:cNvSpPr>
            <p:nvPr/>
          </p:nvSpPr>
          <p:spPr bwMode="auto">
            <a:xfrm rot="5400000">
              <a:off x="6109494" y="2374106"/>
              <a:ext cx="230188" cy="269875"/>
            </a:xfrm>
            <a:custGeom>
              <a:avLst/>
              <a:gdLst>
                <a:gd name="T0" fmla="*/ 0 w 144"/>
                <a:gd name="T1" fmla="*/ 0 h 176"/>
                <a:gd name="T2" fmla="*/ 0 w 144"/>
                <a:gd name="T3" fmla="*/ 6140 h 176"/>
                <a:gd name="T4" fmla="*/ 0 w 144"/>
                <a:gd name="T5" fmla="*/ 26095 h 176"/>
                <a:gd name="T6" fmla="*/ 0 w 144"/>
                <a:gd name="T7" fmla="*/ 50656 h 176"/>
                <a:gd name="T8" fmla="*/ 4792 w 144"/>
                <a:gd name="T9" fmla="*/ 85961 h 176"/>
                <a:gd name="T10" fmla="*/ 17571 w 144"/>
                <a:gd name="T11" fmla="*/ 119732 h 176"/>
                <a:gd name="T12" fmla="*/ 31947 w 144"/>
                <a:gd name="T13" fmla="*/ 156572 h 176"/>
                <a:gd name="T14" fmla="*/ 55908 w 144"/>
                <a:gd name="T15" fmla="*/ 187273 h 176"/>
                <a:gd name="T16" fmla="*/ 84660 w 144"/>
                <a:gd name="T17" fmla="*/ 216438 h 176"/>
                <a:gd name="T18" fmla="*/ 126192 w 144"/>
                <a:gd name="T19" fmla="*/ 239464 h 176"/>
                <a:gd name="T20" fmla="*/ 115011 w 144"/>
                <a:gd name="T21" fmla="*/ 259419 h 176"/>
                <a:gd name="T22" fmla="*/ 230021 w 144"/>
                <a:gd name="T23" fmla="*/ 270164 h 176"/>
                <a:gd name="T24" fmla="*/ 188489 w 144"/>
                <a:gd name="T25" fmla="*/ 156572 h 176"/>
                <a:gd name="T26" fmla="*/ 174113 w 144"/>
                <a:gd name="T27" fmla="*/ 185738 h 176"/>
                <a:gd name="T28" fmla="*/ 170918 w 144"/>
                <a:gd name="T29" fmla="*/ 185738 h 176"/>
                <a:gd name="T30" fmla="*/ 159737 w 144"/>
                <a:gd name="T31" fmla="*/ 185738 h 176"/>
                <a:gd name="T32" fmla="*/ 143763 w 144"/>
                <a:gd name="T33" fmla="*/ 182668 h 176"/>
                <a:gd name="T34" fmla="*/ 126192 w 144"/>
                <a:gd name="T35" fmla="*/ 176528 h 176"/>
                <a:gd name="T36" fmla="*/ 102232 w 144"/>
                <a:gd name="T37" fmla="*/ 162712 h 176"/>
                <a:gd name="T38" fmla="*/ 76674 w 144"/>
                <a:gd name="T39" fmla="*/ 142757 h 176"/>
                <a:gd name="T40" fmla="*/ 49518 w 144"/>
                <a:gd name="T41" fmla="*/ 107452 h 176"/>
                <a:gd name="T42" fmla="*/ 22363 w 144"/>
                <a:gd name="T43" fmla="*/ 62936 h 176"/>
                <a:gd name="T44" fmla="*/ 0 w 144"/>
                <a:gd name="T45" fmla="*/ 0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44"/>
                <a:gd name="T70" fmla="*/ 0 h 176"/>
                <a:gd name="T71" fmla="*/ 144 w 144"/>
                <a:gd name="T72" fmla="*/ 176 h 17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44" h="176">
                  <a:moveTo>
                    <a:pt x="0" y="0"/>
                  </a:moveTo>
                  <a:lnTo>
                    <a:pt x="0" y="4"/>
                  </a:lnTo>
                  <a:lnTo>
                    <a:pt x="0" y="17"/>
                  </a:lnTo>
                  <a:lnTo>
                    <a:pt x="0" y="33"/>
                  </a:lnTo>
                  <a:lnTo>
                    <a:pt x="3" y="56"/>
                  </a:lnTo>
                  <a:lnTo>
                    <a:pt x="11" y="78"/>
                  </a:lnTo>
                  <a:lnTo>
                    <a:pt x="20" y="102"/>
                  </a:lnTo>
                  <a:lnTo>
                    <a:pt x="35" y="122"/>
                  </a:lnTo>
                  <a:lnTo>
                    <a:pt x="53" y="141"/>
                  </a:lnTo>
                  <a:lnTo>
                    <a:pt x="79" y="156"/>
                  </a:lnTo>
                  <a:lnTo>
                    <a:pt x="72" y="169"/>
                  </a:lnTo>
                  <a:lnTo>
                    <a:pt x="144" y="176"/>
                  </a:lnTo>
                  <a:lnTo>
                    <a:pt x="118" y="102"/>
                  </a:lnTo>
                  <a:lnTo>
                    <a:pt x="109" y="121"/>
                  </a:lnTo>
                  <a:lnTo>
                    <a:pt x="107" y="121"/>
                  </a:lnTo>
                  <a:lnTo>
                    <a:pt x="100" y="121"/>
                  </a:lnTo>
                  <a:lnTo>
                    <a:pt x="90" y="119"/>
                  </a:lnTo>
                  <a:lnTo>
                    <a:pt x="79" y="115"/>
                  </a:lnTo>
                  <a:lnTo>
                    <a:pt x="64" y="106"/>
                  </a:lnTo>
                  <a:lnTo>
                    <a:pt x="48" y="93"/>
                  </a:lnTo>
                  <a:lnTo>
                    <a:pt x="31" y="70"/>
                  </a:lnTo>
                  <a:lnTo>
                    <a:pt x="14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w="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33" name="Text Box 427"/>
            <p:cNvSpPr txBox="1">
              <a:spLocks noChangeArrowheads="1"/>
            </p:cNvSpPr>
            <p:nvPr/>
          </p:nvSpPr>
          <p:spPr bwMode="auto">
            <a:xfrm>
              <a:off x="4724400" y="3386435"/>
              <a:ext cx="99695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CHL upgrade</a:t>
              </a:r>
            </a:p>
          </p:txBody>
        </p:sp>
      </p:grpSp>
      <p:pic>
        <p:nvPicPr>
          <p:cNvPr id="33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0287" y="1066800"/>
            <a:ext cx="2229670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35" name="TextBox 334"/>
          <p:cNvSpPr txBox="1"/>
          <p:nvPr/>
        </p:nvSpPr>
        <p:spPr>
          <a:xfrm>
            <a:off x="381000" y="3886200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 smtClean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6" name="TextBox 335"/>
          <p:cNvSpPr txBox="1"/>
          <p:nvPr/>
        </p:nvSpPr>
        <p:spPr>
          <a:xfrm>
            <a:off x="381000" y="990600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 smtClean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7" name="Rectangle 336"/>
          <p:cNvSpPr/>
          <p:nvPr/>
        </p:nvSpPr>
        <p:spPr>
          <a:xfrm>
            <a:off x="2590800" y="1295400"/>
            <a:ext cx="3886200" cy="609398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buSzPct val="100000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Upgrade is designed to build on existing facility: vast majority of accelerator and experimental equipment have continued use</a:t>
            </a:r>
          </a:p>
        </p:txBody>
      </p:sp>
      <p:grpSp>
        <p:nvGrpSpPr>
          <p:cNvPr id="19" name="Group 342"/>
          <p:cNvGrpSpPr/>
          <p:nvPr/>
        </p:nvGrpSpPr>
        <p:grpSpPr>
          <a:xfrm>
            <a:off x="47625" y="3962400"/>
            <a:ext cx="2362200" cy="1143000"/>
            <a:chOff x="152400" y="4038600"/>
            <a:chExt cx="2209800" cy="1143000"/>
          </a:xfrm>
        </p:grpSpPr>
        <p:sp>
          <p:nvSpPr>
            <p:cNvPr id="340" name="Rectangle 339"/>
            <p:cNvSpPr/>
            <p:nvPr/>
          </p:nvSpPr>
          <p:spPr bwMode="auto">
            <a:xfrm>
              <a:off x="228600" y="4038600"/>
              <a:ext cx="2133600" cy="1143000"/>
            </a:xfrm>
            <a:prstGeom prst="rect">
              <a:avLst/>
            </a:prstGeom>
            <a:solidFill>
              <a:srgbClr val="FFEDC9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101600">
                <a:schemeClr val="accent4">
                  <a:lumMod val="65000"/>
                  <a:lumOff val="35000"/>
                  <a:alpha val="6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339" name="Text Box 3"/>
            <p:cNvSpPr txBox="1">
              <a:spLocks noChangeArrowheads="1"/>
            </p:cNvSpPr>
            <p:nvPr/>
          </p:nvSpPr>
          <p:spPr bwMode="auto">
            <a:xfrm>
              <a:off x="152400" y="4088993"/>
              <a:ext cx="2133600" cy="10926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01600">
                <a:schemeClr val="accent4">
                  <a:lumMod val="65000"/>
                  <a:lumOff val="35000"/>
                  <a:alpha val="6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marL="112713" indent="4763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00" dirty="0" smtClean="0">
                  <a:latin typeface="Arial" pitchFamily="34" charset="0"/>
                  <a:cs typeface="Arial" pitchFamily="34" charset="0"/>
                </a:rPr>
                <a:t>The completion of the 12 </a:t>
              </a:r>
              <a:r>
                <a:rPr lang="en-US" sz="1300" dirty="0" err="1" smtClean="0">
                  <a:latin typeface="Arial" pitchFamily="34" charset="0"/>
                  <a:cs typeface="Arial" pitchFamily="34" charset="0"/>
                </a:rPr>
                <a:t>GeV</a:t>
              </a:r>
              <a:r>
                <a:rPr lang="en-US" sz="1300" dirty="0" smtClean="0">
                  <a:latin typeface="Arial" pitchFamily="34" charset="0"/>
                  <a:cs typeface="Arial" pitchFamily="34" charset="0"/>
                </a:rPr>
                <a:t> Upgrade of CEBAF was ranked the highest priority in the 2007 NSAC Long Range Plan.</a:t>
              </a:r>
              <a:endParaRPr lang="en-US" sz="1300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6" descr="muldtab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84451" y="2594494"/>
            <a:ext cx="3568700" cy="2493962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566738"/>
            <a:ext cx="9144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</a:rPr>
              <a:t> </a:t>
            </a:r>
            <a:endParaRPr lang="en-GB" sz="4000">
              <a:effectLst>
                <a:outerShdw blurRad="38100" dist="38100" dir="2700000" algn="tl">
                  <a:srgbClr val="DDDDDD"/>
                </a:outerShdw>
              </a:effectLst>
              <a:latin typeface="+mn-lt"/>
            </a:endParaRPr>
          </a:p>
        </p:txBody>
      </p:sp>
      <p:sp>
        <p:nvSpPr>
          <p:cNvPr id="29702" name="Text Box 5"/>
          <p:cNvSpPr txBox="1">
            <a:spLocks noChangeArrowheads="1"/>
          </p:cNvSpPr>
          <p:nvPr/>
        </p:nvSpPr>
        <p:spPr bwMode="auto">
          <a:xfrm>
            <a:off x="376238" y="6684963"/>
            <a:ext cx="1841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sz="1600">
              <a:latin typeface="Calibri" charset="0"/>
            </a:endParaRPr>
          </a:p>
        </p:txBody>
      </p:sp>
      <p:sp>
        <p:nvSpPr>
          <p:cNvPr id="16391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-12700"/>
            <a:ext cx="9144000" cy="685800"/>
          </a:xfr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GB" dirty="0" smtClean="0">
                <a:solidFill>
                  <a:schemeClr val="tx1"/>
                </a:solidFill>
                <a:latin typeface="Arial"/>
                <a:cs typeface="Arial"/>
              </a:rPr>
              <a:t>JLab TMD Proton Program @ 12 GeV</a:t>
            </a:r>
            <a:endParaRPr lang="en-GB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9705" name="TextBox 30"/>
          <p:cNvSpPr txBox="1">
            <a:spLocks noChangeArrowheads="1"/>
          </p:cNvSpPr>
          <p:nvPr/>
        </p:nvSpPr>
        <p:spPr bwMode="auto">
          <a:xfrm>
            <a:off x="2478752" y="968375"/>
            <a:ext cx="41910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596BFF"/>
                </a:solidFill>
                <a:latin typeface="Tahoma" charset="0"/>
                <a:ea typeface="Tahoma" charset="0"/>
                <a:cs typeface="Tahoma" charset="0"/>
              </a:rPr>
              <a:t>Leading twist TMD parton distributions: </a:t>
            </a:r>
            <a:r>
              <a:rPr lang="en-US" dirty="0">
                <a:solidFill>
                  <a:srgbClr val="606060"/>
                </a:solidFill>
                <a:latin typeface="Tahoma" charset="0"/>
                <a:ea typeface="Tahoma" charset="0"/>
                <a:cs typeface="Tahoma" charset="0"/>
              </a:rPr>
              <a:t>information on correlations between </a:t>
            </a:r>
            <a:r>
              <a:rPr lang="en-US" i="1" dirty="0">
                <a:latin typeface="Tahoma" charset="0"/>
                <a:ea typeface="Tahoma" charset="0"/>
                <a:cs typeface="Tahoma" charset="0"/>
              </a:rPr>
              <a:t>quark orbital motion </a:t>
            </a:r>
            <a:r>
              <a:rPr lang="en-US" dirty="0">
                <a:solidFill>
                  <a:srgbClr val="606060"/>
                </a:solidFill>
                <a:latin typeface="Tahoma" charset="0"/>
                <a:ea typeface="Tahoma" charset="0"/>
                <a:cs typeface="Tahoma" charset="0"/>
              </a:rPr>
              <a:t>and</a:t>
            </a:r>
            <a:r>
              <a:rPr lang="en-US" i="1" dirty="0">
                <a:solidFill>
                  <a:srgbClr val="606060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Tahoma" charset="0"/>
                <a:ea typeface="Tahoma" charset="0"/>
                <a:cs typeface="Tahoma" charset="0"/>
              </a:rPr>
              <a:t>spin </a:t>
            </a:r>
          </a:p>
        </p:txBody>
      </p:sp>
      <p:grpSp>
        <p:nvGrpSpPr>
          <p:cNvPr id="8" name="Group 46"/>
          <p:cNvGrpSpPr>
            <a:grpSpLocks/>
          </p:cNvGrpSpPr>
          <p:nvPr/>
        </p:nvGrpSpPr>
        <p:grpSpPr bwMode="auto">
          <a:xfrm>
            <a:off x="169863" y="3028378"/>
            <a:ext cx="2973386" cy="523220"/>
            <a:chOff x="634961" y="3251200"/>
            <a:chExt cx="2973508" cy="523403"/>
          </a:xfrm>
        </p:grpSpPr>
        <p:sp>
          <p:nvSpPr>
            <p:cNvPr id="29717" name="Rectangle 9"/>
            <p:cNvSpPr>
              <a:spLocks noChangeAspect="1" noChangeArrowheads="1"/>
            </p:cNvSpPr>
            <p:nvPr/>
          </p:nvSpPr>
          <p:spPr bwMode="auto">
            <a:xfrm>
              <a:off x="3225866" y="3390936"/>
              <a:ext cx="382603" cy="382717"/>
            </a:xfrm>
            <a:prstGeom prst="rect">
              <a:avLst/>
            </a:prstGeom>
            <a:solidFill>
              <a:srgbClr val="FF0000">
                <a:alpha val="27058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9" name="Rectangle 39"/>
            <p:cNvSpPr>
              <a:spLocks noChangeArrowheads="1"/>
            </p:cNvSpPr>
            <p:nvPr/>
          </p:nvSpPr>
          <p:spPr bwMode="auto">
            <a:xfrm>
              <a:off x="634961" y="3251200"/>
              <a:ext cx="1735208" cy="523403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1" hangingPunct="1">
                <a:defRPr/>
              </a:pPr>
              <a:r>
                <a:rPr lang="en-US" sz="1400" dirty="0" smtClean="0">
                  <a:solidFill>
                    <a:srgbClr val="FF051D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/>
                  <a:cs typeface="Calibri"/>
                </a:rPr>
                <a:t>E12-06</a:t>
              </a:r>
              <a:r>
                <a:rPr lang="en-US" sz="1400" dirty="0">
                  <a:solidFill>
                    <a:srgbClr val="FF051D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/>
                  <a:cs typeface="Calibri"/>
                </a:rPr>
                <a:t>-112:</a:t>
              </a:r>
              <a:r>
                <a:rPr lang="en-US" sz="1400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/>
                  <a:cs typeface="Calibri"/>
                </a:rPr>
                <a:t> </a:t>
              </a:r>
              <a:r>
                <a:rPr lang="en-US" sz="1400" dirty="0" smtClean="0">
                  <a:solidFill>
                    <a:srgbClr val="231DFD"/>
                  </a:solidFill>
                  <a:latin typeface="Calibri"/>
                  <a:cs typeface="Calibri"/>
                </a:rPr>
                <a:t> </a:t>
              </a:r>
              <a:r>
                <a:rPr lang="en-US" sz="1400" b="1" dirty="0" smtClean="0">
                  <a:latin typeface="Calibri"/>
                  <a:cs typeface="Calibri"/>
                </a:rPr>
                <a:t>π</a:t>
              </a:r>
              <a:r>
                <a:rPr lang="en-US" sz="1400" b="1" baseline="30000" dirty="0" smtClean="0">
                  <a:latin typeface="Calibri"/>
                  <a:cs typeface="Calibri"/>
                </a:rPr>
                <a:t>+</a:t>
              </a:r>
              <a:r>
                <a:rPr lang="en-US" sz="1400" b="1" dirty="0" smtClean="0">
                  <a:latin typeface="Calibri"/>
                  <a:cs typeface="Calibri"/>
                </a:rPr>
                <a:t>,π</a:t>
              </a:r>
              <a:r>
                <a:rPr lang="en-US" sz="1400" b="1" baseline="30000" dirty="0" smtClean="0">
                  <a:latin typeface="Calibri"/>
                  <a:cs typeface="Calibri"/>
                </a:rPr>
                <a:t>-</a:t>
              </a:r>
              <a:r>
                <a:rPr lang="en-US" sz="1400" b="1" dirty="0" smtClean="0">
                  <a:latin typeface="Calibri"/>
                  <a:cs typeface="Calibri"/>
                </a:rPr>
                <a:t>,π</a:t>
              </a:r>
              <a:r>
                <a:rPr lang="en-US" sz="1400" b="1" baseline="30000" dirty="0" smtClean="0">
                  <a:latin typeface="Calibri"/>
                  <a:cs typeface="Calibri"/>
                </a:rPr>
                <a:t>0</a:t>
              </a:r>
              <a:r>
                <a:rPr lang="en-US" sz="1400" b="1" dirty="0" smtClean="0">
                  <a:latin typeface="Calibri"/>
                  <a:cs typeface="Calibri"/>
                </a:rPr>
                <a:t> </a:t>
              </a:r>
              <a:endParaRPr lang="en-US" sz="1400" b="1" dirty="0">
                <a:latin typeface="Calibri"/>
                <a:cs typeface="Calibri"/>
              </a:endParaRPr>
            </a:p>
            <a:p>
              <a:pPr eaLnBrk="1" hangingPunct="1">
                <a:defRPr/>
              </a:pPr>
              <a:r>
                <a:rPr lang="en-US" sz="1400" dirty="0" smtClean="0">
                  <a:solidFill>
                    <a:srgbClr val="FF051D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/>
                  <a:cs typeface="Calibri"/>
                </a:rPr>
                <a:t>E12-09</a:t>
              </a:r>
              <a:r>
                <a:rPr lang="en-US" sz="1400" dirty="0">
                  <a:solidFill>
                    <a:srgbClr val="FF051D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/>
                  <a:cs typeface="Calibri"/>
                </a:rPr>
                <a:t>-008: </a:t>
              </a:r>
              <a:r>
                <a:rPr lang="en-US" sz="1400" dirty="0" smtClean="0">
                  <a:solidFill>
                    <a:srgbClr val="FF051D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/>
                  <a:cs typeface="Calibri"/>
                </a:rPr>
                <a:t> </a:t>
              </a:r>
              <a:r>
                <a:rPr lang="en-US" sz="1400" b="1" dirty="0" smtClean="0">
                  <a:latin typeface="Calibri"/>
                  <a:cs typeface="Calibri"/>
                </a:rPr>
                <a:t>K</a:t>
              </a:r>
              <a:r>
                <a:rPr lang="en-US" sz="1400" b="1" baseline="30000" dirty="0" smtClean="0">
                  <a:latin typeface="Calibri"/>
                  <a:cs typeface="Calibri"/>
                </a:rPr>
                <a:t>+</a:t>
              </a:r>
              <a:r>
                <a:rPr lang="en-US" sz="1400" b="1" dirty="0" smtClean="0">
                  <a:latin typeface="Calibri"/>
                  <a:cs typeface="Calibri"/>
                </a:rPr>
                <a:t>, K</a:t>
              </a:r>
              <a:r>
                <a:rPr lang="en-US" sz="1400" b="1" baseline="30000" dirty="0" smtClean="0">
                  <a:latin typeface="Calibri"/>
                  <a:cs typeface="Calibri"/>
                </a:rPr>
                <a:t>-</a:t>
              </a:r>
              <a:r>
                <a:rPr lang="en-US" sz="1400" b="1" dirty="0" smtClean="0">
                  <a:latin typeface="Calibri"/>
                  <a:cs typeface="Calibri"/>
                </a:rPr>
                <a:t>,K</a:t>
              </a:r>
              <a:r>
                <a:rPr lang="en-US" sz="1400" b="1" baseline="30000" dirty="0" smtClean="0">
                  <a:latin typeface="Calibri"/>
                  <a:cs typeface="Calibri"/>
                </a:rPr>
                <a:t>0</a:t>
              </a:r>
              <a:endParaRPr lang="en-US" sz="1400" b="1" dirty="0" smtClean="0">
                <a:latin typeface="Calibri"/>
                <a:cs typeface="Calibri"/>
              </a:endParaRPr>
            </a:p>
          </p:txBody>
        </p:sp>
      </p:grpSp>
      <p:grpSp>
        <p:nvGrpSpPr>
          <p:cNvPr id="9" name="Group 52"/>
          <p:cNvGrpSpPr/>
          <p:nvPr/>
        </p:nvGrpSpPr>
        <p:grpSpPr>
          <a:xfrm>
            <a:off x="177801" y="3823751"/>
            <a:ext cx="2914649" cy="523220"/>
            <a:chOff x="203201" y="4162426"/>
            <a:chExt cx="2914649" cy="523220"/>
          </a:xfrm>
        </p:grpSpPr>
        <p:sp>
          <p:nvSpPr>
            <p:cNvPr id="29715" name="Rectangle 9"/>
            <p:cNvSpPr>
              <a:spLocks noChangeAspect="1" noChangeArrowheads="1"/>
            </p:cNvSpPr>
            <p:nvPr/>
          </p:nvSpPr>
          <p:spPr bwMode="auto">
            <a:xfrm>
              <a:off x="2732086" y="4246572"/>
              <a:ext cx="385764" cy="385762"/>
            </a:xfrm>
            <a:prstGeom prst="rect">
              <a:avLst/>
            </a:prstGeom>
            <a:solidFill>
              <a:srgbClr val="008000">
                <a:alpha val="27058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42" name="Rectangle 42"/>
            <p:cNvSpPr>
              <a:spLocks noChangeArrowheads="1"/>
            </p:cNvSpPr>
            <p:nvPr/>
          </p:nvSpPr>
          <p:spPr bwMode="auto">
            <a:xfrm>
              <a:off x="203201" y="4162426"/>
              <a:ext cx="1701799" cy="523220"/>
            </a:xfrm>
            <a:prstGeom prst="rect">
              <a:avLst/>
            </a:prstGeom>
            <a:solidFill>
              <a:srgbClr val="00FF00">
                <a:alpha val="50000"/>
              </a:srgbClr>
            </a:solidFill>
            <a:ln w="9525">
              <a:solidFill>
                <a:srgbClr val="008000"/>
              </a:solidFill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defRPr/>
              </a:pPr>
              <a:r>
                <a:rPr lang="en-US" sz="1400" dirty="0" smtClean="0">
                  <a:solidFill>
                    <a:srgbClr val="FF051D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/>
                  <a:cs typeface="Calibri"/>
                </a:rPr>
                <a:t>E12-07</a:t>
              </a:r>
              <a:r>
                <a:rPr lang="en-US" sz="1400" dirty="0">
                  <a:solidFill>
                    <a:srgbClr val="FF051D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/>
                  <a:cs typeface="Calibri"/>
                </a:rPr>
                <a:t>-107</a:t>
              </a:r>
              <a:r>
                <a:rPr lang="en-US" sz="1400" dirty="0" smtClean="0">
                  <a:solidFill>
                    <a:srgbClr val="FF051D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/>
                  <a:cs typeface="Calibri"/>
                </a:rPr>
                <a:t>: </a:t>
              </a:r>
              <a:r>
                <a:rPr lang="en-US" sz="1400" b="1" dirty="0" smtClean="0">
                  <a:latin typeface="Calibri"/>
                  <a:cs typeface="Calibri"/>
                </a:rPr>
                <a:t>π</a:t>
              </a:r>
              <a:r>
                <a:rPr lang="en-US" sz="1400" b="1" baseline="30000" dirty="0" smtClean="0">
                  <a:latin typeface="Calibri"/>
                  <a:cs typeface="Calibri"/>
                </a:rPr>
                <a:t>+</a:t>
              </a:r>
              <a:r>
                <a:rPr lang="en-US" sz="1400" b="1" dirty="0" smtClean="0">
                  <a:latin typeface="Calibri"/>
                  <a:cs typeface="Calibri"/>
                </a:rPr>
                <a:t>,π</a:t>
              </a:r>
              <a:r>
                <a:rPr lang="en-US" sz="1400" b="1" baseline="30000" dirty="0" smtClean="0">
                  <a:latin typeface="Calibri"/>
                  <a:cs typeface="Calibri"/>
                </a:rPr>
                <a:t>-</a:t>
              </a:r>
              <a:r>
                <a:rPr lang="en-US" sz="1400" b="1" dirty="0" smtClean="0">
                  <a:latin typeface="Calibri"/>
                  <a:cs typeface="Calibri"/>
                </a:rPr>
                <a:t>,π</a:t>
              </a:r>
              <a:r>
                <a:rPr lang="en-US" sz="1400" b="1" baseline="30000" dirty="0" smtClean="0">
                  <a:latin typeface="Calibri"/>
                  <a:cs typeface="Calibri"/>
                </a:rPr>
                <a:t>0</a:t>
              </a:r>
              <a:r>
                <a:rPr lang="en-US" sz="1400" b="1" dirty="0" smtClean="0">
                  <a:latin typeface="Calibri"/>
                  <a:cs typeface="Calibri"/>
                </a:rPr>
                <a:t> </a:t>
              </a:r>
            </a:p>
            <a:p>
              <a:pPr>
                <a:defRPr/>
              </a:pPr>
              <a:r>
                <a:rPr lang="en-US" sz="1400" dirty="0" smtClean="0">
                  <a:solidFill>
                    <a:srgbClr val="FF051D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/>
                  <a:cs typeface="Calibri"/>
                </a:rPr>
                <a:t>E12-09</a:t>
              </a:r>
              <a:r>
                <a:rPr lang="en-US" sz="1400" dirty="0">
                  <a:solidFill>
                    <a:srgbClr val="FF051D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/>
                  <a:cs typeface="Calibri"/>
                </a:rPr>
                <a:t>-009:</a:t>
              </a:r>
              <a:r>
                <a:rPr lang="en-US" sz="1400" dirty="0" smtClean="0">
                  <a:solidFill>
                    <a:srgbClr val="FF051D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/>
                  <a:cs typeface="Calibri"/>
                </a:rPr>
                <a:t> </a:t>
              </a:r>
              <a:r>
                <a:rPr lang="en-US" sz="1400" b="1" dirty="0" smtClean="0">
                  <a:latin typeface="Calibri"/>
                  <a:cs typeface="Calibri"/>
                </a:rPr>
                <a:t>K</a:t>
              </a:r>
              <a:r>
                <a:rPr lang="en-US" sz="1400" b="1" baseline="30000" dirty="0" smtClean="0">
                  <a:latin typeface="Calibri"/>
                  <a:cs typeface="Calibri"/>
                </a:rPr>
                <a:t>+</a:t>
              </a:r>
              <a:r>
                <a:rPr lang="en-US" sz="1400" b="1" dirty="0" smtClean="0">
                  <a:latin typeface="Calibri"/>
                  <a:cs typeface="Calibri"/>
                </a:rPr>
                <a:t>,K</a:t>
              </a:r>
              <a:r>
                <a:rPr lang="en-US" sz="1400" b="1" baseline="30000" dirty="0" smtClean="0">
                  <a:latin typeface="Calibri"/>
                  <a:cs typeface="Calibri"/>
                </a:rPr>
                <a:t>-</a:t>
              </a:r>
              <a:r>
                <a:rPr lang="en-US" sz="1400" b="1" dirty="0" smtClean="0">
                  <a:latin typeface="Calibri"/>
                  <a:cs typeface="Calibri"/>
                </a:rPr>
                <a:t>,K</a:t>
              </a:r>
              <a:r>
                <a:rPr lang="en-US" sz="1400" b="1" baseline="30000" dirty="0" smtClean="0">
                  <a:latin typeface="Calibri"/>
                  <a:cs typeface="Calibri"/>
                </a:rPr>
                <a:t>0</a:t>
              </a:r>
              <a:endParaRPr lang="en-US" sz="1400" b="1" dirty="0" smtClean="0">
                <a:latin typeface="Calibri"/>
                <a:cs typeface="Calibri"/>
              </a:endParaRPr>
            </a:p>
          </p:txBody>
        </p:sp>
      </p:grpSp>
      <p:grpSp>
        <p:nvGrpSpPr>
          <p:cNvPr id="10" name="Group 48"/>
          <p:cNvGrpSpPr>
            <a:grpSpLocks/>
          </p:cNvGrpSpPr>
          <p:nvPr/>
        </p:nvGrpSpPr>
        <p:grpSpPr bwMode="auto">
          <a:xfrm>
            <a:off x="148164" y="4509548"/>
            <a:ext cx="2982396" cy="523220"/>
            <a:chOff x="611665" y="4743434"/>
            <a:chExt cx="2982518" cy="523218"/>
          </a:xfrm>
        </p:grpSpPr>
        <p:sp>
          <p:nvSpPr>
            <p:cNvPr id="29713" name="Rectangle 9"/>
            <p:cNvSpPr>
              <a:spLocks noChangeAspect="1" noChangeArrowheads="1"/>
            </p:cNvSpPr>
            <p:nvPr/>
          </p:nvSpPr>
          <p:spPr bwMode="auto">
            <a:xfrm>
              <a:off x="3211579" y="4777840"/>
              <a:ext cx="382604" cy="382586"/>
            </a:xfrm>
            <a:prstGeom prst="rect">
              <a:avLst/>
            </a:prstGeom>
            <a:solidFill>
              <a:srgbClr val="0000FF">
                <a:alpha val="27058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46" name="Rectangle 46"/>
            <p:cNvSpPr>
              <a:spLocks noChangeArrowheads="1"/>
            </p:cNvSpPr>
            <p:nvPr/>
          </p:nvSpPr>
          <p:spPr bwMode="auto">
            <a:xfrm>
              <a:off x="611665" y="4743434"/>
              <a:ext cx="1756908" cy="523218"/>
            </a:xfrm>
            <a:prstGeom prst="rect">
              <a:avLst/>
            </a:prstGeom>
            <a:solidFill>
              <a:srgbClr val="0000FF">
                <a:alpha val="25000"/>
              </a:srgbClr>
            </a:soli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defRPr/>
              </a:pPr>
              <a:r>
                <a:rPr lang="en-US" sz="1400" dirty="0">
                  <a:solidFill>
                    <a:srgbClr val="FF051D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/>
                  <a:cs typeface="Calibri"/>
                </a:rPr>
                <a:t>C</a:t>
              </a:r>
              <a:r>
                <a:rPr lang="en-US" sz="1400" dirty="0" smtClean="0">
                  <a:solidFill>
                    <a:srgbClr val="FF051D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/>
                  <a:cs typeface="Calibri"/>
                </a:rPr>
                <a:t>12-11-111: </a:t>
              </a:r>
              <a:r>
                <a:rPr lang="en-US" sz="1400" b="1" dirty="0" smtClean="0">
                  <a:latin typeface="Calibri"/>
                  <a:cs typeface="Calibri"/>
                </a:rPr>
                <a:t>π</a:t>
              </a:r>
              <a:r>
                <a:rPr lang="en-US" sz="1400" b="1" baseline="30000" dirty="0" smtClean="0">
                  <a:latin typeface="Calibri"/>
                  <a:cs typeface="Calibri"/>
                </a:rPr>
                <a:t>+</a:t>
              </a:r>
              <a:r>
                <a:rPr lang="en-US" sz="1400" b="1" dirty="0" smtClean="0">
                  <a:latin typeface="Calibri"/>
                  <a:cs typeface="Calibri"/>
                </a:rPr>
                <a:t>,π</a:t>
              </a:r>
              <a:r>
                <a:rPr lang="en-US" sz="1400" b="1" baseline="30000" dirty="0" smtClean="0">
                  <a:latin typeface="Calibri"/>
                  <a:cs typeface="Calibri"/>
                </a:rPr>
                <a:t>-</a:t>
              </a:r>
              <a:r>
                <a:rPr lang="en-US" sz="1400" b="1" dirty="0" smtClean="0">
                  <a:latin typeface="Calibri"/>
                  <a:cs typeface="Calibri"/>
                </a:rPr>
                <a:t>,π</a:t>
              </a:r>
              <a:r>
                <a:rPr lang="en-US" sz="1400" b="1" baseline="30000" dirty="0" smtClean="0">
                  <a:latin typeface="Calibri"/>
                  <a:cs typeface="Calibri"/>
                </a:rPr>
                <a:t>0</a:t>
              </a:r>
              <a:r>
                <a:rPr lang="en-US" sz="1400" b="1" dirty="0" smtClean="0">
                  <a:latin typeface="Calibri"/>
                  <a:cs typeface="Calibri"/>
                </a:rPr>
                <a:t> </a:t>
              </a:r>
            </a:p>
            <a:p>
              <a:pPr>
                <a:defRPr/>
              </a:pPr>
              <a:r>
                <a:rPr lang="en-US" sz="1400" dirty="0" smtClean="0">
                  <a:solidFill>
                    <a:srgbClr val="FF051D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/>
                  <a:cs typeface="Calibri"/>
                </a:rPr>
                <a:t> 	            </a:t>
              </a:r>
              <a:r>
                <a:rPr lang="en-US" sz="1400" b="1" dirty="0" smtClean="0">
                  <a:latin typeface="Calibri"/>
                  <a:cs typeface="Calibri"/>
                </a:rPr>
                <a:t>K</a:t>
              </a:r>
              <a:r>
                <a:rPr lang="en-US" sz="1400" b="1" baseline="30000" dirty="0" smtClean="0">
                  <a:latin typeface="Calibri"/>
                  <a:cs typeface="Calibri"/>
                </a:rPr>
                <a:t>+</a:t>
              </a:r>
              <a:r>
                <a:rPr lang="en-US" sz="1400" b="1" dirty="0" smtClean="0">
                  <a:latin typeface="Calibri"/>
                  <a:cs typeface="Calibri"/>
                </a:rPr>
                <a:t>, K</a:t>
              </a:r>
              <a:r>
                <a:rPr lang="en-US" sz="1600" b="1" baseline="30000" dirty="0" smtClean="0">
                  <a:latin typeface="Calibri"/>
                  <a:cs typeface="Calibri"/>
                </a:rPr>
                <a:t>-</a:t>
              </a:r>
              <a:endParaRPr lang="en-US" sz="1600" baseline="30000" dirty="0" smtClean="0">
                <a:latin typeface="Calibri"/>
                <a:cs typeface="Calibri"/>
              </a:endParaRPr>
            </a:p>
          </p:txBody>
        </p:sp>
      </p:grpSp>
      <p:sp>
        <p:nvSpPr>
          <p:cNvPr id="29710" name="TextBox 31"/>
          <p:cNvSpPr txBox="1">
            <a:spLocks noChangeArrowheads="1"/>
          </p:cNvSpPr>
          <p:nvPr/>
        </p:nvSpPr>
        <p:spPr bwMode="auto">
          <a:xfrm rot="-5400000">
            <a:off x="1280983" y="3807081"/>
            <a:ext cx="2087562" cy="307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Nucleon polarization</a:t>
            </a:r>
          </a:p>
        </p:txBody>
      </p:sp>
      <p:sp>
        <p:nvSpPr>
          <p:cNvPr id="29711" name="TextBox 32"/>
          <p:cNvSpPr txBox="1">
            <a:spLocks noChangeArrowheads="1"/>
          </p:cNvSpPr>
          <p:nvPr/>
        </p:nvSpPr>
        <p:spPr bwMode="auto">
          <a:xfrm>
            <a:off x="3524249" y="2227779"/>
            <a:ext cx="2022475" cy="307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Quark spin polarization</a:t>
            </a:r>
          </a:p>
        </p:txBody>
      </p:sp>
      <p:sp>
        <p:nvSpPr>
          <p:cNvPr id="45" name="Rectangle 46"/>
          <p:cNvSpPr>
            <a:spLocks noChangeArrowheads="1"/>
          </p:cNvSpPr>
          <p:nvPr/>
        </p:nvSpPr>
        <p:spPr bwMode="auto">
          <a:xfrm>
            <a:off x="6325858" y="3045125"/>
            <a:ext cx="2047189" cy="523220"/>
          </a:xfrm>
          <a:prstGeom prst="rect">
            <a:avLst/>
          </a:prstGeom>
          <a:solidFill>
            <a:srgbClr val="FF0000">
              <a:alpha val="2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400" dirty="0" smtClean="0">
                <a:solidFill>
                  <a:srgbClr val="FF051D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/>
                <a:cs typeface="Calibri"/>
              </a:rPr>
              <a:t>E12-09-017: </a:t>
            </a:r>
            <a:r>
              <a:rPr lang="en-US" sz="1400" dirty="0" smtClean="0">
                <a:solidFill>
                  <a:srgbClr val="231DFD"/>
                </a:solidFill>
                <a:latin typeface="Calibri"/>
                <a:cs typeface="Calibri"/>
              </a:rPr>
              <a:t> </a:t>
            </a:r>
            <a:r>
              <a:rPr lang="en-US" sz="1400" b="1" dirty="0" smtClean="0">
                <a:latin typeface="Calibri"/>
                <a:cs typeface="Calibri"/>
              </a:rPr>
              <a:t>π</a:t>
            </a:r>
            <a:r>
              <a:rPr lang="en-US" sz="1400" b="1" baseline="30000" dirty="0" smtClean="0">
                <a:latin typeface="Calibri"/>
                <a:cs typeface="Calibri"/>
              </a:rPr>
              <a:t>+</a:t>
            </a:r>
            <a:r>
              <a:rPr lang="en-US" sz="1400" b="1" dirty="0" smtClean="0">
                <a:latin typeface="Calibri"/>
                <a:cs typeface="Calibri"/>
              </a:rPr>
              <a:t>,π</a:t>
            </a:r>
            <a:r>
              <a:rPr lang="en-US" sz="1400" b="1" baseline="30000" dirty="0" smtClean="0">
                <a:latin typeface="Calibri"/>
                <a:cs typeface="Calibri"/>
              </a:rPr>
              <a:t>-</a:t>
            </a:r>
            <a:r>
              <a:rPr lang="en-US" sz="1400" b="1" dirty="0" smtClean="0">
                <a:latin typeface="Calibri"/>
                <a:cs typeface="Calibri"/>
              </a:rPr>
              <a:t>, K</a:t>
            </a:r>
            <a:r>
              <a:rPr lang="en-US" sz="1400" b="1" baseline="30000" dirty="0" smtClean="0">
                <a:latin typeface="Calibri"/>
                <a:cs typeface="Calibri"/>
              </a:rPr>
              <a:t>+</a:t>
            </a:r>
            <a:r>
              <a:rPr lang="en-US" sz="1400" b="1" dirty="0" smtClean="0">
                <a:latin typeface="Calibri"/>
                <a:cs typeface="Calibri"/>
              </a:rPr>
              <a:t>,K</a:t>
            </a:r>
            <a:r>
              <a:rPr lang="en-US" sz="1400" b="1" baseline="30000" dirty="0" smtClean="0">
                <a:latin typeface="Calibri"/>
                <a:cs typeface="Calibri"/>
              </a:rPr>
              <a:t>-</a:t>
            </a:r>
            <a:r>
              <a:rPr lang="en-US" sz="1400" b="1" dirty="0" smtClean="0">
                <a:latin typeface="Calibri"/>
                <a:cs typeface="Calibri"/>
              </a:rPr>
              <a:t> </a:t>
            </a:r>
            <a:r>
              <a:rPr lang="en-US" sz="1400" dirty="0" smtClean="0">
                <a:latin typeface="Calibri"/>
                <a:cs typeface="Calibri"/>
              </a:rPr>
              <a:t> </a:t>
            </a:r>
          </a:p>
          <a:p>
            <a:pPr>
              <a:defRPr/>
            </a:pPr>
            <a:r>
              <a:rPr lang="en-US" sz="1400" dirty="0" smtClean="0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Calibri"/>
                <a:cs typeface="Calibri"/>
              </a:rPr>
              <a:t>C12-11-102: </a:t>
            </a:r>
            <a:r>
              <a:rPr lang="en-US" sz="1400" b="1" dirty="0" smtClean="0">
                <a:latin typeface="Calibri"/>
                <a:cs typeface="Calibri"/>
              </a:rPr>
              <a:t>π</a:t>
            </a:r>
            <a:r>
              <a:rPr lang="en-US" sz="1400" b="1" baseline="30000" dirty="0" smtClean="0">
                <a:latin typeface="Calibri"/>
                <a:cs typeface="Calibri"/>
              </a:rPr>
              <a:t>0</a:t>
            </a:r>
            <a:r>
              <a:rPr lang="en-US" sz="1400" b="1" dirty="0" smtClean="0">
                <a:latin typeface="Calibri"/>
                <a:cs typeface="Calibri"/>
              </a:rPr>
              <a:t> </a:t>
            </a:r>
            <a:endParaRPr lang="en-US" sz="1400" baseline="30000" dirty="0">
              <a:latin typeface="Calibri"/>
              <a:cs typeface="Calibri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449248" y="3023721"/>
            <a:ext cx="615010" cy="52322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alibri"/>
                <a:cs typeface="Calibri"/>
              </a:rPr>
              <a:t>HMS </a:t>
            </a:r>
          </a:p>
          <a:p>
            <a:r>
              <a:rPr lang="en-US" sz="1400" dirty="0" smtClean="0">
                <a:latin typeface="Calibri"/>
                <a:cs typeface="Calibri"/>
              </a:rPr>
              <a:t>SHMS</a:t>
            </a:r>
            <a:endParaRPr lang="en-US" sz="1400" dirty="0">
              <a:latin typeface="Calibri"/>
              <a:cs typeface="Calibri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36538" y="5131583"/>
            <a:ext cx="1480216" cy="338554"/>
          </a:xfrm>
          <a:prstGeom prst="rect">
            <a:avLst/>
          </a:prstGeom>
          <a:solidFill>
            <a:srgbClr val="CCFFCC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</a:t>
            </a:r>
            <a:r>
              <a:rPr lang="en-US" sz="1600" baseline="-25000" dirty="0" smtClean="0"/>
              <a:t>2</a:t>
            </a:r>
            <a:r>
              <a:rPr lang="en-US" sz="1600" dirty="0" smtClean="0"/>
              <a:t>, NH</a:t>
            </a:r>
            <a:r>
              <a:rPr lang="en-US" sz="1600" baseline="-25000" dirty="0" smtClean="0"/>
              <a:t>3</a:t>
            </a:r>
            <a:r>
              <a:rPr lang="en-US" sz="1600" dirty="0" smtClean="0"/>
              <a:t>, HD</a:t>
            </a:r>
            <a:endParaRPr lang="en-US" sz="1600" dirty="0"/>
          </a:p>
        </p:txBody>
      </p:sp>
      <p:sp>
        <p:nvSpPr>
          <p:cNvPr id="58" name="TextBox 57"/>
          <p:cNvSpPr txBox="1"/>
          <p:nvPr/>
        </p:nvSpPr>
        <p:spPr>
          <a:xfrm>
            <a:off x="1602453" y="5730673"/>
            <a:ext cx="6519734" cy="369332"/>
          </a:xfrm>
          <a:prstGeom prst="rect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The TMD program will map the 4D phase space in Q</a:t>
            </a:r>
            <a:r>
              <a:rPr lang="en-US" baseline="30000" dirty="0" smtClean="0"/>
              <a:t>2</a:t>
            </a:r>
            <a:r>
              <a:rPr lang="en-US" dirty="0" smtClean="0"/>
              <a:t>, </a:t>
            </a:r>
            <a:r>
              <a:rPr lang="en-US" dirty="0" err="1" smtClean="0"/>
              <a:t>x</a:t>
            </a:r>
            <a:r>
              <a:rPr lang="en-US" dirty="0" smtClean="0"/>
              <a:t>, </a:t>
            </a:r>
            <a:r>
              <a:rPr lang="en-US" dirty="0" err="1" smtClean="0"/>
              <a:t>z</a:t>
            </a:r>
            <a:r>
              <a:rPr lang="en-US" dirty="0" smtClean="0"/>
              <a:t>, P</a:t>
            </a:r>
            <a:r>
              <a:rPr lang="en-US" baseline="-25000" dirty="0" smtClean="0"/>
              <a:t>T</a:t>
            </a:r>
            <a:r>
              <a:rPr lang="en-US" dirty="0" smtClean="0"/>
              <a:t>  </a:t>
            </a:r>
            <a:endParaRPr lang="en-US" dirty="0"/>
          </a:p>
        </p:txBody>
      </p:sp>
      <p:grpSp>
        <p:nvGrpSpPr>
          <p:cNvPr id="60" name="Group 59"/>
          <p:cNvGrpSpPr/>
          <p:nvPr/>
        </p:nvGrpSpPr>
        <p:grpSpPr>
          <a:xfrm>
            <a:off x="384429" y="1940442"/>
            <a:ext cx="1044427" cy="822625"/>
            <a:chOff x="384429" y="1927742"/>
            <a:chExt cx="1044427" cy="822625"/>
          </a:xfrm>
        </p:grpSpPr>
        <p:sp>
          <p:nvSpPr>
            <p:cNvPr id="47" name="TextBox 46"/>
            <p:cNvSpPr txBox="1"/>
            <p:nvPr/>
          </p:nvSpPr>
          <p:spPr>
            <a:xfrm>
              <a:off x="384429" y="1927742"/>
              <a:ext cx="1044427" cy="369332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CLAS12</a:t>
              </a:r>
              <a:endParaRPr lang="en-US" dirty="0"/>
            </a:p>
          </p:txBody>
        </p:sp>
        <p:cxnSp>
          <p:nvCxnSpPr>
            <p:cNvPr id="55" name="Straight Arrow Connector 54"/>
            <p:cNvCxnSpPr/>
            <p:nvPr/>
          </p:nvCxnSpPr>
          <p:spPr bwMode="auto">
            <a:xfrm rot="5400000">
              <a:off x="701136" y="2543358"/>
              <a:ext cx="412516" cy="1501"/>
            </a:xfrm>
            <a:prstGeom prst="straightConnector1">
              <a:avLst/>
            </a:prstGeom>
            <a:noFill/>
            <a:ln w="38100" cap="flat" cmpd="dbl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61" name="Group 60"/>
          <p:cNvGrpSpPr/>
          <p:nvPr/>
        </p:nvGrpSpPr>
        <p:grpSpPr>
          <a:xfrm>
            <a:off x="6501442" y="1982779"/>
            <a:ext cx="1656090" cy="860726"/>
            <a:chOff x="6721584" y="1982779"/>
            <a:chExt cx="1656090" cy="860726"/>
          </a:xfrm>
        </p:grpSpPr>
        <p:grpSp>
          <p:nvGrpSpPr>
            <p:cNvPr id="13" name="Group 58"/>
            <p:cNvGrpSpPr/>
            <p:nvPr/>
          </p:nvGrpSpPr>
          <p:grpSpPr>
            <a:xfrm>
              <a:off x="6721584" y="1982779"/>
              <a:ext cx="1656090" cy="369332"/>
              <a:chOff x="6512130" y="2533134"/>
              <a:chExt cx="1656090" cy="369332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6512130" y="2533134"/>
                <a:ext cx="813143" cy="369332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Hall C</a:t>
                </a:r>
                <a:endParaRPr lang="en-US" dirty="0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7380825" y="2533134"/>
                <a:ext cx="787395" cy="369332"/>
              </a:xfrm>
              <a:prstGeom prst="rect">
                <a:avLst/>
              </a:prstGeom>
              <a:solidFill>
                <a:srgbClr val="BAFFFD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Hall A</a:t>
                </a:r>
                <a:endParaRPr lang="en-US" dirty="0"/>
              </a:p>
            </p:txBody>
          </p:sp>
        </p:grpSp>
        <p:cxnSp>
          <p:nvCxnSpPr>
            <p:cNvPr id="59" name="Straight Arrow Connector 58"/>
            <p:cNvCxnSpPr/>
            <p:nvPr/>
          </p:nvCxnSpPr>
          <p:spPr bwMode="auto">
            <a:xfrm rot="5400000">
              <a:off x="7398172" y="2636496"/>
              <a:ext cx="412516" cy="1501"/>
            </a:xfrm>
            <a:prstGeom prst="straightConnector1">
              <a:avLst/>
            </a:prstGeom>
            <a:noFill/>
            <a:ln w="38100" cap="flat" cmpd="dbl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3" name="Group 2"/>
          <p:cNvGrpSpPr/>
          <p:nvPr/>
        </p:nvGrpSpPr>
        <p:grpSpPr>
          <a:xfrm>
            <a:off x="6399395" y="4522196"/>
            <a:ext cx="2648445" cy="930214"/>
            <a:chOff x="6399395" y="4522196"/>
            <a:chExt cx="2648445" cy="930214"/>
          </a:xfrm>
        </p:grpSpPr>
        <p:sp>
          <p:nvSpPr>
            <p:cNvPr id="52" name="TextBox 51"/>
            <p:cNvSpPr txBox="1"/>
            <p:nvPr/>
          </p:nvSpPr>
          <p:spPr>
            <a:xfrm>
              <a:off x="7280722" y="5110986"/>
              <a:ext cx="557097" cy="338554"/>
            </a:xfrm>
            <a:prstGeom prst="rect">
              <a:avLst/>
            </a:prstGeom>
            <a:solidFill>
              <a:srgbClr val="BAFFFD">
                <a:alpha val="50000"/>
              </a:srgb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NH</a:t>
              </a:r>
              <a:r>
                <a:rPr lang="en-US" sz="1600" baseline="-25000" dirty="0" smtClean="0"/>
                <a:t>3</a:t>
              </a:r>
              <a:endParaRPr lang="en-US" sz="1600" baseline="-25000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788282" y="5113856"/>
              <a:ext cx="408919" cy="338554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>
              <a:solidFill>
                <a:srgbClr val="0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H</a:t>
              </a:r>
              <a:r>
                <a:rPr lang="en-US" sz="1600" baseline="-25000" dirty="0" smtClean="0"/>
                <a:t>2</a:t>
              </a:r>
              <a:endParaRPr lang="en-US" sz="1600" baseline="-25000" dirty="0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6399395" y="4522196"/>
              <a:ext cx="2648445" cy="326869"/>
              <a:chOff x="6399395" y="4522196"/>
              <a:chExt cx="2648445" cy="326869"/>
            </a:xfrm>
          </p:grpSpPr>
          <p:sp>
            <p:nvSpPr>
              <p:cNvPr id="37" name="Rectangle 39"/>
              <p:cNvSpPr>
                <a:spLocks noChangeArrowheads="1"/>
              </p:cNvSpPr>
              <p:nvPr/>
            </p:nvSpPr>
            <p:spPr bwMode="auto">
              <a:xfrm>
                <a:off x="6399395" y="4541288"/>
                <a:ext cx="1652580" cy="307777"/>
              </a:xfrm>
              <a:prstGeom prst="rect">
                <a:avLst/>
              </a:prstGeom>
              <a:solidFill>
                <a:srgbClr val="0000FF">
                  <a:alpha val="25000"/>
                </a:srgbClr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>
                  <a:defRPr/>
                </a:pPr>
                <a:r>
                  <a:rPr lang="en-US" sz="1400" dirty="0">
                    <a:solidFill>
                      <a:srgbClr val="FF0000"/>
                    </a:solidFill>
                    <a:effectLst>
                      <a:outerShdw blurRad="38100" dist="38100" dir="2700000">
                        <a:srgbClr val="000000"/>
                      </a:outerShdw>
                    </a:effectLst>
                    <a:latin typeface="Calibri"/>
                    <a:cs typeface="Calibri"/>
                  </a:rPr>
                  <a:t>C</a:t>
                </a:r>
                <a:r>
                  <a:rPr lang="en-US" sz="1400" dirty="0" smtClean="0">
                    <a:solidFill>
                      <a:srgbClr val="FF0000"/>
                    </a:solidFill>
                    <a:effectLst>
                      <a:outerShdw blurRad="38100" dist="38100" dir="2700000">
                        <a:srgbClr val="000000"/>
                      </a:outerShdw>
                    </a:effectLst>
                    <a:latin typeface="Calibri"/>
                    <a:cs typeface="Calibri"/>
                  </a:rPr>
                  <a:t>12-11-108: </a:t>
                </a:r>
                <a:r>
                  <a:rPr lang="en-US" sz="1400" b="1" dirty="0" smtClean="0">
                    <a:latin typeface="Calibri"/>
                    <a:cs typeface="Calibri"/>
                  </a:rPr>
                  <a:t>π</a:t>
                </a:r>
                <a:r>
                  <a:rPr lang="en-US" sz="1400" b="1" baseline="30000" dirty="0" smtClean="0">
                    <a:latin typeface="Calibri"/>
                    <a:cs typeface="Calibri"/>
                  </a:rPr>
                  <a:t>+</a:t>
                </a:r>
                <a:r>
                  <a:rPr lang="en-US" sz="1400" b="1" dirty="0" smtClean="0">
                    <a:latin typeface="Calibri"/>
                    <a:cs typeface="Calibri"/>
                  </a:rPr>
                  <a:t>,π</a:t>
                </a:r>
                <a:r>
                  <a:rPr lang="en-US" sz="1400" b="1" baseline="30000" dirty="0" smtClean="0">
                    <a:latin typeface="Calibri"/>
                    <a:cs typeface="Calibri"/>
                  </a:rPr>
                  <a:t>-  </a:t>
                </a:r>
                <a:endParaRPr lang="en-US" sz="1400" dirty="0" smtClean="0">
                  <a:solidFill>
                    <a:srgbClr val="FF00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Calibri"/>
                  <a:cs typeface="Calibri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8509274" y="4522196"/>
                <a:ext cx="538566" cy="307777"/>
              </a:xfrm>
              <a:prstGeom prst="rect">
                <a:avLst/>
              </a:prstGeom>
              <a:solidFill>
                <a:srgbClr val="BAFFFD">
                  <a:alpha val="50000"/>
                </a:srgbClr>
              </a:solidFill>
              <a:ln>
                <a:solidFill>
                  <a:srgbClr val="0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Calibri"/>
                    <a:cs typeface="Calibri"/>
                  </a:rPr>
                  <a:t>Solid</a:t>
                </a:r>
                <a:endParaRPr lang="en-US" sz="1400" dirty="0">
                  <a:latin typeface="Calibri"/>
                  <a:cs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8" grpId="0" animBg="1"/>
      <p:bldP spid="49" grpId="0" animBg="1"/>
      <p:bldP spid="5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5" descr="pac34_k12_xsec_x25_project.jpg"/>
          <p:cNvPicPr>
            <a:picLocks noChangeAspect="1"/>
          </p:cNvPicPr>
          <p:nvPr/>
        </p:nvPicPr>
        <p:blipFill>
          <a:blip r:embed="rId2" cstate="print"/>
          <a:srcRect t="8218" r="8218"/>
          <a:stretch>
            <a:fillRect/>
          </a:stretch>
        </p:blipFill>
        <p:spPr bwMode="auto">
          <a:xfrm>
            <a:off x="6168003" y="3429000"/>
            <a:ext cx="2975997" cy="2975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22"/>
          <p:cNvSpPr>
            <a:spLocks noChangeArrowheads="1"/>
          </p:cNvSpPr>
          <p:nvPr/>
        </p:nvSpPr>
        <p:spPr bwMode="auto">
          <a:xfrm>
            <a:off x="76200" y="76200"/>
            <a:ext cx="89916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en-US" sz="2800" b="1" dirty="0">
                <a:latin typeface="Arial" pitchFamily="34" charset="0"/>
                <a:cs typeface="Arial" pitchFamily="34" charset="0"/>
              </a:rPr>
              <a:t>Factorization Tests in </a:t>
            </a:r>
            <a:r>
              <a:rPr lang="en-US" sz="2800" b="1" dirty="0" smtClean="0">
                <a:latin typeface="Symbol" pitchFamily="18" charset="2"/>
                <a:cs typeface="Arial" pitchFamily="34" charset="0"/>
              </a:rPr>
              <a:t>p</a:t>
            </a:r>
            <a:r>
              <a:rPr lang="en-US" sz="2800" b="1" baseline="30000" dirty="0" smtClean="0">
                <a:latin typeface="Arial" pitchFamily="34" charset="0"/>
                <a:cs typeface="Arial" pitchFamily="34" charset="0"/>
              </a:rPr>
              <a:t>+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and K</a:t>
            </a:r>
            <a:r>
              <a:rPr lang="en-US" sz="2800" b="1" baseline="30000" dirty="0">
                <a:latin typeface="Arial" pitchFamily="34" charset="0"/>
                <a:cs typeface="Arial" pitchFamily="34" charset="0"/>
              </a:rPr>
              <a:t>+</a:t>
            </a:r>
            <a:r>
              <a:rPr lang="en-US" sz="28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>
                <a:latin typeface="Arial" pitchFamily="34" charset="0"/>
                <a:cs typeface="Arial" pitchFamily="34" charset="0"/>
              </a:rPr>
              <a:t>Electroproduction</a:t>
            </a:r>
            <a:endParaRPr lang="en-US" sz="2800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Group 34"/>
          <p:cNvGrpSpPr>
            <a:grpSpLocks/>
          </p:cNvGrpSpPr>
          <p:nvPr/>
        </p:nvGrpSpPr>
        <p:grpSpPr bwMode="auto">
          <a:xfrm>
            <a:off x="533400" y="1371600"/>
            <a:ext cx="3048000" cy="1981200"/>
            <a:chOff x="0" y="762000"/>
            <a:chExt cx="2514599" cy="1299063"/>
          </a:xfrm>
        </p:grpSpPr>
        <p:pic>
          <p:nvPicPr>
            <p:cNvPr id="4" name="Picture 6" descr="mesons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762000"/>
              <a:ext cx="2378927" cy="129906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5" name="Line 7"/>
            <p:cNvSpPr>
              <a:spLocks noChangeShapeType="1"/>
            </p:cNvSpPr>
            <p:nvPr/>
          </p:nvSpPr>
          <p:spPr bwMode="auto">
            <a:xfrm>
              <a:off x="297366" y="1447800"/>
              <a:ext cx="1427356" cy="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 Box 8"/>
            <p:cNvSpPr txBox="1">
              <a:spLocks noChangeArrowheads="1"/>
            </p:cNvSpPr>
            <p:nvPr/>
          </p:nvSpPr>
          <p:spPr bwMode="auto">
            <a:xfrm>
              <a:off x="1308410" y="1286107"/>
              <a:ext cx="1129990" cy="4618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 b="1" dirty="0">
                  <a:solidFill>
                    <a:srgbClr val="3333FF"/>
                  </a:solidFill>
                  <a:latin typeface="Arial" pitchFamily="34" charset="0"/>
                  <a:cs typeface="Arial" pitchFamily="34" charset="0"/>
                </a:rPr>
                <a:t>Hard Scattering</a:t>
              </a:r>
            </a:p>
          </p:txBody>
        </p:sp>
        <p:sp>
          <p:nvSpPr>
            <p:cNvPr id="7" name="Oval 18"/>
            <p:cNvSpPr>
              <a:spLocks noChangeArrowheads="1"/>
            </p:cNvSpPr>
            <p:nvPr/>
          </p:nvSpPr>
          <p:spPr bwMode="auto">
            <a:xfrm>
              <a:off x="535259" y="1553308"/>
              <a:ext cx="773151" cy="211015"/>
            </a:xfrm>
            <a:prstGeom prst="ellipse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21"/>
            <p:cNvSpPr txBox="1">
              <a:spLocks noChangeArrowheads="1"/>
            </p:cNvSpPr>
            <p:nvPr/>
          </p:nvSpPr>
          <p:spPr bwMode="auto">
            <a:xfrm>
              <a:off x="685800" y="1567274"/>
              <a:ext cx="886522" cy="1806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GPD</a:t>
              </a:r>
            </a:p>
          </p:txBody>
        </p:sp>
        <p:sp>
          <p:nvSpPr>
            <p:cNvPr id="9" name="Oval 25"/>
            <p:cNvSpPr>
              <a:spLocks noChangeArrowheads="1"/>
            </p:cNvSpPr>
            <p:nvPr/>
          </p:nvSpPr>
          <p:spPr bwMode="auto">
            <a:xfrm rot="4446036">
              <a:off x="1417777" y="846957"/>
              <a:ext cx="316523" cy="208156"/>
            </a:xfrm>
            <a:prstGeom prst="ellipse">
              <a:avLst/>
            </a:prstGeom>
            <a:solidFill>
              <a:srgbClr val="66FF66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26"/>
            <p:cNvSpPr>
              <a:spLocks noChangeArrowheads="1"/>
            </p:cNvSpPr>
            <p:nvPr/>
          </p:nvSpPr>
          <p:spPr bwMode="auto">
            <a:xfrm>
              <a:off x="1926837" y="763864"/>
              <a:ext cx="416312" cy="158262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50"/>
            <p:cNvSpPr txBox="1">
              <a:spLocks noChangeArrowheads="1"/>
            </p:cNvSpPr>
            <p:nvPr/>
          </p:nvSpPr>
          <p:spPr bwMode="auto">
            <a:xfrm>
              <a:off x="1880838" y="763864"/>
              <a:ext cx="633761" cy="3071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l-GR" sz="14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π</a:t>
              </a:r>
              <a:r>
                <a:rPr lang="en-US" sz="14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, K, etc.</a:t>
              </a:r>
              <a:endParaRPr lang="en-US" sz="1400" baseline="30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TextBox 32"/>
            <p:cNvSpPr txBox="1">
              <a:spLocks noChangeArrowheads="1"/>
            </p:cNvSpPr>
            <p:nvPr/>
          </p:nvSpPr>
          <p:spPr bwMode="auto">
            <a:xfrm>
              <a:off x="1445894" y="833511"/>
              <a:ext cx="237893" cy="198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l-GR" sz="16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φ</a:t>
              </a:r>
              <a:endParaRPr lang="en-US" sz="1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990600" y="762000"/>
            <a:ext cx="734726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CC"/>
                </a:solidFill>
                <a:latin typeface="Symbol" pitchFamily="18" charset="2"/>
              </a:rPr>
              <a:t>s</a:t>
            </a:r>
            <a:r>
              <a:rPr lang="en-US" sz="2400" dirty="0">
                <a:solidFill>
                  <a:srgbClr val="0000CC"/>
                </a:solidFill>
                <a:latin typeface="Symbol" pitchFamily="18" charset="2"/>
              </a:rPr>
              <a:t> = G(</a:t>
            </a:r>
            <a:r>
              <a:rPr lang="en-US" sz="2800" dirty="0" err="1">
                <a:solidFill>
                  <a:srgbClr val="0000CC"/>
                </a:solidFill>
                <a:latin typeface="Symbol" pitchFamily="18" charset="2"/>
              </a:rPr>
              <a:t>s</a:t>
            </a:r>
            <a:r>
              <a:rPr lang="en-US" sz="2400" baseline="-25000" dirty="0" err="1">
                <a:solidFill>
                  <a:srgbClr val="0000CC"/>
                </a:solidFill>
                <a:latin typeface="Symbol" pitchFamily="18" charset="2"/>
              </a:rPr>
              <a:t>T</a:t>
            </a:r>
            <a:r>
              <a:rPr lang="en-US" sz="2400" dirty="0">
                <a:solidFill>
                  <a:srgbClr val="0000CC"/>
                </a:solidFill>
                <a:latin typeface="Symbol" pitchFamily="18" charset="2"/>
              </a:rPr>
              <a:t> + </a:t>
            </a:r>
            <a:r>
              <a:rPr lang="en-US" sz="2800" dirty="0" err="1">
                <a:solidFill>
                  <a:srgbClr val="0000CC"/>
                </a:solidFill>
                <a:latin typeface="Symbol" pitchFamily="18" charset="2"/>
              </a:rPr>
              <a:t>es</a:t>
            </a:r>
            <a:r>
              <a:rPr lang="en-US" sz="2400" baseline="-25000" dirty="0" err="1">
                <a:solidFill>
                  <a:srgbClr val="0000CC"/>
                </a:solidFill>
                <a:latin typeface="Times" pitchFamily="18" charset="0"/>
              </a:rPr>
              <a:t>L</a:t>
            </a:r>
            <a:r>
              <a:rPr lang="en-US" sz="2400" dirty="0">
                <a:solidFill>
                  <a:srgbClr val="0000CC"/>
                </a:solidFill>
                <a:latin typeface="Symbol" pitchFamily="18" charset="2"/>
              </a:rPr>
              <a:t> + </a:t>
            </a:r>
            <a:r>
              <a:rPr lang="en-US" sz="2800" dirty="0">
                <a:solidFill>
                  <a:srgbClr val="0000CC"/>
                </a:solidFill>
                <a:latin typeface="Symbol" pitchFamily="18" charset="2"/>
              </a:rPr>
              <a:t>e</a:t>
            </a:r>
            <a:r>
              <a:rPr lang="en-US" sz="2400" dirty="0">
                <a:solidFill>
                  <a:srgbClr val="0000CC"/>
                </a:solidFill>
                <a:latin typeface="Symbol" pitchFamily="18" charset="2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Times" pitchFamily="18" charset="0"/>
              </a:rPr>
              <a:t>cos</a:t>
            </a:r>
            <a:r>
              <a:rPr lang="en-US" sz="2400" dirty="0">
                <a:solidFill>
                  <a:srgbClr val="0000CC"/>
                </a:solidFill>
                <a:latin typeface="Times" pitchFamily="18" charset="0"/>
              </a:rPr>
              <a:t>(2</a:t>
            </a:r>
            <a:r>
              <a:rPr lang="en-US" sz="2800" dirty="0">
                <a:solidFill>
                  <a:srgbClr val="0000CC"/>
                </a:solidFill>
                <a:latin typeface="Symbol" pitchFamily="18" charset="2"/>
              </a:rPr>
              <a:t>f</a:t>
            </a:r>
            <a:r>
              <a:rPr lang="en-US" sz="2400" dirty="0">
                <a:solidFill>
                  <a:srgbClr val="0000CC"/>
                </a:solidFill>
                <a:latin typeface="Times" pitchFamily="18" charset="0"/>
              </a:rPr>
              <a:t>)</a:t>
            </a:r>
            <a:r>
              <a:rPr lang="en-US" sz="2800" dirty="0" err="1">
                <a:solidFill>
                  <a:srgbClr val="0000CC"/>
                </a:solidFill>
                <a:latin typeface="Symbol" pitchFamily="18" charset="2"/>
              </a:rPr>
              <a:t>s</a:t>
            </a:r>
            <a:r>
              <a:rPr lang="en-US" sz="2400" baseline="-25000" dirty="0" err="1">
                <a:solidFill>
                  <a:srgbClr val="0000CC"/>
                </a:solidFill>
                <a:latin typeface="Times" pitchFamily="18" charset="0"/>
              </a:rPr>
              <a:t>TT</a:t>
            </a:r>
            <a:r>
              <a:rPr lang="en-US" sz="2400" dirty="0">
                <a:solidFill>
                  <a:srgbClr val="0000CC"/>
                </a:solidFill>
                <a:latin typeface="Symbol" pitchFamily="18" charset="2"/>
              </a:rPr>
              <a:t> + </a:t>
            </a:r>
            <a:r>
              <a:rPr lang="en-US" sz="2400" dirty="0">
                <a:solidFill>
                  <a:srgbClr val="0000CC"/>
                </a:solidFill>
                <a:latin typeface="Times" pitchFamily="18" charset="0"/>
              </a:rPr>
              <a:t>[</a:t>
            </a:r>
            <a:r>
              <a:rPr lang="en-US" sz="2800" dirty="0">
                <a:solidFill>
                  <a:srgbClr val="0000CC"/>
                </a:solidFill>
                <a:latin typeface="Symbol" pitchFamily="18" charset="2"/>
              </a:rPr>
              <a:t>e</a:t>
            </a:r>
            <a:r>
              <a:rPr lang="en-US" sz="2400" dirty="0">
                <a:solidFill>
                  <a:srgbClr val="0000CC"/>
                </a:solidFill>
                <a:latin typeface="Times" pitchFamily="18" charset="0"/>
              </a:rPr>
              <a:t>(</a:t>
            </a:r>
            <a:r>
              <a:rPr lang="en-US" sz="2800" dirty="0">
                <a:solidFill>
                  <a:srgbClr val="0000CC"/>
                </a:solidFill>
                <a:latin typeface="Symbol" pitchFamily="18" charset="2"/>
              </a:rPr>
              <a:t>e</a:t>
            </a:r>
            <a:r>
              <a:rPr lang="en-US" sz="2400" dirty="0">
                <a:solidFill>
                  <a:srgbClr val="0000CC"/>
                </a:solidFill>
                <a:latin typeface="Symbol" pitchFamily="18" charset="2"/>
              </a:rPr>
              <a:t>+1</a:t>
            </a:r>
            <a:r>
              <a:rPr lang="en-US" sz="2400" dirty="0">
                <a:solidFill>
                  <a:srgbClr val="0000CC"/>
                </a:solidFill>
                <a:latin typeface="Times" pitchFamily="18" charset="0"/>
              </a:rPr>
              <a:t>)/2]</a:t>
            </a:r>
            <a:r>
              <a:rPr lang="en-US" sz="2400" baseline="30000" dirty="0">
                <a:solidFill>
                  <a:srgbClr val="0000CC"/>
                </a:solidFill>
                <a:latin typeface="Times" pitchFamily="18" charset="0"/>
              </a:rPr>
              <a:t>1/2</a:t>
            </a:r>
            <a:r>
              <a:rPr lang="en-US" sz="2400" dirty="0">
                <a:solidFill>
                  <a:srgbClr val="0000CC"/>
                </a:solidFill>
                <a:latin typeface="Times" pitchFamily="18" charset="0"/>
              </a:rPr>
              <a:t>cos(</a:t>
            </a:r>
            <a:r>
              <a:rPr lang="en-US" sz="2800" dirty="0">
                <a:solidFill>
                  <a:srgbClr val="0000CC"/>
                </a:solidFill>
                <a:latin typeface="Symbol" pitchFamily="18" charset="2"/>
              </a:rPr>
              <a:t>f</a:t>
            </a:r>
            <a:r>
              <a:rPr lang="en-US" sz="2400" dirty="0">
                <a:solidFill>
                  <a:srgbClr val="0000CC"/>
                </a:solidFill>
                <a:latin typeface="Symbol" pitchFamily="18" charset="2"/>
              </a:rPr>
              <a:t>)</a:t>
            </a:r>
            <a:r>
              <a:rPr lang="en-US" sz="2800" dirty="0" err="1">
                <a:solidFill>
                  <a:srgbClr val="0000CC"/>
                </a:solidFill>
                <a:latin typeface="Symbol" pitchFamily="18" charset="2"/>
              </a:rPr>
              <a:t>s</a:t>
            </a:r>
            <a:r>
              <a:rPr lang="en-US" sz="2400" baseline="-25000" dirty="0" err="1">
                <a:solidFill>
                  <a:srgbClr val="0000CC"/>
                </a:solidFill>
                <a:latin typeface="Times" pitchFamily="18" charset="0"/>
              </a:rPr>
              <a:t>LT</a:t>
            </a:r>
            <a:r>
              <a:rPr lang="en-US" sz="2400" dirty="0">
                <a:solidFill>
                  <a:srgbClr val="0000CC"/>
                </a:solidFill>
                <a:latin typeface="Symbol" pitchFamily="18" charset="2"/>
              </a:rPr>
              <a:t>)</a:t>
            </a:r>
          </a:p>
        </p:txBody>
      </p:sp>
      <p:sp>
        <p:nvSpPr>
          <p:cNvPr id="15" name="Rectangle 24"/>
          <p:cNvSpPr>
            <a:spLocks noChangeArrowheads="1"/>
          </p:cNvSpPr>
          <p:nvPr/>
        </p:nvSpPr>
        <p:spPr bwMode="auto">
          <a:xfrm>
            <a:off x="76200" y="5029200"/>
            <a:ext cx="5867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Experimental validation of f</a:t>
            </a:r>
            <a:r>
              <a:rPr lang="en-U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actorization </a:t>
            </a:r>
            <a:r>
              <a:rPr lang="en-U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essential for reliable interpretation of results from the </a:t>
            </a:r>
            <a:r>
              <a:rPr lang="en-US" sz="18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JLab</a:t>
            </a:r>
            <a:r>
              <a:rPr lang="en-U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GPD program </a:t>
            </a:r>
            <a:r>
              <a:rPr lang="en-U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at </a:t>
            </a:r>
            <a:r>
              <a:rPr lang="en-U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12 </a:t>
            </a:r>
            <a:r>
              <a:rPr lang="en-US" sz="18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GeV</a:t>
            </a:r>
            <a:r>
              <a:rPr lang="en-U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for meson </a:t>
            </a:r>
            <a:r>
              <a:rPr lang="en-US" sz="18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electroproduction</a:t>
            </a:r>
            <a:endParaRPr lang="en-US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24"/>
          <p:cNvSpPr>
            <a:spLocks noChangeArrowheads="1"/>
          </p:cNvSpPr>
          <p:nvPr/>
        </p:nvSpPr>
        <p:spPr bwMode="auto">
          <a:xfrm>
            <a:off x="76200" y="5943600"/>
            <a:ext cx="6324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K and </a:t>
            </a:r>
            <a:r>
              <a:rPr lang="en-US" sz="2000" dirty="0" smtClean="0">
                <a:latin typeface="Symbol" pitchFamily="18" charset="2"/>
                <a:cs typeface="Arial" pitchFamily="34" charset="0"/>
              </a:rPr>
              <a:t>p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together provide quasi model-independent study</a:t>
            </a:r>
            <a:endParaRPr lang="en-US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7" name="Picture 21" descr="showplot_p12"/>
          <p:cNvPicPr>
            <a:picLocks noChangeAspect="1" noChangeArrowheads="1"/>
          </p:cNvPicPr>
          <p:nvPr/>
        </p:nvPicPr>
        <p:blipFill>
          <a:blip r:embed="rId4" cstate="print"/>
          <a:srcRect t="8772" r="8772"/>
          <a:stretch>
            <a:fillRect/>
          </a:stretch>
        </p:blipFill>
        <p:spPr bwMode="auto">
          <a:xfrm>
            <a:off x="3899966" y="1219200"/>
            <a:ext cx="2958034" cy="2958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6945824" y="3509397"/>
            <a:ext cx="1207576" cy="351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6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p(</a:t>
            </a:r>
            <a:r>
              <a:rPr lang="en-US" sz="1600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e,e’K</a:t>
            </a:r>
            <a:r>
              <a:rPr lang="en-US" sz="1600" b="1" baseline="30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+</a:t>
            </a:r>
            <a:r>
              <a:rPr lang="en-US" sz="16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el-GR" sz="16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Λ</a:t>
            </a:r>
            <a:endParaRPr lang="en-US" sz="1600" b="1" baseline="24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1" name="Straight Arrow Connector 9"/>
          <p:cNvCxnSpPr>
            <a:cxnSpLocks noChangeShapeType="1"/>
          </p:cNvCxnSpPr>
          <p:nvPr/>
        </p:nvCxnSpPr>
        <p:spPr bwMode="auto">
          <a:xfrm flipH="1">
            <a:off x="7397858" y="4423797"/>
            <a:ext cx="222142" cy="152399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2" name="Text Box 8"/>
          <p:cNvSpPr txBox="1">
            <a:spLocks noChangeArrowheads="1"/>
          </p:cNvSpPr>
          <p:nvPr/>
        </p:nvSpPr>
        <p:spPr bwMode="auto">
          <a:xfrm>
            <a:off x="7543800" y="4192220"/>
            <a:ext cx="52694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Q</a:t>
            </a:r>
            <a:r>
              <a:rPr lang="en-US" sz="1400" b="1" baseline="30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-6</a:t>
            </a:r>
          </a:p>
        </p:txBody>
      </p:sp>
      <p:sp>
        <p:nvSpPr>
          <p:cNvPr id="23" name="Text Box 8"/>
          <p:cNvSpPr txBox="1">
            <a:spLocks noChangeArrowheads="1"/>
          </p:cNvSpPr>
          <p:nvPr/>
        </p:nvSpPr>
        <p:spPr bwMode="auto">
          <a:xfrm>
            <a:off x="8534400" y="4728597"/>
            <a:ext cx="59281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Q</a:t>
            </a:r>
            <a:r>
              <a:rPr lang="en-US" sz="1400" b="1" baseline="30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-4</a:t>
            </a:r>
          </a:p>
        </p:txBody>
      </p:sp>
      <p:sp>
        <p:nvSpPr>
          <p:cNvPr id="24" name="Text Box 8"/>
          <p:cNvSpPr txBox="1">
            <a:spLocks noChangeArrowheads="1"/>
          </p:cNvSpPr>
          <p:nvPr/>
        </p:nvSpPr>
        <p:spPr bwMode="auto">
          <a:xfrm>
            <a:off x="6934200" y="5030420"/>
            <a:ext cx="52694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Q</a:t>
            </a:r>
            <a:r>
              <a:rPr lang="en-US" sz="1400" b="1" baseline="30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-8</a:t>
            </a:r>
          </a:p>
        </p:txBody>
      </p:sp>
      <p:cxnSp>
        <p:nvCxnSpPr>
          <p:cNvPr id="25" name="Straight Arrow Connector 14"/>
          <p:cNvCxnSpPr>
            <a:cxnSpLocks noChangeShapeType="1"/>
          </p:cNvCxnSpPr>
          <p:nvPr/>
        </p:nvCxnSpPr>
        <p:spPr bwMode="auto">
          <a:xfrm flipV="1">
            <a:off x="7344905" y="5030420"/>
            <a:ext cx="329339" cy="12915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6" name="Straight Arrow Connector 15"/>
          <p:cNvCxnSpPr>
            <a:cxnSpLocks noChangeShapeType="1"/>
          </p:cNvCxnSpPr>
          <p:nvPr/>
        </p:nvCxnSpPr>
        <p:spPr bwMode="auto">
          <a:xfrm rot="5400000">
            <a:off x="8455491" y="4881769"/>
            <a:ext cx="79681" cy="23053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7" name="Rectangle 16"/>
          <p:cNvSpPr>
            <a:spLocks noChangeArrowheads="1"/>
          </p:cNvSpPr>
          <p:nvPr/>
        </p:nvSpPr>
        <p:spPr bwMode="auto">
          <a:xfrm>
            <a:off x="7598044" y="2832315"/>
            <a:ext cx="790414" cy="258305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" name="Text Box 37"/>
          <p:cNvSpPr txBox="1">
            <a:spLocks noChangeArrowheads="1"/>
          </p:cNvSpPr>
          <p:nvPr/>
        </p:nvSpPr>
        <p:spPr bwMode="auto">
          <a:xfrm>
            <a:off x="7162800" y="2158425"/>
            <a:ext cx="194245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b="1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Fit: 1/</a:t>
            </a:r>
            <a:r>
              <a:rPr lang="en-US" sz="3200" b="1" dirty="0" err="1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Q</a:t>
            </a:r>
            <a:r>
              <a:rPr lang="en-US" sz="3200" b="1" baseline="24000" dirty="0" err="1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n</a:t>
            </a:r>
            <a:endParaRPr lang="en-US" sz="3200" b="1" baseline="24000" dirty="0">
              <a:solidFill>
                <a:srgbClr val="008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Text Box 8"/>
          <p:cNvSpPr txBox="1">
            <a:spLocks noChangeArrowheads="1"/>
          </p:cNvSpPr>
          <p:nvPr/>
        </p:nvSpPr>
        <p:spPr bwMode="auto">
          <a:xfrm>
            <a:off x="6763719" y="5490597"/>
            <a:ext cx="856281" cy="25830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400" b="1" dirty="0" err="1">
                <a:solidFill>
                  <a:schemeClr val="tx1"/>
                </a:solidFill>
              </a:rPr>
              <a:t>x</a:t>
            </a:r>
            <a:r>
              <a:rPr lang="en-US" sz="1400" b="1" baseline="-25000" dirty="0" err="1">
                <a:solidFill>
                  <a:schemeClr val="tx1"/>
                </a:solidFill>
              </a:rPr>
              <a:t>B</a:t>
            </a:r>
            <a:r>
              <a:rPr lang="en-US" sz="1400" b="1" dirty="0">
                <a:solidFill>
                  <a:schemeClr val="tx1"/>
                </a:solidFill>
              </a:rPr>
              <a:t>=0.25</a:t>
            </a:r>
            <a:endParaRPr lang="en-US" sz="1400" b="1" baseline="24000" dirty="0">
              <a:solidFill>
                <a:schemeClr val="tx1"/>
              </a:solidFill>
            </a:endParaRPr>
          </a:p>
        </p:txBody>
      </p:sp>
      <p:sp>
        <p:nvSpPr>
          <p:cNvPr id="31" name="Text Box 8"/>
          <p:cNvSpPr txBox="1">
            <a:spLocks noChangeArrowheads="1"/>
          </p:cNvSpPr>
          <p:nvPr/>
        </p:nvSpPr>
        <p:spPr bwMode="auto">
          <a:xfrm>
            <a:off x="4659824" y="1295400"/>
            <a:ext cx="1207576" cy="351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6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p(</a:t>
            </a:r>
            <a:r>
              <a:rPr lang="en-US" sz="16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e,e’</a:t>
            </a:r>
            <a:r>
              <a:rPr lang="en-US" sz="1600" b="1" dirty="0" err="1" smtClean="0">
                <a:solidFill>
                  <a:schemeClr val="tx1"/>
                </a:solidFill>
                <a:latin typeface="Symbol" pitchFamily="18" charset="2"/>
                <a:cs typeface="Arial" pitchFamily="34" charset="0"/>
              </a:rPr>
              <a:t>p</a:t>
            </a:r>
            <a:r>
              <a:rPr lang="en-US" sz="1600" b="1" baseline="30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+</a:t>
            </a:r>
            <a:r>
              <a:rPr lang="en-US" sz="16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en-US" sz="1600" b="1" dirty="0" smtClean="0">
                <a:latin typeface="Arial" pitchFamily="34" charset="0"/>
                <a:cs typeface="Arial" pitchFamily="34" charset="0"/>
              </a:rPr>
              <a:t>n</a:t>
            </a:r>
            <a:endParaRPr lang="en-US" sz="1600" b="1" baseline="24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 Box 8"/>
          <p:cNvSpPr txBox="1">
            <a:spLocks noChangeArrowheads="1"/>
          </p:cNvSpPr>
          <p:nvPr/>
        </p:nvSpPr>
        <p:spPr bwMode="auto">
          <a:xfrm>
            <a:off x="4477719" y="3502223"/>
            <a:ext cx="856281" cy="3077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400" b="1" dirty="0" err="1" smtClean="0">
                <a:solidFill>
                  <a:schemeClr val="tx1"/>
                </a:solidFill>
              </a:rPr>
              <a:t>x</a:t>
            </a:r>
            <a:r>
              <a:rPr lang="en-US" sz="1400" b="1" baseline="-25000" dirty="0" err="1" smtClean="0">
                <a:solidFill>
                  <a:schemeClr val="tx1"/>
                </a:solidFill>
              </a:rPr>
              <a:t>B</a:t>
            </a:r>
            <a:r>
              <a:rPr lang="en-US" sz="1400" b="1" baseline="-25000" dirty="0" smtClean="0">
                <a:solidFill>
                  <a:schemeClr val="tx1"/>
                </a:solidFill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</a:rPr>
              <a:t>= 0.40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4572000" y="3352800"/>
            <a:ext cx="4572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35" name="Text Box 8"/>
          <p:cNvSpPr txBox="1">
            <a:spLocks noChangeArrowheads="1"/>
          </p:cNvSpPr>
          <p:nvPr/>
        </p:nvSpPr>
        <p:spPr bwMode="auto">
          <a:xfrm>
            <a:off x="6174137" y="2133600"/>
            <a:ext cx="59281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Q</a:t>
            </a:r>
            <a:r>
              <a:rPr lang="en-US" sz="1400" b="1" baseline="30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-4</a:t>
            </a:r>
          </a:p>
        </p:txBody>
      </p:sp>
      <p:cxnSp>
        <p:nvCxnSpPr>
          <p:cNvPr id="36" name="Straight Arrow Connector 15"/>
          <p:cNvCxnSpPr>
            <a:cxnSpLocks noChangeShapeType="1"/>
          </p:cNvCxnSpPr>
          <p:nvPr/>
        </p:nvCxnSpPr>
        <p:spPr bwMode="auto">
          <a:xfrm rot="5400000">
            <a:off x="6095228" y="2286772"/>
            <a:ext cx="79681" cy="23053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7" name="Straight Arrow Connector 9"/>
          <p:cNvCxnSpPr>
            <a:cxnSpLocks noChangeShapeType="1"/>
            <a:stCxn id="38" idx="0"/>
          </p:cNvCxnSpPr>
          <p:nvPr/>
        </p:nvCxnSpPr>
        <p:spPr bwMode="auto">
          <a:xfrm flipV="1">
            <a:off x="4835471" y="2362200"/>
            <a:ext cx="346129" cy="1524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8" name="Text Box 8"/>
          <p:cNvSpPr txBox="1">
            <a:spLocks noChangeArrowheads="1"/>
          </p:cNvSpPr>
          <p:nvPr/>
        </p:nvSpPr>
        <p:spPr bwMode="auto">
          <a:xfrm>
            <a:off x="4572000" y="2514600"/>
            <a:ext cx="52694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Q</a:t>
            </a:r>
            <a:r>
              <a:rPr lang="en-US" sz="1400" b="1" baseline="30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-6</a:t>
            </a:r>
          </a:p>
        </p:txBody>
      </p:sp>
      <p:sp>
        <p:nvSpPr>
          <p:cNvPr id="42" name="Text Box 8"/>
          <p:cNvSpPr txBox="1">
            <a:spLocks noChangeArrowheads="1"/>
          </p:cNvSpPr>
          <p:nvPr/>
        </p:nvSpPr>
        <p:spPr bwMode="auto">
          <a:xfrm>
            <a:off x="4953000" y="3121223"/>
            <a:ext cx="52694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Q</a:t>
            </a:r>
            <a:r>
              <a:rPr lang="en-US" sz="1400" b="1" baseline="30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-8</a:t>
            </a:r>
          </a:p>
        </p:txBody>
      </p:sp>
      <p:cxnSp>
        <p:nvCxnSpPr>
          <p:cNvPr id="43" name="Straight Arrow Connector 14"/>
          <p:cNvCxnSpPr>
            <a:cxnSpLocks noChangeShapeType="1"/>
          </p:cNvCxnSpPr>
          <p:nvPr/>
        </p:nvCxnSpPr>
        <p:spPr bwMode="auto">
          <a:xfrm flipV="1">
            <a:off x="5363705" y="3121223"/>
            <a:ext cx="329339" cy="12915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76200" y="3505200"/>
            <a:ext cx="4267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One of the most stringent tests of factorization is the Q</a:t>
            </a:r>
            <a:r>
              <a:rPr lang="en-US" sz="1800" baseline="24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U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dependence of the </a:t>
            </a:r>
            <a:r>
              <a:rPr lang="en-US" sz="2000" dirty="0" smtClean="0">
                <a:latin typeface="Symbol" pitchFamily="18" charset="2"/>
                <a:cs typeface="Arial" pitchFamily="34" charset="0"/>
              </a:rPr>
              <a:t>p</a:t>
            </a:r>
            <a:r>
              <a:rPr lang="en-U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and K </a:t>
            </a:r>
            <a:r>
              <a:rPr lang="en-US" sz="18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electroproduction</a:t>
            </a:r>
            <a:r>
              <a:rPr lang="en-U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cross section</a:t>
            </a:r>
          </a:p>
          <a:p>
            <a:pPr lvl="1">
              <a:spcBef>
                <a:spcPct val="20000"/>
              </a:spcBef>
              <a:buFontTx/>
              <a:buChar char="–"/>
            </a:pP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l-G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σ</a:t>
            </a:r>
            <a:r>
              <a:rPr lang="en-US" baseline="-16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</a:t>
            </a: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scales to leading order as 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Q</a:t>
            </a:r>
            <a:r>
              <a:rPr lang="en-US" baseline="30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-6</a:t>
            </a:r>
            <a:endParaRPr lang="en-US" baseline="30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458200" y="6464300"/>
            <a:ext cx="685800" cy="320675"/>
          </a:xfrm>
          <a:prstGeom prst="rect">
            <a:avLst/>
          </a:prstGeom>
          <a:noFill/>
        </p:spPr>
        <p:txBody>
          <a:bodyPr/>
          <a:lstStyle/>
          <a:p>
            <a:fld id="{513F39EC-23AE-124C-A02B-A465D25DDBB2}" type="slidenum">
              <a:rPr lang="en-US"/>
              <a:pPr/>
              <a:t>22</a:t>
            </a:fld>
            <a:endParaRPr lang="en-US"/>
          </a:p>
        </p:txBody>
      </p:sp>
      <p:pic>
        <p:nvPicPr>
          <p:cNvPr id="25603" name="Picture 5" descr="screenshot_33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34" descr="screenshot_02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1066800"/>
            <a:ext cx="38100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Content Placeholder 6" descr="screenshot_2.jpg"/>
          <p:cNvPicPr>
            <a:picLocks noGrp="1" noChangeAspect="1"/>
          </p:cNvPicPr>
          <p:nvPr>
            <p:ph idx="1"/>
          </p:nvPr>
        </p:nvPicPr>
        <p:blipFill>
          <a:blip r:embed="rId2"/>
          <a:srcRect t="-1317" b="-1317"/>
          <a:stretch>
            <a:fillRect/>
          </a:stretch>
        </p:blipFill>
        <p:spPr>
          <a:xfrm>
            <a:off x="152400" y="990600"/>
            <a:ext cx="8001000" cy="5410200"/>
          </a:xfrm>
        </p:spPr>
      </p:pic>
      <p:sp>
        <p:nvSpPr>
          <p:cNvPr id="819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458200" y="6464300"/>
            <a:ext cx="685800" cy="320675"/>
          </a:xfrm>
          <a:prstGeom prst="rect">
            <a:avLst/>
          </a:prstGeom>
          <a:noFill/>
        </p:spPr>
        <p:txBody>
          <a:bodyPr/>
          <a:lstStyle/>
          <a:p>
            <a:fld id="{C074CFEA-22B0-8F4F-8314-23C1F006650C}" type="slidenum">
              <a:rPr lang="en-US"/>
              <a:pPr/>
              <a:t>23</a:t>
            </a:fld>
            <a:endParaRPr lang="en-US"/>
          </a:p>
        </p:txBody>
      </p:sp>
      <p:pic>
        <p:nvPicPr>
          <p:cNvPr id="8196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27000"/>
            <a:ext cx="8763000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8" descr="screenshot_30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10200" y="838200"/>
            <a:ext cx="3200400" cy="270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6629400" y="2133600"/>
            <a:ext cx="2514600" cy="2566988"/>
            <a:chOff x="5426765" y="2225423"/>
            <a:chExt cx="3717235" cy="3093306"/>
          </a:xfrm>
        </p:grpSpPr>
        <p:cxnSp>
          <p:nvCxnSpPr>
            <p:cNvPr id="15" name="Straight Connector 14"/>
            <p:cNvCxnSpPr>
              <a:cxnSpLocks noChangeShapeType="1"/>
            </p:cNvCxnSpPr>
            <p:nvPr/>
          </p:nvCxnSpPr>
          <p:spPr bwMode="auto">
            <a:xfrm>
              <a:off x="5426765" y="2225423"/>
              <a:ext cx="2365513" cy="183647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pic>
          <p:nvPicPr>
            <p:cNvPr id="8200" name="Picture 17" descr="screenshot_32.jp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707380" y="3694723"/>
              <a:ext cx="1436620" cy="16240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0"/>
            <a:ext cx="4273098" cy="1208503"/>
          </a:xfrm>
        </p:spPr>
        <p:txBody>
          <a:bodyPr/>
          <a:lstStyle/>
          <a:p>
            <a:r>
              <a:rPr lang="en-US" dirty="0" smtClean="0"/>
              <a:t>Longitudinal </a:t>
            </a:r>
            <a:r>
              <a:rPr lang="en-US" sz="4800" dirty="0" smtClean="0"/>
              <a:t>Structure</a:t>
            </a:r>
            <a:endParaRPr lang="en-US" dirty="0"/>
          </a:p>
        </p:txBody>
      </p:sp>
      <p:pic>
        <p:nvPicPr>
          <p:cNvPr id="6" name="Picture 2" descr="C:\Documents and Settings\b22803\Desktop\tribble\Combined_deltad_delta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50000" t="26038" b="26187"/>
          <a:stretch>
            <a:fillRect/>
          </a:stretch>
        </p:blipFill>
        <p:spPr bwMode="auto">
          <a:xfrm>
            <a:off x="6095705" y="4537740"/>
            <a:ext cx="3048294" cy="2306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354990" y="1449890"/>
            <a:ext cx="2962275" cy="336550"/>
          </a:xfrm>
          <a:prstGeom prst="rect">
            <a:avLst/>
          </a:prstGeom>
          <a:solidFill>
            <a:srgbClr val="FFCC66"/>
          </a:solidFill>
          <a:ln>
            <a:noFill/>
          </a:ln>
          <a:effectLst/>
          <a:extLs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b="1" i="1" dirty="0">
                <a:solidFill>
                  <a:srgbClr val="000000"/>
                </a:solidFill>
                <a:latin typeface="Arial" charset="0"/>
                <a:cs typeface="Arial" charset="0"/>
              </a:rPr>
              <a:t>NSAC</a:t>
            </a:r>
            <a:r>
              <a:rPr lang="en-US" sz="1600" dirty="0">
                <a:solidFill>
                  <a:srgbClr val="000000"/>
                </a:solidFill>
                <a:latin typeface="Arial" charset="0"/>
                <a:cs typeface="Arial" charset="0"/>
              </a:rPr>
              <a:t> milestone HP14 (2018)</a:t>
            </a:r>
          </a:p>
        </p:txBody>
      </p:sp>
      <p:pic>
        <p:nvPicPr>
          <p:cNvPr id="9" name="Picture 19" descr="deltad_over_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b="2971"/>
          <a:stretch>
            <a:fillRect/>
          </a:stretch>
        </p:blipFill>
        <p:spPr bwMode="auto">
          <a:xfrm>
            <a:off x="3999606" y="4253560"/>
            <a:ext cx="2082172" cy="2590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22"/>
          <p:cNvGrpSpPr/>
          <p:nvPr/>
        </p:nvGrpSpPr>
        <p:grpSpPr>
          <a:xfrm>
            <a:off x="10316" y="1962345"/>
            <a:ext cx="3988617" cy="4881563"/>
            <a:chOff x="4694238" y="844550"/>
            <a:chExt cx="4059239" cy="4881563"/>
          </a:xfrm>
        </p:grpSpPr>
        <p:pic>
          <p:nvPicPr>
            <p:cNvPr id="10" name="Picture 3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4238" y="1047750"/>
              <a:ext cx="4014787" cy="46783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</p:pic>
        <p:grpSp>
          <p:nvGrpSpPr>
            <p:cNvPr id="5" name="Group 50"/>
            <p:cNvGrpSpPr>
              <a:grpSpLocks/>
            </p:cNvGrpSpPr>
            <p:nvPr/>
          </p:nvGrpSpPr>
          <p:grpSpPr bwMode="auto">
            <a:xfrm>
              <a:off x="6034088" y="844550"/>
              <a:ext cx="2719389" cy="3586163"/>
              <a:chOff x="1018" y="528"/>
              <a:chExt cx="1713" cy="2259"/>
            </a:xfrm>
            <a:noFill/>
          </p:grpSpPr>
          <p:grpSp>
            <p:nvGrpSpPr>
              <p:cNvPr id="7" name="Group 8"/>
              <p:cNvGrpSpPr>
                <a:grpSpLocks/>
              </p:cNvGrpSpPr>
              <p:nvPr/>
            </p:nvGrpSpPr>
            <p:grpSpPr bwMode="auto">
              <a:xfrm>
                <a:off x="1018" y="528"/>
                <a:ext cx="1641" cy="679"/>
                <a:chOff x="4416" y="1863"/>
                <a:chExt cx="1641" cy="679"/>
              </a:xfrm>
              <a:grpFill/>
            </p:grpSpPr>
            <p:sp>
              <p:nvSpPr>
                <p:cNvPr id="19" name="Rectangle 9"/>
                <p:cNvSpPr>
                  <a:spLocks noChangeArrowheads="1"/>
                </p:cNvSpPr>
                <p:nvPr/>
              </p:nvSpPr>
              <p:spPr bwMode="auto">
                <a:xfrm>
                  <a:off x="4416" y="1872"/>
                  <a:ext cx="912" cy="528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4575" y="1863"/>
                  <a:ext cx="1482" cy="679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charset="0"/>
                      <a:ea typeface="ＭＳ Ｐゴシック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charset="0"/>
                      <a:ea typeface="ＭＳ Ｐゴシック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charset="0"/>
                      <a:ea typeface="ＭＳ Ｐゴシック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charset="0"/>
                      <a:ea typeface="ＭＳ Ｐゴシック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ＭＳ Ｐゴシック" charset="0"/>
                    </a:defRPr>
                  </a:lvl9pPr>
                </a:lstStyle>
                <a:p>
                  <a:pPr eaLnBrk="1" hangingPunct="1"/>
                  <a:endParaRPr lang="en-US" sz="1600" b="1" dirty="0" smtClean="0">
                    <a:solidFill>
                      <a:srgbClr val="000000"/>
                    </a:solidFill>
                    <a:latin typeface="Times New Roman" charset="0"/>
                    <a:cs typeface="Arial" charset="0"/>
                  </a:endParaRPr>
                </a:p>
                <a:p>
                  <a:pPr eaLnBrk="1" hangingPunct="1"/>
                  <a:r>
                    <a:rPr lang="en-US" sz="1600" b="1" dirty="0" smtClean="0">
                      <a:solidFill>
                        <a:srgbClr val="000000"/>
                      </a:solidFill>
                      <a:latin typeface="Times New Roman" charset="0"/>
                      <a:cs typeface="Arial" charset="0"/>
                    </a:rPr>
                    <a:t>JLab@12 </a:t>
                  </a:r>
                  <a:r>
                    <a:rPr lang="en-US" sz="1600" b="1" dirty="0" err="1" smtClean="0">
                      <a:solidFill>
                        <a:srgbClr val="000000"/>
                      </a:solidFill>
                      <a:latin typeface="Times New Roman" charset="0"/>
                      <a:cs typeface="Arial" charset="0"/>
                    </a:rPr>
                    <a:t>GeV</a:t>
                  </a:r>
                  <a:r>
                    <a:rPr lang="en-US" sz="1600" b="1" dirty="0" smtClean="0">
                      <a:solidFill>
                        <a:srgbClr val="000000"/>
                      </a:solidFill>
                      <a:latin typeface="Times New Roman" charset="0"/>
                      <a:cs typeface="Arial" charset="0"/>
                    </a:rPr>
                    <a:t> </a:t>
                  </a:r>
                  <a:r>
                    <a:rPr lang="en-US" sz="1600" b="1" dirty="0">
                      <a:solidFill>
                        <a:srgbClr val="000000"/>
                      </a:solidFill>
                      <a:latin typeface="Times New Roman" charset="0"/>
                      <a:cs typeface="Arial" charset="0"/>
                    </a:rPr>
                    <a:t>has</a:t>
                  </a:r>
                </a:p>
                <a:p>
                  <a:pPr eaLnBrk="1" hangingPunct="1"/>
                  <a:r>
                    <a:rPr lang="en-US" sz="1600" b="1" dirty="0">
                      <a:solidFill>
                        <a:srgbClr val="000000"/>
                      </a:solidFill>
                      <a:latin typeface="Times New Roman" charset="0"/>
                      <a:cs typeface="Arial" charset="0"/>
                    </a:rPr>
                    <a:t>unique capability to</a:t>
                  </a:r>
                </a:p>
                <a:p>
                  <a:pPr eaLnBrk="1" hangingPunct="1"/>
                  <a:r>
                    <a:rPr lang="en-US" sz="1600" b="1" dirty="0">
                      <a:solidFill>
                        <a:srgbClr val="000000"/>
                      </a:solidFill>
                      <a:latin typeface="Times New Roman" charset="0"/>
                      <a:cs typeface="Arial" charset="0"/>
                    </a:rPr>
                    <a:t>define the valence region</a:t>
                  </a:r>
                </a:p>
              </p:txBody>
            </p:sp>
          </p:grpSp>
          <p:sp>
            <p:nvSpPr>
              <p:cNvPr id="13" name="Line 42"/>
              <p:cNvSpPr>
                <a:spLocks noChangeShapeType="1"/>
              </p:cNvSpPr>
              <p:nvPr/>
            </p:nvSpPr>
            <p:spPr bwMode="auto">
              <a:xfrm flipV="1">
                <a:off x="2256" y="2496"/>
                <a:ext cx="288" cy="48"/>
              </a:xfrm>
              <a:prstGeom prst="line">
                <a:avLst/>
              </a:prstGeom>
              <a:grpFill/>
              <a:ln w="28575">
                <a:noFill/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4" name="Line 44"/>
              <p:cNvSpPr>
                <a:spLocks noChangeShapeType="1"/>
              </p:cNvSpPr>
              <p:nvPr/>
            </p:nvSpPr>
            <p:spPr bwMode="auto">
              <a:xfrm flipV="1">
                <a:off x="1968" y="1152"/>
                <a:ext cx="576" cy="96"/>
              </a:xfrm>
              <a:prstGeom prst="line">
                <a:avLst/>
              </a:prstGeom>
              <a:grpFill/>
              <a:ln w="28575">
                <a:noFill/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" name="Text Box 46"/>
              <p:cNvSpPr txBox="1">
                <a:spLocks noChangeArrowheads="1"/>
              </p:cNvSpPr>
              <p:nvPr/>
            </p:nvSpPr>
            <p:spPr bwMode="auto">
              <a:xfrm>
                <a:off x="1996" y="1846"/>
                <a:ext cx="735" cy="40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pPr algn="r" eaLnBrk="1" hangingPunct="1"/>
                <a:r>
                  <a:rPr lang="en-US" sz="1200" dirty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Helicity </a:t>
                </a:r>
              </a:p>
              <a:p>
                <a:pPr algn="r" eaLnBrk="1" hangingPunct="1"/>
                <a:r>
                  <a:rPr lang="en-US" sz="1200" dirty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conservation</a:t>
                </a:r>
              </a:p>
              <a:p>
                <a:pPr algn="r" eaLnBrk="1" hangingPunct="1"/>
                <a:endParaRPr lang="en-US" sz="1200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6" name="Text Box 47"/>
              <p:cNvSpPr txBox="1">
                <a:spLocks noChangeArrowheads="1"/>
              </p:cNvSpPr>
              <p:nvPr/>
            </p:nvSpPr>
            <p:spPr bwMode="auto">
              <a:xfrm>
                <a:off x="1899" y="2496"/>
                <a:ext cx="751" cy="291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200" dirty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Scalar </a:t>
                </a:r>
                <a:r>
                  <a:rPr lang="en-US" sz="1200" dirty="0" err="1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diquark</a:t>
                </a:r>
                <a:endParaRPr lang="en-US" sz="1200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  <a:p>
                <a:pPr eaLnBrk="1" hangingPunct="1"/>
                <a:endParaRPr lang="en-US" sz="1200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7" name="Text Box 48"/>
              <p:cNvSpPr txBox="1">
                <a:spLocks noChangeArrowheads="1"/>
              </p:cNvSpPr>
              <p:nvPr/>
            </p:nvSpPr>
            <p:spPr bwMode="auto">
              <a:xfrm>
                <a:off x="2294" y="1142"/>
                <a:ext cx="376" cy="291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200" dirty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SU(6)</a:t>
                </a:r>
              </a:p>
              <a:p>
                <a:pPr eaLnBrk="1" hangingPunct="1"/>
                <a:endParaRPr lang="en-US" sz="1200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8" name="Line 45"/>
              <p:cNvSpPr>
                <a:spLocks noChangeShapeType="1"/>
              </p:cNvSpPr>
              <p:nvPr/>
            </p:nvSpPr>
            <p:spPr bwMode="auto">
              <a:xfrm flipV="1">
                <a:off x="1824" y="1872"/>
                <a:ext cx="772" cy="432"/>
              </a:xfrm>
              <a:prstGeom prst="line">
                <a:avLst/>
              </a:prstGeom>
              <a:grpFill/>
              <a:ln w="28575">
                <a:noFill/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6705620" y="4336494"/>
              <a:ext cx="1870056" cy="2769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0000FF"/>
                  </a:solidFill>
                </a:rPr>
                <a:t>+</a:t>
              </a:r>
              <a:r>
                <a:rPr lang="en-US" sz="1200" dirty="0" err="1" smtClean="0">
                  <a:solidFill>
                    <a:srgbClr val="0000FF"/>
                  </a:solidFill>
                </a:rPr>
                <a:t>BONuS</a:t>
              </a:r>
              <a:r>
                <a:rPr lang="en-US" sz="1200" dirty="0" smtClean="0">
                  <a:solidFill>
                    <a:srgbClr val="0000FF"/>
                  </a:solidFill>
                </a:rPr>
                <a:t> 12 </a:t>
              </a:r>
              <a:r>
                <a:rPr lang="en-US" sz="1200" dirty="0" err="1" smtClean="0">
                  <a:solidFill>
                    <a:srgbClr val="0000FF"/>
                  </a:solidFill>
                </a:rPr>
                <a:t>GeV</a:t>
              </a:r>
              <a:r>
                <a:rPr lang="en-US" sz="1200" dirty="0" smtClean="0">
                  <a:solidFill>
                    <a:srgbClr val="0000FF"/>
                  </a:solidFill>
                </a:rPr>
                <a:t> Projected</a:t>
              </a:r>
              <a:endParaRPr lang="en-US" sz="1200" dirty="0">
                <a:solidFill>
                  <a:srgbClr val="0000FF"/>
                </a:solidFill>
              </a:endParaRPr>
            </a:p>
          </p:txBody>
        </p:sp>
      </p:grpSp>
      <p:sp>
        <p:nvSpPr>
          <p:cNvPr id="26" name="Rectangle 25"/>
          <p:cNvSpPr/>
          <p:nvPr/>
        </p:nvSpPr>
        <p:spPr>
          <a:xfrm>
            <a:off x="0" y="1703880"/>
            <a:ext cx="393704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9 Experiments @12 </a:t>
            </a:r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GeV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JLab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11" name="Group 41"/>
          <p:cNvGrpSpPr>
            <a:grpSpLocks/>
          </p:cNvGrpSpPr>
          <p:nvPr/>
        </p:nvGrpSpPr>
        <p:grpSpPr bwMode="auto">
          <a:xfrm>
            <a:off x="3999606" y="2178380"/>
            <a:ext cx="5064760" cy="2075180"/>
            <a:chOff x="48" y="528"/>
            <a:chExt cx="3408" cy="1656"/>
          </a:xfrm>
        </p:grpSpPr>
        <p:pic>
          <p:nvPicPr>
            <p:cNvPr id="39" name="Picture 9" descr="A1d_CLAS1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 r="10400"/>
            <a:stretch>
              <a:fillRect/>
            </a:stretch>
          </p:blipFill>
          <p:spPr bwMode="auto">
            <a:xfrm>
              <a:off x="1872" y="528"/>
              <a:ext cx="1584" cy="1656"/>
            </a:xfrm>
            <a:prstGeom prst="rect">
              <a:avLst/>
            </a:prstGeom>
            <a:noFill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8" descr="A1p_CLAS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 r="12675"/>
            <a:stretch>
              <a:fillRect/>
            </a:stretch>
          </p:blipFill>
          <p:spPr bwMode="auto">
            <a:xfrm>
              <a:off x="48" y="531"/>
              <a:ext cx="1680" cy="1629"/>
            </a:xfrm>
            <a:prstGeom prst="rect">
              <a:avLst/>
            </a:prstGeom>
            <a:noFill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16"/>
            <p:cNvSpPr>
              <a:spLocks noChangeArrowheads="1"/>
            </p:cNvSpPr>
            <p:nvPr/>
          </p:nvSpPr>
          <p:spPr bwMode="auto">
            <a:xfrm>
              <a:off x="624" y="1584"/>
              <a:ext cx="1053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sz="1200" b="0" dirty="0"/>
                <a:t>Inclusive A</a:t>
              </a:r>
              <a:r>
                <a:rPr lang="en-US" sz="1200" b="0" baseline="-25000" dirty="0"/>
                <a:t>1</a:t>
              </a:r>
              <a:endParaRPr lang="en-US" sz="1200" b="0" i="1" dirty="0"/>
            </a:p>
          </p:txBody>
        </p:sp>
        <p:sp>
          <p:nvSpPr>
            <p:cNvPr id="42" name="Text Box 22"/>
            <p:cNvSpPr txBox="1">
              <a:spLocks noChangeArrowheads="1"/>
            </p:cNvSpPr>
            <p:nvPr/>
          </p:nvSpPr>
          <p:spPr bwMode="auto">
            <a:xfrm>
              <a:off x="950" y="606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0">
                  <a:solidFill>
                    <a:schemeClr val="accent2"/>
                  </a:solidFill>
                </a:rPr>
                <a:t>p</a:t>
              </a:r>
            </a:p>
          </p:txBody>
        </p:sp>
        <p:sp>
          <p:nvSpPr>
            <p:cNvPr id="43" name="Rectangle 23"/>
            <p:cNvSpPr>
              <a:spLocks noChangeArrowheads="1"/>
            </p:cNvSpPr>
            <p:nvPr/>
          </p:nvSpPr>
          <p:spPr bwMode="auto">
            <a:xfrm>
              <a:off x="2688" y="720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0">
                  <a:solidFill>
                    <a:schemeClr val="accent2"/>
                  </a:solidFill>
                </a:rPr>
                <a:t>d</a:t>
              </a:r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3101" y="-2226"/>
            <a:ext cx="2213078" cy="216777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1524" y="0"/>
            <a:ext cx="2257602" cy="2165545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30492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Ju_Jd.png"/>
          <p:cNvPicPr/>
          <p:nvPr/>
        </p:nvPicPr>
        <p:blipFill>
          <a:blip r:embed="rId2" cstate="print"/>
          <a:srcRect r="40517"/>
          <a:stretch>
            <a:fillRect/>
          </a:stretch>
        </p:blipFill>
        <p:spPr>
          <a:xfrm>
            <a:off x="2895600" y="3315086"/>
            <a:ext cx="3361640" cy="3085714"/>
          </a:xfrm>
          <a:prstGeom prst="rect">
            <a:avLst/>
          </a:prstGeom>
          <a:effectLst>
            <a:outerShdw blurRad="292100" dist="139700" dir="2700000" sx="41000" sy="41000" algn="ctr" rotWithShape="0">
              <a:srgbClr val="000000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228049" y="39469"/>
            <a:ext cx="834074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kern="0" dirty="0" smtClean="0">
                <a:latin typeface="Arial" pitchFamily="34" charset="0"/>
                <a:ea typeface="ＭＳ Ｐゴシック" charset="-128"/>
                <a:cs typeface="Arial" pitchFamily="34" charset="0"/>
              </a:rPr>
              <a:t>The Incomplete Nucleon: Spin Puzzle</a:t>
            </a:r>
            <a:endParaRPr lang="en-US" sz="36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 descr="profile.png"/>
          <p:cNvPicPr>
            <a:picLocks noChangeAspect="1"/>
          </p:cNvPicPr>
          <p:nvPr/>
        </p:nvPicPr>
        <p:blipFill>
          <a:blip r:embed="rId3" cstate="print"/>
          <a:srcRect l="7360" t="50156" r="13115"/>
          <a:stretch>
            <a:fillRect/>
          </a:stretch>
        </p:blipFill>
        <p:spPr>
          <a:xfrm>
            <a:off x="6324600" y="2590800"/>
            <a:ext cx="2783123" cy="1721596"/>
          </a:xfrm>
          <a:prstGeom prst="rect">
            <a:avLst/>
          </a:prstGeom>
        </p:spPr>
      </p:pic>
      <p:pic>
        <p:nvPicPr>
          <p:cNvPr id="4" name="Picture 3" descr="tmd_profile.png"/>
          <p:cNvPicPr>
            <a:picLocks noChangeAspect="1"/>
          </p:cNvPicPr>
          <p:nvPr/>
        </p:nvPicPr>
        <p:blipFill>
          <a:blip r:embed="rId4" cstate="print"/>
          <a:srcRect t="11566" r="4399"/>
          <a:stretch>
            <a:fillRect/>
          </a:stretch>
        </p:blipFill>
        <p:spPr>
          <a:xfrm>
            <a:off x="215693" y="2829415"/>
            <a:ext cx="2722693" cy="16257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4495800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12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GeV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projections: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transverse momentum maps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00800" y="4382869"/>
            <a:ext cx="2879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12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GeV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projections: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transverse spatial maps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2" descr="DeltaQ_v3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" y="931302"/>
            <a:ext cx="2071532" cy="1735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8" name="Group 7"/>
          <p:cNvGrpSpPr/>
          <p:nvPr/>
        </p:nvGrpSpPr>
        <p:grpSpPr>
          <a:xfrm>
            <a:off x="2778125" y="1162050"/>
            <a:ext cx="4079875" cy="1123950"/>
            <a:chOff x="4343400" y="838200"/>
            <a:chExt cx="4079875" cy="1123950"/>
          </a:xfrm>
        </p:grpSpPr>
        <p:sp>
          <p:nvSpPr>
            <p:cNvPr id="9" name="Rectangle 53"/>
            <p:cNvSpPr>
              <a:spLocks noChangeArrowheads="1"/>
            </p:cNvSpPr>
            <p:nvPr/>
          </p:nvSpPr>
          <p:spPr bwMode="auto">
            <a:xfrm>
              <a:off x="4343400" y="838200"/>
              <a:ext cx="4079875" cy="1123950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" name="Group 54"/>
            <p:cNvGrpSpPr>
              <a:grpSpLocks/>
            </p:cNvGrpSpPr>
            <p:nvPr/>
          </p:nvGrpSpPr>
          <p:grpSpPr bwMode="auto">
            <a:xfrm>
              <a:off x="5819775" y="1047750"/>
              <a:ext cx="2432050" cy="549275"/>
              <a:chOff x="2611" y="2140"/>
              <a:chExt cx="1474" cy="313"/>
            </a:xfrm>
          </p:grpSpPr>
          <p:sp>
            <p:nvSpPr>
              <p:cNvPr id="20" name="Text Box 55"/>
              <p:cNvSpPr txBox="1">
                <a:spLocks noChangeArrowheads="1"/>
              </p:cNvSpPr>
              <p:nvPr/>
            </p:nvSpPr>
            <p:spPr bwMode="auto">
              <a:xfrm>
                <a:off x="2611" y="2140"/>
                <a:ext cx="390" cy="3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GB" sz="3000" b="1">
                    <a:latin typeface="Symbol" pitchFamily="18" charset="2"/>
                  </a:rPr>
                  <a:t>DS</a:t>
                </a:r>
              </a:p>
            </p:txBody>
          </p:sp>
          <p:sp>
            <p:nvSpPr>
              <p:cNvPr id="21" name="Text Box 56"/>
              <p:cNvSpPr txBox="1">
                <a:spLocks noChangeArrowheads="1"/>
              </p:cNvSpPr>
              <p:nvPr/>
            </p:nvSpPr>
            <p:spPr bwMode="auto">
              <a:xfrm>
                <a:off x="3214" y="2140"/>
                <a:ext cx="343" cy="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GB" sz="2800" b="1" i="1"/>
                  <a:t>L</a:t>
                </a:r>
                <a:r>
                  <a:rPr lang="en-GB" sz="3200" b="1" i="1" baseline="-25000"/>
                  <a:t>q</a:t>
                </a:r>
              </a:p>
            </p:txBody>
          </p:sp>
          <p:sp>
            <p:nvSpPr>
              <p:cNvPr id="22" name="Text Box 57"/>
              <p:cNvSpPr txBox="1">
                <a:spLocks noChangeArrowheads="1"/>
              </p:cNvSpPr>
              <p:nvPr/>
            </p:nvSpPr>
            <p:spPr bwMode="auto">
              <a:xfrm>
                <a:off x="3754" y="2140"/>
                <a:ext cx="331" cy="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GB" sz="2800" b="1" i="1"/>
                  <a:t>J</a:t>
                </a:r>
                <a:r>
                  <a:rPr lang="en-GB" sz="3200" b="1" i="1" baseline="-25000"/>
                  <a:t>g</a:t>
                </a:r>
              </a:p>
            </p:txBody>
          </p:sp>
          <p:sp>
            <p:nvSpPr>
              <p:cNvPr id="23" name="Text Box 58"/>
              <p:cNvSpPr txBox="1">
                <a:spLocks noChangeArrowheads="1"/>
              </p:cNvSpPr>
              <p:nvPr/>
            </p:nvSpPr>
            <p:spPr bwMode="auto">
              <a:xfrm>
                <a:off x="3529" y="2140"/>
                <a:ext cx="246" cy="3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GB" sz="3000" b="1"/>
                  <a:t>+</a:t>
                </a:r>
              </a:p>
            </p:txBody>
          </p:sp>
          <p:sp>
            <p:nvSpPr>
              <p:cNvPr id="24" name="Text Box 59"/>
              <p:cNvSpPr txBox="1">
                <a:spLocks noChangeArrowheads="1"/>
              </p:cNvSpPr>
              <p:nvPr/>
            </p:nvSpPr>
            <p:spPr bwMode="auto">
              <a:xfrm>
                <a:off x="2998" y="2140"/>
                <a:ext cx="246" cy="3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GB" sz="3000" b="1"/>
                  <a:t>+</a:t>
                </a:r>
              </a:p>
            </p:txBody>
          </p:sp>
        </p:grpSp>
        <p:grpSp>
          <p:nvGrpSpPr>
            <p:cNvPr id="11" name="Group 60"/>
            <p:cNvGrpSpPr>
              <a:grpSpLocks/>
            </p:cNvGrpSpPr>
            <p:nvPr/>
          </p:nvGrpSpPr>
          <p:grpSpPr bwMode="auto">
            <a:xfrm>
              <a:off x="4562475" y="941388"/>
              <a:ext cx="312738" cy="819150"/>
              <a:chOff x="2079" y="2689"/>
              <a:chExt cx="189" cy="468"/>
            </a:xfrm>
          </p:grpSpPr>
          <p:sp>
            <p:nvSpPr>
              <p:cNvPr id="17" name="Text Box 61"/>
              <p:cNvSpPr txBox="1">
                <a:spLocks noChangeArrowheads="1"/>
              </p:cNvSpPr>
              <p:nvPr/>
            </p:nvSpPr>
            <p:spPr bwMode="auto">
              <a:xfrm>
                <a:off x="2079" y="2689"/>
                <a:ext cx="189" cy="2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GB" sz="2000" b="1" dirty="0"/>
                  <a:t>1</a:t>
                </a:r>
              </a:p>
            </p:txBody>
          </p:sp>
          <p:sp>
            <p:nvSpPr>
              <p:cNvPr id="18" name="Text Box 62"/>
              <p:cNvSpPr txBox="1">
                <a:spLocks noChangeArrowheads="1"/>
              </p:cNvSpPr>
              <p:nvPr/>
            </p:nvSpPr>
            <p:spPr bwMode="auto">
              <a:xfrm>
                <a:off x="2079" y="2928"/>
                <a:ext cx="189" cy="2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GB" sz="2000" b="1" dirty="0"/>
                  <a:t>2</a:t>
                </a:r>
              </a:p>
            </p:txBody>
          </p:sp>
          <p:sp>
            <p:nvSpPr>
              <p:cNvPr id="19" name="Line 63"/>
              <p:cNvSpPr>
                <a:spLocks noChangeShapeType="1"/>
              </p:cNvSpPr>
              <p:nvPr/>
            </p:nvSpPr>
            <p:spPr bwMode="auto">
              <a:xfrm>
                <a:off x="2114" y="2920"/>
                <a:ext cx="139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" name="Text Box 64"/>
            <p:cNvSpPr txBox="1">
              <a:spLocks noChangeArrowheads="1"/>
            </p:cNvSpPr>
            <p:nvPr/>
          </p:nvSpPr>
          <p:spPr bwMode="auto">
            <a:xfrm>
              <a:off x="5003800" y="1112838"/>
              <a:ext cx="392113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2800" b="1"/>
                <a:t>=</a:t>
              </a:r>
            </a:p>
          </p:txBody>
        </p:sp>
        <p:grpSp>
          <p:nvGrpSpPr>
            <p:cNvPr id="13" name="Group 65"/>
            <p:cNvGrpSpPr>
              <a:grpSpLocks/>
            </p:cNvGrpSpPr>
            <p:nvPr/>
          </p:nvGrpSpPr>
          <p:grpSpPr bwMode="auto">
            <a:xfrm>
              <a:off x="5534025" y="939800"/>
              <a:ext cx="312738" cy="819150"/>
              <a:chOff x="2437" y="2025"/>
              <a:chExt cx="189" cy="468"/>
            </a:xfrm>
          </p:grpSpPr>
          <p:sp>
            <p:nvSpPr>
              <p:cNvPr id="14" name="Text Box 66"/>
              <p:cNvSpPr txBox="1">
                <a:spLocks noChangeArrowheads="1"/>
              </p:cNvSpPr>
              <p:nvPr/>
            </p:nvSpPr>
            <p:spPr bwMode="auto">
              <a:xfrm>
                <a:off x="2437" y="2025"/>
                <a:ext cx="189" cy="2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GB" sz="2000" b="1" dirty="0"/>
                  <a:t>1</a:t>
                </a:r>
              </a:p>
            </p:txBody>
          </p:sp>
          <p:sp>
            <p:nvSpPr>
              <p:cNvPr id="15" name="Text Box 67"/>
              <p:cNvSpPr txBox="1">
                <a:spLocks noChangeArrowheads="1"/>
              </p:cNvSpPr>
              <p:nvPr/>
            </p:nvSpPr>
            <p:spPr bwMode="auto">
              <a:xfrm>
                <a:off x="2437" y="2264"/>
                <a:ext cx="189" cy="2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GB" sz="2000" b="1" dirty="0"/>
                  <a:t>2</a:t>
                </a:r>
              </a:p>
            </p:txBody>
          </p:sp>
          <p:sp>
            <p:nvSpPr>
              <p:cNvPr id="16" name="Line 68"/>
              <p:cNvSpPr>
                <a:spLocks noChangeShapeType="1"/>
              </p:cNvSpPr>
              <p:nvPr/>
            </p:nvSpPr>
            <p:spPr bwMode="auto">
              <a:xfrm>
                <a:off x="2479" y="2264"/>
                <a:ext cx="139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6" name="TextBox 25"/>
          <p:cNvSpPr txBox="1"/>
          <p:nvPr/>
        </p:nvSpPr>
        <p:spPr>
          <a:xfrm>
            <a:off x="7162882" y="1066800"/>
            <a:ext cx="16882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Symbol" pitchFamily="18" charset="2"/>
                <a:cs typeface="Arial" pitchFamily="34" charset="0"/>
              </a:rPr>
              <a:t> DS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~ 0.25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Symbol" pitchFamily="18" charset="2"/>
                <a:cs typeface="Arial" pitchFamily="34" charset="0"/>
              </a:rPr>
              <a:t> D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G small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</a:t>
            </a:r>
            <a:r>
              <a:rPr lang="en-US" sz="2400" baseline="-25000" dirty="0" err="1" smtClean="0">
                <a:latin typeface="Arial" pitchFamily="34" charset="0"/>
                <a:cs typeface="Arial" pitchFamily="34" charset="0"/>
              </a:rPr>
              <a:t>q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?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 bwMode="auto">
          <a:xfrm>
            <a:off x="2743200" y="3657600"/>
            <a:ext cx="533400" cy="45720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flipH="1">
            <a:off x="5943600" y="3657600"/>
            <a:ext cx="457200" cy="45720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3048000" y="2971800"/>
            <a:ext cx="309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Access to orbital momentum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Conclusions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900" y="1143000"/>
            <a:ext cx="7810500" cy="4660900"/>
          </a:xfrm>
        </p:spPr>
        <p:txBody>
          <a:bodyPr/>
          <a:lstStyle/>
          <a:p>
            <a:r>
              <a:rPr lang="en-US" sz="1800" dirty="0" smtClean="0">
                <a:latin typeface="Calibri"/>
                <a:cs typeface="Calibri"/>
              </a:rPr>
              <a:t>Several detectors under construction or proposed – CLAS12, SBS, SOLID to carry out 3D nucleon imaging program</a:t>
            </a:r>
            <a:endParaRPr lang="en-US" sz="1800" dirty="0" smtClean="0">
              <a:solidFill>
                <a:srgbClr val="00C000"/>
              </a:solidFill>
              <a:latin typeface="Calibri"/>
              <a:cs typeface="Calibri"/>
            </a:endParaRPr>
          </a:p>
          <a:p>
            <a:r>
              <a:rPr lang="en-US" sz="1800" dirty="0" smtClean="0">
                <a:latin typeface="Calibri"/>
                <a:cs typeface="Calibri"/>
              </a:rPr>
              <a:t>Jlab12 has a well defined and broad experimental program to measure DVCS in the full phase space available at 12 GeV: Q</a:t>
            </a:r>
            <a:r>
              <a:rPr lang="en-US" sz="1800" baseline="30000" dirty="0" smtClean="0">
                <a:latin typeface="Calibri"/>
                <a:cs typeface="Calibri"/>
              </a:rPr>
              <a:t>2</a:t>
            </a:r>
            <a:r>
              <a:rPr lang="en-US" sz="1800" dirty="0" smtClean="0">
                <a:latin typeface="Calibri"/>
                <a:cs typeface="Calibri"/>
              </a:rPr>
              <a:t> &lt; 9GeV</a:t>
            </a:r>
            <a:r>
              <a:rPr lang="en-US" sz="1800" baseline="30000" dirty="0" smtClean="0">
                <a:latin typeface="Calibri"/>
                <a:cs typeface="Calibri"/>
              </a:rPr>
              <a:t>2</a:t>
            </a:r>
            <a:r>
              <a:rPr lang="en-US" sz="1800" dirty="0" smtClean="0">
                <a:latin typeface="Calibri"/>
                <a:cs typeface="Calibri"/>
              </a:rPr>
              <a:t>, 0.5&lt;</a:t>
            </a:r>
            <a:r>
              <a:rPr lang="en-US" sz="1800" dirty="0" err="1" smtClean="0">
                <a:latin typeface="Calibri"/>
                <a:cs typeface="Calibri"/>
              </a:rPr>
              <a:t>x</a:t>
            </a:r>
            <a:r>
              <a:rPr lang="en-US" sz="1800" baseline="-25000" dirty="0" err="1" smtClean="0">
                <a:latin typeface="Calibri"/>
                <a:cs typeface="Calibri"/>
              </a:rPr>
              <a:t>B</a:t>
            </a:r>
            <a:r>
              <a:rPr lang="en-US" sz="1800" dirty="0" smtClean="0">
                <a:latin typeface="Calibri"/>
                <a:cs typeface="Calibri"/>
              </a:rPr>
              <a:t>&lt; 0.7,  -</a:t>
            </a:r>
            <a:r>
              <a:rPr lang="en-US" sz="1800" dirty="0" err="1" smtClean="0">
                <a:latin typeface="Calibri"/>
                <a:cs typeface="Calibri"/>
              </a:rPr>
              <a:t>t</a:t>
            </a:r>
            <a:r>
              <a:rPr lang="en-US" sz="1800" dirty="0" smtClean="0">
                <a:latin typeface="Calibri"/>
                <a:cs typeface="Calibri"/>
              </a:rPr>
              <a:t> &lt; 2.5GeV</a:t>
            </a:r>
            <a:r>
              <a:rPr lang="en-US" sz="1800" baseline="30000" dirty="0" smtClean="0">
                <a:latin typeface="Calibri"/>
                <a:cs typeface="Calibri"/>
              </a:rPr>
              <a:t>2</a:t>
            </a:r>
            <a:r>
              <a:rPr lang="en-US" sz="1800" dirty="0" smtClean="0">
                <a:latin typeface="Calibri"/>
                <a:cs typeface="Calibri"/>
              </a:rPr>
              <a:t>. </a:t>
            </a:r>
          </a:p>
          <a:p>
            <a:r>
              <a:rPr lang="en-US" sz="1800" dirty="0" smtClean="0">
                <a:latin typeface="Calibri"/>
                <a:cs typeface="Calibri"/>
              </a:rPr>
              <a:t>CLAS12 is the major detector system to measure DVCS cross section and target polarization observables</a:t>
            </a:r>
          </a:p>
          <a:p>
            <a:r>
              <a:rPr lang="en-US" sz="1800" dirty="0" smtClean="0">
                <a:latin typeface="Calibri"/>
                <a:cs typeface="Calibri"/>
              </a:rPr>
              <a:t>High statistics data are expected from Hall A for DVCS cross sections in reduced kinematics</a:t>
            </a:r>
          </a:p>
          <a:p>
            <a:pPr>
              <a:buClr>
                <a:srgbClr val="FF0000"/>
              </a:buClr>
            </a:pPr>
            <a:r>
              <a:rPr lang="en-US" sz="1800" dirty="0" smtClean="0">
                <a:latin typeface="Calibri"/>
                <a:cs typeface="Calibri"/>
              </a:rPr>
              <a:t>JLab12 has a broad program defined to measure </a:t>
            </a:r>
            <a:r>
              <a:rPr lang="en-US" sz="1800" dirty="0" err="1" smtClean="0">
                <a:latin typeface="Calibri"/>
                <a:cs typeface="Calibri"/>
              </a:rPr>
              <a:t>TMDs</a:t>
            </a:r>
            <a:r>
              <a:rPr lang="en-US" sz="1800" dirty="0" smtClean="0">
                <a:latin typeface="Calibri"/>
                <a:cs typeface="Calibri"/>
              </a:rPr>
              <a:t> in 4D phase space Q</a:t>
            </a:r>
            <a:r>
              <a:rPr lang="en-US" sz="1800" baseline="30000" dirty="0" smtClean="0">
                <a:latin typeface="Calibri"/>
                <a:cs typeface="Calibri"/>
              </a:rPr>
              <a:t>2</a:t>
            </a:r>
            <a:r>
              <a:rPr lang="en-US" sz="1800" dirty="0" smtClean="0">
                <a:latin typeface="Calibri"/>
                <a:cs typeface="Calibri"/>
              </a:rPr>
              <a:t>, </a:t>
            </a:r>
            <a:r>
              <a:rPr lang="en-US" sz="1800" dirty="0" err="1" smtClean="0">
                <a:latin typeface="Calibri"/>
                <a:cs typeface="Calibri"/>
              </a:rPr>
              <a:t>x</a:t>
            </a:r>
            <a:r>
              <a:rPr lang="en-US" sz="1800" baseline="-25000" dirty="0" err="1" smtClean="0">
                <a:latin typeface="Calibri"/>
                <a:cs typeface="Calibri"/>
              </a:rPr>
              <a:t>B</a:t>
            </a:r>
            <a:r>
              <a:rPr lang="en-US" sz="1800" dirty="0" smtClean="0">
                <a:latin typeface="Calibri"/>
                <a:cs typeface="Calibri"/>
              </a:rPr>
              <a:t>, </a:t>
            </a:r>
            <a:r>
              <a:rPr lang="en-US" sz="1800" dirty="0" err="1" smtClean="0">
                <a:latin typeface="Calibri"/>
                <a:cs typeface="Calibri"/>
              </a:rPr>
              <a:t>z</a:t>
            </a:r>
            <a:r>
              <a:rPr lang="en-US" sz="1800" dirty="0" smtClean="0">
                <a:latin typeface="Calibri"/>
                <a:cs typeface="Calibri"/>
              </a:rPr>
              <a:t>, P</a:t>
            </a:r>
            <a:r>
              <a:rPr lang="en-US" sz="1800" baseline="-25000" dirty="0" smtClean="0">
                <a:latin typeface="Calibri"/>
                <a:cs typeface="Calibri"/>
              </a:rPr>
              <a:t>T</a:t>
            </a:r>
            <a:r>
              <a:rPr lang="en-US" sz="1800" dirty="0" smtClean="0">
                <a:latin typeface="Calibri"/>
                <a:cs typeface="Calibri"/>
              </a:rPr>
              <a:t> </a:t>
            </a:r>
          </a:p>
          <a:p>
            <a:pPr>
              <a:buClr>
                <a:srgbClr val="FF0000"/>
              </a:buClr>
            </a:pPr>
            <a:r>
              <a:rPr lang="en-US" sz="1800" dirty="0" smtClean="0">
                <a:latin typeface="Calibri"/>
                <a:cs typeface="Calibri"/>
              </a:rPr>
              <a:t>Use of full acceptance detectors with excellent </a:t>
            </a:r>
            <a:r>
              <a:rPr lang="en-US" sz="1800" dirty="0" err="1" smtClean="0">
                <a:latin typeface="Calibri"/>
                <a:cs typeface="Calibri"/>
              </a:rPr>
              <a:t>Kaon</a:t>
            </a:r>
            <a:r>
              <a:rPr lang="en-US" sz="1800" dirty="0" smtClean="0">
                <a:latin typeface="Calibri"/>
                <a:cs typeface="Calibri"/>
              </a:rPr>
              <a:t> identification essential for complete program</a:t>
            </a:r>
          </a:p>
          <a:p>
            <a:pPr>
              <a:buClr>
                <a:srgbClr val="FF0000"/>
              </a:buClr>
            </a:pPr>
            <a:r>
              <a:rPr lang="en-US" sz="1800" dirty="0" smtClean="0">
                <a:latin typeface="Calibri"/>
                <a:cs typeface="Calibri"/>
              </a:rPr>
              <a:t>Use of polarized proton (NH</a:t>
            </a:r>
            <a:r>
              <a:rPr lang="en-US" sz="1800" baseline="-25000" dirty="0" smtClean="0">
                <a:latin typeface="Calibri"/>
                <a:cs typeface="Calibri"/>
              </a:rPr>
              <a:t>3</a:t>
            </a:r>
            <a:r>
              <a:rPr lang="en-US" sz="1800" dirty="0" smtClean="0">
                <a:latin typeface="Calibri"/>
                <a:cs typeface="Calibri"/>
              </a:rPr>
              <a:t>)  and neutron (ND</a:t>
            </a:r>
            <a:r>
              <a:rPr lang="en-US" sz="1800" baseline="-25000" dirty="0" smtClean="0">
                <a:latin typeface="Calibri"/>
                <a:cs typeface="Calibri"/>
              </a:rPr>
              <a:t>3</a:t>
            </a:r>
            <a:r>
              <a:rPr lang="en-US" sz="1800" dirty="0" smtClean="0">
                <a:latin typeface="Calibri"/>
                <a:cs typeface="Calibri"/>
              </a:rPr>
              <a:t>, </a:t>
            </a:r>
            <a:r>
              <a:rPr lang="en-US" sz="1800" baseline="30000" dirty="0" smtClean="0">
                <a:latin typeface="Calibri"/>
                <a:cs typeface="Calibri"/>
              </a:rPr>
              <a:t>3</a:t>
            </a:r>
            <a:r>
              <a:rPr lang="en-US" sz="1800" dirty="0" smtClean="0">
                <a:latin typeface="Calibri"/>
                <a:cs typeface="Calibri"/>
              </a:rPr>
              <a:t>He)  targets with longitudinal and transverse polarization are available for complete program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39763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CLAS12</a:t>
            </a:r>
            <a:r>
              <a:rPr lang="en-US" dirty="0" smtClean="0">
                <a:latin typeface="Calibri"/>
                <a:cs typeface="Calibri"/>
              </a:rPr>
              <a:t> DVCS/BH Beam asymmetries 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lang="en-US" baseline="-25000" dirty="0" smtClean="0">
                <a:solidFill>
                  <a:srgbClr val="FF0000"/>
                </a:solidFill>
                <a:latin typeface="Calibri"/>
                <a:cs typeface="Calibri"/>
              </a:rPr>
              <a:t>LU</a:t>
            </a:r>
            <a:r>
              <a:rPr lang="en-US" dirty="0" smtClean="0">
                <a:latin typeface="Calibri"/>
                <a:cs typeface="Calibri"/>
              </a:rPr>
              <a:t> neutrons 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t="17411" r="45000" b="28399"/>
          <a:stretch>
            <a:fillRect/>
          </a:stretch>
        </p:blipFill>
        <p:spPr>
          <a:xfrm>
            <a:off x="5241895" y="1727200"/>
            <a:ext cx="3902105" cy="39322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34200" y="903197"/>
            <a:ext cx="13589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Calibri"/>
                <a:cs typeface="Calibri"/>
              </a:rPr>
              <a:t>t</a:t>
            </a:r>
            <a:r>
              <a:rPr lang="en-US" sz="1600" dirty="0" smtClean="0">
                <a:latin typeface="Calibri"/>
                <a:cs typeface="Calibri"/>
              </a:rPr>
              <a:t>=-0.35GeV</a:t>
            </a:r>
            <a:r>
              <a:rPr lang="en-US" sz="1600" baseline="30000" dirty="0" smtClean="0">
                <a:latin typeface="Calibri"/>
                <a:cs typeface="Calibri"/>
              </a:rPr>
              <a:t>2</a:t>
            </a:r>
            <a:r>
              <a:rPr lang="en-US" sz="1600" dirty="0" smtClean="0">
                <a:latin typeface="Calibri"/>
                <a:cs typeface="Calibri"/>
              </a:rPr>
              <a:t> </a:t>
            </a:r>
          </a:p>
          <a:p>
            <a:r>
              <a:rPr lang="en-US" sz="1600" dirty="0" smtClean="0">
                <a:latin typeface="Calibri"/>
                <a:cs typeface="Calibri"/>
              </a:rPr>
              <a:t>Q</a:t>
            </a:r>
            <a:r>
              <a:rPr lang="en-US" sz="1600" baseline="30000" dirty="0" smtClean="0">
                <a:latin typeface="Calibri"/>
                <a:cs typeface="Calibri"/>
              </a:rPr>
              <a:t>2</a:t>
            </a:r>
            <a:r>
              <a:rPr lang="en-US" sz="1600" dirty="0" smtClean="0">
                <a:latin typeface="Calibri"/>
                <a:cs typeface="Calibri"/>
              </a:rPr>
              <a:t>=2.75GeV</a:t>
            </a:r>
            <a:r>
              <a:rPr lang="en-US" sz="1600" baseline="30000" dirty="0" smtClean="0">
                <a:latin typeface="Calibri"/>
                <a:cs typeface="Calibri"/>
              </a:rPr>
              <a:t>2</a:t>
            </a:r>
            <a:r>
              <a:rPr lang="en-US" sz="1600" dirty="0" smtClean="0">
                <a:latin typeface="Calibri"/>
                <a:cs typeface="Calibri"/>
              </a:rPr>
              <a:t> </a:t>
            </a:r>
            <a:r>
              <a:rPr lang="en-US" sz="1600" dirty="0" err="1" smtClean="0">
                <a:latin typeface="Calibri"/>
                <a:cs typeface="Calibri"/>
              </a:rPr>
              <a:t>x</a:t>
            </a:r>
            <a:r>
              <a:rPr lang="en-US" sz="1600" baseline="-25000" dirty="0" err="1" smtClean="0">
                <a:latin typeface="Calibri"/>
                <a:cs typeface="Calibri"/>
              </a:rPr>
              <a:t>B</a:t>
            </a:r>
            <a:r>
              <a:rPr lang="en-US" sz="1600" dirty="0" smtClean="0">
                <a:latin typeface="Calibri"/>
                <a:cs typeface="Calibri"/>
              </a:rPr>
              <a:t>=0.225</a:t>
            </a: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874000" y="1651000"/>
            <a:ext cx="2190750" cy="8699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53147" y="5537199"/>
            <a:ext cx="6752653" cy="369332"/>
          </a:xfrm>
          <a:prstGeom prst="rect">
            <a:avLst/>
          </a:prstGeom>
          <a:solidFill>
            <a:srgbClr val="CCFFCC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</a:t>
            </a:r>
            <a:r>
              <a:rPr lang="en-US" b="1" baseline="-25000" dirty="0" smtClean="0">
                <a:solidFill>
                  <a:srgbClr val="FF0000"/>
                </a:solidFill>
              </a:rPr>
              <a:t>LU</a:t>
            </a:r>
            <a:r>
              <a:rPr lang="en-US" dirty="0" smtClean="0"/>
              <a:t> is highly sensitive to </a:t>
            </a:r>
            <a:r>
              <a:rPr lang="en-US" dirty="0" err="1" smtClean="0"/>
              <a:t>d</a:t>
            </a:r>
            <a:r>
              <a:rPr lang="en-US" dirty="0" smtClean="0"/>
              <a:t>-quark </a:t>
            </a:r>
            <a:r>
              <a:rPr lang="en-US" dirty="0" err="1" smtClean="0"/>
              <a:t>helicity</a:t>
            </a:r>
            <a:r>
              <a:rPr lang="en-US" dirty="0" smtClean="0"/>
              <a:t> content of the neutron.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4745688" y="1820816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baseline="-25000" dirty="0" smtClean="0"/>
              <a:t>UL</a:t>
            </a:r>
            <a:endParaRPr lang="en-US" baseline="-25000" dirty="0"/>
          </a:p>
        </p:txBody>
      </p:sp>
      <p:sp>
        <p:nvSpPr>
          <p:cNvPr id="9" name="TextBox 8"/>
          <p:cNvSpPr txBox="1"/>
          <p:nvPr/>
        </p:nvSpPr>
        <p:spPr>
          <a:xfrm>
            <a:off x="283849" y="903197"/>
            <a:ext cx="10192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alibri"/>
                <a:cs typeface="Calibri"/>
              </a:rPr>
              <a:t>E12-11-003</a:t>
            </a:r>
            <a:endParaRPr lang="en-US" sz="1400" dirty="0">
              <a:latin typeface="Calibri"/>
              <a:cs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3700"/>
            <a:ext cx="4921637" cy="38147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08198" y="1080869"/>
            <a:ext cx="1808208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Total of 588 bins in </a:t>
            </a:r>
            <a:r>
              <a:rPr lang="en-US" dirty="0" err="1" smtClean="0">
                <a:latin typeface="Calibri"/>
                <a:cs typeface="Calibri"/>
              </a:rPr>
              <a:t>t</a:t>
            </a:r>
            <a:r>
              <a:rPr lang="en-US" dirty="0" smtClean="0">
                <a:latin typeface="Calibri"/>
                <a:cs typeface="Calibri"/>
              </a:rPr>
              <a:t>, Q</a:t>
            </a:r>
            <a:r>
              <a:rPr lang="en-US" baseline="30000" dirty="0" smtClean="0">
                <a:latin typeface="Calibri"/>
                <a:cs typeface="Calibri"/>
              </a:rPr>
              <a:t>2</a:t>
            </a:r>
            <a:r>
              <a:rPr lang="en-US" dirty="0" smtClean="0">
                <a:latin typeface="Calibri"/>
                <a:cs typeface="Calibri"/>
              </a:rPr>
              <a:t>, </a:t>
            </a:r>
            <a:r>
              <a:rPr lang="en-US" dirty="0" err="1" smtClean="0">
                <a:latin typeface="Calibri"/>
                <a:cs typeface="Calibri"/>
              </a:rPr>
              <a:t>x</a:t>
            </a:r>
            <a:r>
              <a:rPr lang="en-US" baseline="-25000" dirty="0" err="1" smtClean="0">
                <a:latin typeface="Calibri"/>
                <a:cs typeface="Calibri"/>
              </a:rPr>
              <a:t>B</a:t>
            </a:r>
            <a:r>
              <a:rPr lang="en-US" dirty="0" smtClean="0">
                <a:latin typeface="Calibri"/>
                <a:cs typeface="Calibri"/>
              </a:rPr>
              <a:t>, </a:t>
            </a:r>
            <a:r>
              <a:rPr lang="en-US" dirty="0" err="1" smtClean="0">
                <a:latin typeface="Calibri"/>
                <a:cs typeface="Calibri"/>
              </a:rPr>
              <a:t>φ</a:t>
            </a:r>
            <a:r>
              <a:rPr lang="en-US" dirty="0" smtClean="0">
                <a:latin typeface="Calibri"/>
                <a:cs typeface="Calibri"/>
              </a:rPr>
              <a:t> 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2227" y="1210974"/>
            <a:ext cx="10308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libri"/>
                <a:cs typeface="Calibri"/>
              </a:rPr>
              <a:t>S. </a:t>
            </a:r>
            <a:r>
              <a:rPr lang="en-US" sz="1600" dirty="0" err="1" smtClean="0">
                <a:latin typeface="Calibri"/>
                <a:cs typeface="Calibri"/>
              </a:rPr>
              <a:t>Niccolai</a:t>
            </a:r>
            <a:endParaRPr lang="en-US" sz="16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34"/>
          <p:cNvGrpSpPr>
            <a:grpSpLocks/>
          </p:cNvGrpSpPr>
          <p:nvPr/>
        </p:nvGrpSpPr>
        <p:grpSpPr bwMode="auto">
          <a:xfrm>
            <a:off x="4901136" y="800787"/>
            <a:ext cx="4098925" cy="2130941"/>
            <a:chOff x="-76200" y="1021017"/>
            <a:chExt cx="4703311" cy="2407983"/>
          </a:xfrm>
        </p:grpSpPr>
        <p:grpSp>
          <p:nvGrpSpPr>
            <p:cNvPr id="42" name="Group 8"/>
            <p:cNvGrpSpPr>
              <a:grpSpLocks/>
            </p:cNvGrpSpPr>
            <p:nvPr/>
          </p:nvGrpSpPr>
          <p:grpSpPr bwMode="auto">
            <a:xfrm>
              <a:off x="304800" y="1066800"/>
              <a:ext cx="4322311" cy="2362200"/>
              <a:chOff x="431" y="2160"/>
              <a:chExt cx="1975" cy="1097"/>
            </a:xfrm>
          </p:grpSpPr>
          <p:pic>
            <p:nvPicPr>
              <p:cNvPr id="45" name="Picture 9" descr="gamma12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431" y="2160"/>
                <a:ext cx="1452" cy="10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6" name="Group 10"/>
              <p:cNvGrpSpPr>
                <a:grpSpLocks/>
              </p:cNvGrpSpPr>
              <p:nvPr/>
            </p:nvGrpSpPr>
            <p:grpSpPr bwMode="auto">
              <a:xfrm>
                <a:off x="1383" y="2387"/>
                <a:ext cx="1023" cy="444"/>
                <a:chOff x="1791" y="2805"/>
                <a:chExt cx="1023" cy="444"/>
              </a:xfrm>
            </p:grpSpPr>
            <p:grpSp>
              <p:nvGrpSpPr>
                <p:cNvPr id="47" name="Group 11"/>
                <p:cNvGrpSpPr>
                  <a:grpSpLocks/>
                </p:cNvGrpSpPr>
                <p:nvPr/>
              </p:nvGrpSpPr>
              <p:grpSpPr bwMode="auto">
                <a:xfrm>
                  <a:off x="1791" y="2931"/>
                  <a:ext cx="681" cy="318"/>
                  <a:chOff x="1791" y="2976"/>
                  <a:chExt cx="681" cy="318"/>
                </a:xfrm>
              </p:grpSpPr>
              <p:sp>
                <p:nvSpPr>
                  <p:cNvPr id="51" name="Line 1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791" y="2976"/>
                    <a:ext cx="681" cy="273"/>
                  </a:xfrm>
                  <a:prstGeom prst="line">
                    <a:avLst/>
                  </a:prstGeom>
                  <a:noFill/>
                  <a:ln w="19050">
                    <a:solidFill>
                      <a:srgbClr val="006600"/>
                    </a:solidFill>
                    <a:round/>
                    <a:headEnd/>
                    <a:tailEnd/>
                  </a:ln>
                </p:spPr>
                <p:txBody>
                  <a:bodyPr wrap="square">
                    <a:prstTxWarp prst="textNoShape">
                      <a:avLst/>
                    </a:prstTxWarp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2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791" y="3021"/>
                    <a:ext cx="681" cy="273"/>
                  </a:xfrm>
                  <a:prstGeom prst="line">
                    <a:avLst/>
                  </a:prstGeom>
                  <a:noFill/>
                  <a:ln w="19050">
                    <a:solidFill>
                      <a:srgbClr val="006600"/>
                    </a:solidFill>
                    <a:round/>
                    <a:headEnd/>
                    <a:tailEnd/>
                  </a:ln>
                </p:spPr>
                <p:txBody>
                  <a:bodyPr wrap="square">
                    <a:prstTxWarp prst="textNoShape">
                      <a:avLst/>
                    </a:prstTxWarp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8" name="Group 14"/>
                <p:cNvGrpSpPr>
                  <a:grpSpLocks/>
                </p:cNvGrpSpPr>
                <p:nvPr/>
              </p:nvGrpSpPr>
              <p:grpSpPr bwMode="auto">
                <a:xfrm>
                  <a:off x="2427" y="2805"/>
                  <a:ext cx="387" cy="262"/>
                  <a:chOff x="2518" y="2795"/>
                  <a:chExt cx="387" cy="262"/>
                </a:xfrm>
              </p:grpSpPr>
              <p:sp>
                <p:nvSpPr>
                  <p:cNvPr id="49" name="Oval 15"/>
                  <p:cNvSpPr>
                    <a:spLocks noChangeArrowheads="1"/>
                  </p:cNvSpPr>
                  <p:nvPr/>
                </p:nvSpPr>
                <p:spPr bwMode="auto">
                  <a:xfrm>
                    <a:off x="2518" y="2795"/>
                    <a:ext cx="290" cy="262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folHlink">
                          <a:alpha val="63000"/>
                        </a:schemeClr>
                      </a:gs>
                      <a:gs pos="50000">
                        <a:schemeClr val="folHlink">
                          <a:gamma/>
                          <a:tint val="22353"/>
                          <a:invGamma/>
                        </a:schemeClr>
                      </a:gs>
                      <a:gs pos="100000">
                        <a:schemeClr val="folHlink">
                          <a:alpha val="63000"/>
                        </a:schemeClr>
                      </a:gs>
                    </a:gsLst>
                    <a:lin ang="5400000" scaled="1"/>
                  </a:gradFill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square" anchor="ctr">
                    <a:prstTxWarp prst="textNoShape">
                      <a:avLst/>
                    </a:prstTxWarp>
                    <a:spAutoFit/>
                  </a:bodyPr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50" name="Text Box 1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32" y="2816"/>
                    <a:ext cx="373" cy="19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342900" indent="-342900"/>
                    <a:r>
                      <a:rPr lang="en-US" b="1">
                        <a:solidFill>
                          <a:srgbClr val="006600"/>
                        </a:solidFill>
                        <a:latin typeface="Symbol" charset="2"/>
                      </a:rPr>
                      <a:t>p</a:t>
                    </a:r>
                    <a:r>
                      <a:rPr lang="en-US" sz="1600" b="1">
                        <a:solidFill>
                          <a:srgbClr val="006600"/>
                        </a:solidFill>
                      </a:rPr>
                      <a:t>,K</a:t>
                    </a:r>
                    <a:endParaRPr lang="it-IT" sz="1600" b="1">
                      <a:solidFill>
                        <a:srgbClr val="006600"/>
                      </a:solidFill>
                    </a:endParaRPr>
                  </a:p>
                </p:txBody>
              </p:sp>
            </p:grpSp>
          </p:grpSp>
        </p:grpSp>
        <p:sp>
          <p:nvSpPr>
            <p:cNvPr id="43" name="TextBox 27"/>
            <p:cNvSpPr txBox="1">
              <a:spLocks noChangeArrowheads="1"/>
            </p:cNvSpPr>
            <p:nvPr/>
          </p:nvSpPr>
          <p:spPr bwMode="auto">
            <a:xfrm>
              <a:off x="-76200" y="1828800"/>
              <a:ext cx="381000" cy="417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dirty="0" err="1"/>
                <a:t>e</a:t>
              </a:r>
              <a:endParaRPr lang="en-US" dirty="0"/>
            </a:p>
          </p:txBody>
        </p:sp>
        <p:sp>
          <p:nvSpPr>
            <p:cNvPr id="44" name="TextBox 28"/>
            <p:cNvSpPr txBox="1">
              <a:spLocks noChangeArrowheads="1"/>
            </p:cNvSpPr>
            <p:nvPr/>
          </p:nvSpPr>
          <p:spPr bwMode="auto">
            <a:xfrm>
              <a:off x="2747564" y="1021017"/>
              <a:ext cx="533400" cy="417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dirty="0" err="1"/>
                <a:t>e</a:t>
              </a:r>
              <a:r>
                <a:rPr lang="en-US" dirty="0"/>
                <a:t>’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39763"/>
          </a:xfrm>
        </p:spPr>
        <p:txBody>
          <a:bodyPr/>
          <a:lstStyle/>
          <a:p>
            <a:r>
              <a:rPr lang="en-US" sz="3600" dirty="0" smtClean="0">
                <a:latin typeface="Calibri"/>
                <a:cs typeface="Calibri"/>
              </a:rPr>
              <a:t>SIDIS and Transverse Momentum Distribution</a:t>
            </a:r>
            <a:endParaRPr lang="en-US" sz="3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1561" y="807435"/>
            <a:ext cx="384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SIDIS cross section in leading twist: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 l="18646" t="34278" r="17776" b="43063"/>
          <a:stretch>
            <a:fillRect/>
          </a:stretch>
        </p:blipFill>
        <p:spPr>
          <a:xfrm>
            <a:off x="309045" y="1195520"/>
            <a:ext cx="5630333" cy="2587978"/>
          </a:xfrm>
          <a:prstGeom prst="rect">
            <a:avLst/>
          </a:prstGeom>
          <a:ln>
            <a:noFill/>
          </a:ln>
        </p:spPr>
      </p:pic>
      <p:grpSp>
        <p:nvGrpSpPr>
          <p:cNvPr id="31" name="Group 30"/>
          <p:cNvGrpSpPr/>
          <p:nvPr/>
        </p:nvGrpSpPr>
        <p:grpSpPr>
          <a:xfrm>
            <a:off x="855147" y="2191586"/>
            <a:ext cx="4394197" cy="1420285"/>
            <a:chOff x="817036" y="2689373"/>
            <a:chExt cx="4394197" cy="1420285"/>
          </a:xfrm>
        </p:grpSpPr>
        <p:cxnSp>
          <p:nvCxnSpPr>
            <p:cNvPr id="7" name="Straight Connector 6"/>
            <p:cNvCxnSpPr/>
            <p:nvPr/>
          </p:nvCxnSpPr>
          <p:spPr bwMode="auto">
            <a:xfrm flipV="1">
              <a:off x="817036" y="2689373"/>
              <a:ext cx="330200" cy="3176"/>
            </a:xfrm>
            <a:prstGeom prst="line">
              <a:avLst/>
            </a:prstGeom>
            <a:noFill/>
            <a:ln w="9525" cap="flat" cmpd="sng" algn="ctr">
              <a:solidFill>
                <a:srgbClr val="00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 flipV="1">
              <a:off x="2146303" y="2689373"/>
              <a:ext cx="237066" cy="1588"/>
            </a:xfrm>
            <a:prstGeom prst="line">
              <a:avLst/>
            </a:prstGeom>
            <a:noFill/>
            <a:ln w="9525" cap="flat" cmpd="sng" algn="ctr">
              <a:solidFill>
                <a:srgbClr val="00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 bwMode="auto">
            <a:xfrm>
              <a:off x="2682552" y="3618592"/>
              <a:ext cx="474133" cy="1588"/>
            </a:xfrm>
            <a:prstGeom prst="line">
              <a:avLst/>
            </a:prstGeom>
            <a:noFill/>
            <a:ln w="9525" cap="flat" cmpd="sng" algn="ctr">
              <a:solidFill>
                <a:srgbClr val="00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3870646" y="2689373"/>
              <a:ext cx="349985" cy="4764"/>
            </a:xfrm>
            <a:prstGeom prst="line">
              <a:avLst/>
            </a:prstGeom>
            <a:noFill/>
            <a:ln w="9525" cap="flat" cmpd="sng" algn="ctr">
              <a:solidFill>
                <a:srgbClr val="00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2036232" y="3151336"/>
              <a:ext cx="237066" cy="1588"/>
            </a:xfrm>
            <a:prstGeom prst="line">
              <a:avLst/>
            </a:prstGeom>
            <a:noFill/>
            <a:ln w="9525" cap="flat" cmpd="sng" algn="ctr">
              <a:solidFill>
                <a:srgbClr val="00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3207487" y="4108070"/>
              <a:ext cx="293482" cy="1588"/>
            </a:xfrm>
            <a:prstGeom prst="line">
              <a:avLst/>
            </a:prstGeom>
            <a:noFill/>
            <a:ln w="9525" cap="flat" cmpd="sng" algn="ctr">
              <a:solidFill>
                <a:srgbClr val="00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 bwMode="auto">
            <a:xfrm>
              <a:off x="3938382" y="3185204"/>
              <a:ext cx="349985" cy="1588"/>
            </a:xfrm>
            <a:prstGeom prst="line">
              <a:avLst/>
            </a:prstGeom>
            <a:noFill/>
            <a:ln w="9525" cap="flat" cmpd="sng" algn="ctr">
              <a:solidFill>
                <a:srgbClr val="00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 flipV="1">
              <a:off x="4886648" y="3618592"/>
              <a:ext cx="324585" cy="1588"/>
            </a:xfrm>
            <a:prstGeom prst="line">
              <a:avLst/>
            </a:prstGeom>
            <a:noFill/>
            <a:ln w="9525" cap="flat" cmpd="sng" algn="ctr">
              <a:solidFill>
                <a:srgbClr val="00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rcRect l="21381" t="40294" r="20119" b="31439"/>
          <a:stretch>
            <a:fillRect/>
          </a:stretch>
        </p:blipFill>
        <p:spPr>
          <a:xfrm>
            <a:off x="5695435" y="3188541"/>
            <a:ext cx="3621087" cy="2279594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939817" y="1879958"/>
            <a:ext cx="2238045" cy="1747259"/>
            <a:chOff x="901706" y="3914608"/>
            <a:chExt cx="2238045" cy="1747259"/>
          </a:xfrm>
        </p:grpSpPr>
        <p:sp>
          <p:nvSpPr>
            <p:cNvPr id="26" name="Oval 25"/>
            <p:cNvSpPr/>
            <p:nvPr/>
          </p:nvSpPr>
          <p:spPr bwMode="auto">
            <a:xfrm>
              <a:off x="2802466" y="3914608"/>
              <a:ext cx="337285" cy="327173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901706" y="4380293"/>
              <a:ext cx="337285" cy="327173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2482115" y="4385714"/>
              <a:ext cx="337285" cy="327173"/>
            </a:xfrm>
            <a:prstGeom prst="ellipse">
              <a:avLst/>
            </a:prstGeom>
            <a:noFill/>
            <a:ln w="9525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967917" y="5334694"/>
              <a:ext cx="337285" cy="327173"/>
            </a:xfrm>
            <a:prstGeom prst="ellipse">
              <a:avLst/>
            </a:prstGeom>
            <a:noFill/>
            <a:ln w="9525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52047" y="3956647"/>
            <a:ext cx="4284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alibri"/>
                <a:cs typeface="Calibri"/>
              </a:rPr>
              <a:t>The 8 </a:t>
            </a:r>
            <a:r>
              <a:rPr lang="en-US" sz="1400" dirty="0" smtClean="0">
                <a:solidFill>
                  <a:srgbClr val="00C000"/>
                </a:solidFill>
                <a:latin typeface="Calibri"/>
                <a:cs typeface="Calibri"/>
              </a:rPr>
              <a:t>structure functions </a:t>
            </a:r>
            <a:r>
              <a:rPr lang="en-US" sz="1400" dirty="0" smtClean="0">
                <a:latin typeface="Calibri"/>
                <a:cs typeface="Calibri"/>
              </a:rPr>
              <a:t>factorize into TMD </a:t>
            </a:r>
            <a:r>
              <a:rPr lang="en-US" sz="1400" dirty="0" err="1" smtClean="0">
                <a:latin typeface="Calibri"/>
                <a:cs typeface="Calibri"/>
              </a:rPr>
              <a:t>parton</a:t>
            </a:r>
            <a:r>
              <a:rPr lang="en-US" sz="1400" dirty="0" smtClean="0">
                <a:latin typeface="Calibri"/>
                <a:cs typeface="Calibri"/>
              </a:rPr>
              <a:t> distributions, </a:t>
            </a:r>
            <a:r>
              <a:rPr lang="en-US" sz="1400" dirty="0" smtClean="0">
                <a:solidFill>
                  <a:srgbClr val="FF0000"/>
                </a:solidFill>
                <a:latin typeface="Calibri"/>
                <a:cs typeface="Calibri"/>
              </a:rPr>
              <a:t>fragmentation functions</a:t>
            </a:r>
            <a:r>
              <a:rPr lang="en-US" sz="1400" dirty="0" smtClean="0">
                <a:latin typeface="Calibri"/>
                <a:cs typeface="Calibri"/>
              </a:rPr>
              <a:t>, and </a:t>
            </a:r>
            <a:r>
              <a:rPr lang="en-US" sz="1400" dirty="0" smtClean="0">
                <a:solidFill>
                  <a:srgbClr val="0000FF"/>
                </a:solidFill>
                <a:latin typeface="Calibri"/>
                <a:cs typeface="Calibri"/>
              </a:rPr>
              <a:t>hard parts</a:t>
            </a:r>
            <a:r>
              <a:rPr lang="en-US" sz="1400" dirty="0" smtClean="0">
                <a:latin typeface="Calibri"/>
                <a:cs typeface="Calibri"/>
              </a:rPr>
              <a:t>:</a:t>
            </a:r>
            <a:endParaRPr lang="en-US" sz="1400" dirty="0">
              <a:latin typeface="Calibri"/>
              <a:cs typeface="Calibri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393081" y="4572000"/>
            <a:ext cx="5462635" cy="939800"/>
            <a:chOff x="393081" y="4572000"/>
            <a:chExt cx="5462635" cy="939800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5"/>
            <a:srcRect l="34533" t="7728" r="30060" b="84404"/>
            <a:stretch>
              <a:fillRect/>
            </a:stretch>
          </p:blipFill>
          <p:spPr>
            <a:xfrm>
              <a:off x="393081" y="4572000"/>
              <a:ext cx="3279192" cy="939800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3781752" y="4572000"/>
              <a:ext cx="207396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alibri"/>
                  <a:cs typeface="Calibri"/>
                </a:rPr>
                <a:t>Integrals over transverse momentum of initial and scattered </a:t>
              </a:r>
              <a:r>
                <a:rPr lang="en-US" sz="1400" dirty="0" err="1" smtClean="0">
                  <a:latin typeface="Calibri"/>
                  <a:cs typeface="Calibri"/>
                </a:rPr>
                <a:t>parton</a:t>
              </a:r>
              <a:r>
                <a:rPr lang="en-US" sz="1400" dirty="0" smtClean="0">
                  <a:latin typeface="Calibri"/>
                  <a:cs typeface="Calibri"/>
                </a:rPr>
                <a:t> </a:t>
              </a:r>
              <a:endParaRPr lang="en-US" sz="1400" dirty="0">
                <a:latin typeface="Calibri"/>
                <a:cs typeface="Calibri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19961" y="5644747"/>
            <a:ext cx="8922439" cy="523220"/>
          </a:xfrm>
          <a:prstGeom prst="rect">
            <a:avLst/>
          </a:prstGeom>
          <a:solidFill>
            <a:srgbClr val="CCFFCC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alibri"/>
                <a:cs typeface="Calibri"/>
              </a:rPr>
              <a:t>A full program to extract L.T. </a:t>
            </a:r>
            <a:r>
              <a:rPr lang="en-US" sz="1400" dirty="0" err="1" smtClean="0">
                <a:latin typeface="Calibri"/>
                <a:cs typeface="Calibri"/>
              </a:rPr>
              <a:t>TMDs</a:t>
            </a:r>
            <a:r>
              <a:rPr lang="en-US" sz="1400" dirty="0" smtClean="0">
                <a:latin typeface="Calibri"/>
                <a:cs typeface="Calibri"/>
              </a:rPr>
              <a:t> from measurements requires separation of the structure function using polarization, and coverage of a large range in </a:t>
            </a:r>
            <a:r>
              <a:rPr lang="en-US" sz="1400" dirty="0" err="1" smtClean="0">
                <a:latin typeface="Calibri"/>
                <a:cs typeface="Calibri"/>
              </a:rPr>
              <a:t>x</a:t>
            </a:r>
            <a:r>
              <a:rPr lang="en-US" sz="1400" dirty="0" smtClean="0">
                <a:latin typeface="Calibri"/>
                <a:cs typeface="Calibri"/>
              </a:rPr>
              <a:t>, </a:t>
            </a:r>
            <a:r>
              <a:rPr lang="en-US" sz="1400" dirty="0" err="1" smtClean="0">
                <a:latin typeface="Calibri"/>
                <a:cs typeface="Calibri"/>
              </a:rPr>
              <a:t>z</a:t>
            </a:r>
            <a:r>
              <a:rPr lang="en-US" sz="1400" dirty="0" smtClean="0">
                <a:latin typeface="Calibri"/>
                <a:cs typeface="Calibri"/>
              </a:rPr>
              <a:t>, P</a:t>
            </a:r>
            <a:r>
              <a:rPr lang="en-US" sz="1400" baseline="-25000" dirty="0" smtClean="0">
                <a:latin typeface="Calibri"/>
                <a:cs typeface="Calibri"/>
              </a:rPr>
              <a:t>T</a:t>
            </a:r>
            <a:r>
              <a:rPr lang="en-US" sz="1400" dirty="0" smtClean="0">
                <a:latin typeface="Calibri"/>
                <a:cs typeface="Calibri"/>
              </a:rPr>
              <a:t>  along with sensitivity to Q</a:t>
            </a:r>
            <a:r>
              <a:rPr lang="en-US" sz="1400" baseline="30000" dirty="0" smtClean="0">
                <a:latin typeface="Calibri"/>
                <a:cs typeface="Calibri"/>
              </a:rPr>
              <a:t>2</a:t>
            </a:r>
            <a:r>
              <a:rPr lang="en-US" sz="1400" dirty="0" smtClean="0">
                <a:latin typeface="Calibri"/>
                <a:cs typeface="Calibri"/>
              </a:rPr>
              <a:t>, and the flavor separation in </a:t>
            </a:r>
            <a:r>
              <a:rPr lang="en-US" sz="1400" dirty="0" err="1" smtClean="0">
                <a:latin typeface="Calibri"/>
                <a:cs typeface="Calibri"/>
              </a:rPr>
              <a:t>u</a:t>
            </a:r>
            <a:r>
              <a:rPr lang="en-US" sz="1400" dirty="0" smtClean="0">
                <a:latin typeface="Calibri"/>
                <a:cs typeface="Calibri"/>
              </a:rPr>
              <a:t>, </a:t>
            </a:r>
            <a:r>
              <a:rPr lang="en-US" sz="1400" dirty="0" err="1" smtClean="0">
                <a:latin typeface="Calibri"/>
                <a:cs typeface="Calibri"/>
              </a:rPr>
              <a:t>d</a:t>
            </a:r>
            <a:r>
              <a:rPr lang="en-US" sz="1400" dirty="0" smtClean="0">
                <a:latin typeface="Calibri"/>
                <a:cs typeface="Calibri"/>
              </a:rPr>
              <a:t>, </a:t>
            </a:r>
            <a:r>
              <a:rPr lang="en-US" sz="1400" dirty="0" err="1" smtClean="0">
                <a:latin typeface="Calibri"/>
                <a:cs typeface="Calibri"/>
              </a:rPr>
              <a:t>s</a:t>
            </a:r>
            <a:r>
              <a:rPr lang="en-US" sz="1400" dirty="0" smtClean="0">
                <a:latin typeface="Calibri"/>
                <a:cs typeface="Calibri"/>
              </a:rPr>
              <a:t> quarks. </a:t>
            </a:r>
            <a:endParaRPr lang="en-US" sz="1400" dirty="0">
              <a:latin typeface="Calibri"/>
              <a:cs typeface="Calibri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006028" y="4556070"/>
            <a:ext cx="2600834" cy="912065"/>
            <a:chOff x="1006028" y="4556070"/>
            <a:chExt cx="2600834" cy="912065"/>
          </a:xfrm>
        </p:grpSpPr>
        <p:sp>
          <p:nvSpPr>
            <p:cNvPr id="54" name="Rectangle 53"/>
            <p:cNvSpPr/>
            <p:nvPr/>
          </p:nvSpPr>
          <p:spPr bwMode="auto">
            <a:xfrm>
              <a:off x="1006028" y="4572000"/>
              <a:ext cx="856637" cy="896135"/>
            </a:xfrm>
            <a:prstGeom prst="rect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1921932" y="4572000"/>
              <a:ext cx="824132" cy="896135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2782730" y="4556070"/>
              <a:ext cx="824132" cy="896135"/>
            </a:xfrm>
            <a:prstGeom prst="rect">
              <a:avLst/>
            </a:prstGeom>
            <a:noFill/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 bwMode="auto">
          <a:xfrm>
            <a:off x="0" y="134938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3200" b="1" dirty="0">
                <a:solidFill>
                  <a:srgbClr val="0033CC"/>
                </a:solidFill>
              </a:rPr>
              <a:t>Diffraction and Imaging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228600" y="3962400"/>
            <a:ext cx="4572000" cy="3611563"/>
          </a:xfrm>
        </p:spPr>
        <p:txBody>
          <a:bodyPr/>
          <a:lstStyle/>
          <a:p>
            <a:pPr>
              <a:buFontTx/>
              <a:buNone/>
            </a:pPr>
            <a:r>
              <a:rPr lang="en-US" sz="2000"/>
              <a:t>Q = k – k’</a:t>
            </a:r>
          </a:p>
          <a:p>
            <a:pPr>
              <a:buFontTx/>
              <a:buNone/>
            </a:pPr>
            <a:r>
              <a:rPr lang="en-US" sz="2000"/>
              <a:t>  The interface pattern is given by</a:t>
            </a:r>
          </a:p>
          <a:p>
            <a:pPr>
              <a:buFontTx/>
              <a:buNone/>
            </a:pPr>
            <a:r>
              <a:rPr lang="en-US" sz="2000"/>
              <a:t>   superposition of spherical wavelets</a:t>
            </a:r>
          </a:p>
        </p:txBody>
      </p:sp>
      <p:pic>
        <p:nvPicPr>
          <p:cNvPr id="512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65691" y="774700"/>
            <a:ext cx="3363984" cy="556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447800"/>
            <a:ext cx="3017838" cy="2209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126" name="TextBox 6"/>
          <p:cNvSpPr txBox="1">
            <a:spLocks noChangeArrowheads="1"/>
          </p:cNvSpPr>
          <p:nvPr/>
        </p:nvSpPr>
        <p:spPr bwMode="auto">
          <a:xfrm>
            <a:off x="381000" y="1066800"/>
            <a:ext cx="35814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u="sng" dirty="0"/>
              <a:t>Huygens-</a:t>
            </a:r>
            <a:r>
              <a:rPr lang="en-US" sz="1600" u="sng" dirty="0" err="1"/>
              <a:t>Kichhol</a:t>
            </a:r>
            <a:r>
              <a:rPr lang="en-US" sz="1600" u="sng" dirty="0"/>
              <a:t>-Fresnel principle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rcRect l="39317" t="12236" b="19225"/>
          <a:stretch>
            <a:fillRect/>
          </a:stretch>
        </p:blipFill>
        <p:spPr>
          <a:xfrm>
            <a:off x="12700" y="804863"/>
            <a:ext cx="3441700" cy="29164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Base equipment &amp; proposed equipment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l="5543"/>
          <a:stretch>
            <a:fillRect/>
          </a:stretch>
        </p:blipFill>
        <p:spPr bwMode="auto">
          <a:xfrm>
            <a:off x="6318265" y="1161510"/>
            <a:ext cx="2806530" cy="2282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TextBox 31"/>
          <p:cNvSpPr txBox="1"/>
          <p:nvPr/>
        </p:nvSpPr>
        <p:spPr>
          <a:xfrm>
            <a:off x="7642473" y="2116667"/>
            <a:ext cx="482824" cy="27699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alibri"/>
                <a:cs typeface="Calibri"/>
              </a:rPr>
              <a:t>HMS</a:t>
            </a:r>
            <a:endParaRPr lang="en-US" sz="1200" dirty="0">
              <a:latin typeface="Calibri"/>
              <a:cs typeface="Calibri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890522" y="1105532"/>
            <a:ext cx="733181" cy="33855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rgbClr val="FF0000"/>
                </a:solidFill>
                <a:latin typeface="Calibri"/>
                <a:cs typeface="Calibri"/>
              </a:rPr>
              <a:t>SHMS</a:t>
            </a:r>
            <a:endParaRPr lang="en-US" sz="1600" b="1" i="1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grpSp>
        <p:nvGrpSpPr>
          <p:cNvPr id="3" name="Group 35"/>
          <p:cNvGrpSpPr/>
          <p:nvPr/>
        </p:nvGrpSpPr>
        <p:grpSpPr>
          <a:xfrm>
            <a:off x="1006" y="4037319"/>
            <a:ext cx="3842408" cy="2342249"/>
            <a:chOff x="1006" y="4037319"/>
            <a:chExt cx="3842408" cy="2342249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 l="5313" t="17673" r="10429" b="24149"/>
            <a:stretch>
              <a:fillRect/>
            </a:stretch>
          </p:blipFill>
          <p:spPr bwMode="auto">
            <a:xfrm>
              <a:off x="1006" y="4122292"/>
              <a:ext cx="3714460" cy="2257276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miter lim="800000"/>
              <a:headEnd/>
              <a:tailEnd/>
            </a:ln>
          </p:spPr>
        </p:pic>
        <p:sp>
          <p:nvSpPr>
            <p:cNvPr id="8" name="Rectangle 4"/>
            <p:cNvSpPr>
              <a:spLocks/>
            </p:cNvSpPr>
            <p:nvPr/>
          </p:nvSpPr>
          <p:spPr bwMode="auto">
            <a:xfrm>
              <a:off x="58798" y="4970632"/>
              <a:ext cx="722357" cy="452285"/>
            </a:xfrm>
            <a:prstGeom prst="rect">
              <a:avLst/>
            </a:prstGeom>
            <a:noFill/>
            <a:ln w="12700" cap="rnd">
              <a:noFill/>
              <a:round/>
              <a:headEnd type="none" w="med" len="med"/>
              <a:tailEnd type="none" w="med" len="med"/>
            </a:ln>
          </p:spPr>
          <p:txBody>
            <a:bodyPr lIns="38100" tIns="38100" rIns="38100" bIns="38100"/>
            <a:lstStyle/>
            <a:p>
              <a:r>
                <a:rPr lang="en-US" sz="1200" dirty="0">
                  <a:solidFill>
                    <a:srgbClr val="000000"/>
                  </a:solidFill>
                  <a:latin typeface="Calibri"/>
                  <a:ea typeface="Gill Sans Light" charset="0"/>
                  <a:cs typeface="Calibri"/>
                </a:rPr>
                <a:t>Scattering chamber</a:t>
              </a:r>
            </a:p>
          </p:txBody>
        </p:sp>
        <p:sp>
          <p:nvSpPr>
            <p:cNvPr id="12" name="Rectangle 8"/>
            <p:cNvSpPr>
              <a:spLocks/>
            </p:cNvSpPr>
            <p:nvPr/>
          </p:nvSpPr>
          <p:spPr bwMode="auto">
            <a:xfrm>
              <a:off x="1455475" y="4196611"/>
              <a:ext cx="819206" cy="261610"/>
            </a:xfrm>
            <a:prstGeom prst="rect">
              <a:avLst/>
            </a:prstGeom>
            <a:noFill/>
            <a:ln w="12700" cap="rnd">
              <a:noFill/>
              <a:round/>
              <a:headEnd type="none" w="med" len="med"/>
              <a:tailEnd type="none" w="med" len="med"/>
            </a:ln>
          </p:spPr>
          <p:txBody>
            <a:bodyPr wrap="square" lIns="38100" tIns="38100" rIns="38100" bIns="38100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  <a:latin typeface="Calibri"/>
                  <a:ea typeface="Gill Sans Light" charset="0"/>
                  <a:cs typeface="Calibri"/>
                </a:rPr>
                <a:t>Tracker</a:t>
              </a:r>
              <a:endParaRPr lang="en-US" sz="1200" dirty="0">
                <a:solidFill>
                  <a:srgbClr val="000000"/>
                </a:solidFill>
                <a:latin typeface="Calibri"/>
                <a:ea typeface="Gill Sans Light" charset="0"/>
                <a:cs typeface="Calibri"/>
              </a:endParaRPr>
            </a:p>
          </p:txBody>
        </p:sp>
        <p:sp>
          <p:nvSpPr>
            <p:cNvPr id="13" name="Rectangle 9"/>
            <p:cNvSpPr>
              <a:spLocks/>
            </p:cNvSpPr>
            <p:nvPr/>
          </p:nvSpPr>
          <p:spPr bwMode="auto">
            <a:xfrm>
              <a:off x="2971655" y="4037319"/>
              <a:ext cx="871759" cy="463075"/>
            </a:xfrm>
            <a:prstGeom prst="rect">
              <a:avLst/>
            </a:prstGeom>
            <a:noFill/>
            <a:ln w="12700" cap="rnd">
              <a:noFill/>
              <a:round/>
              <a:headEnd type="none" w="med" len="med"/>
              <a:tailEnd type="none" w="med" len="med"/>
            </a:ln>
          </p:spPr>
          <p:txBody>
            <a:bodyPr lIns="38100" tIns="38100" rIns="38100" bIns="38100"/>
            <a:lstStyle/>
            <a:p>
              <a:r>
                <a:rPr lang="en-US" sz="1200" dirty="0" err="1">
                  <a:solidFill>
                    <a:srgbClr val="000000"/>
                  </a:solidFill>
                  <a:latin typeface="Calibri"/>
                  <a:ea typeface="Gill Sans Light" charset="0"/>
                  <a:cs typeface="Calibri"/>
                </a:rPr>
                <a:t>Hadron</a:t>
              </a:r>
              <a:r>
                <a:rPr lang="en-US" sz="1200" dirty="0">
                  <a:solidFill>
                    <a:srgbClr val="000000"/>
                  </a:solidFill>
                  <a:latin typeface="Calibri"/>
                  <a:ea typeface="Gill Sans Light" charset="0"/>
                  <a:cs typeface="Calibri"/>
                </a:rPr>
                <a:t>  calorimeter</a:t>
              </a:r>
            </a:p>
          </p:txBody>
        </p:sp>
        <p:sp>
          <p:nvSpPr>
            <p:cNvPr id="14" name="Rectangle 10"/>
            <p:cNvSpPr>
              <a:spLocks/>
            </p:cNvSpPr>
            <p:nvPr/>
          </p:nvSpPr>
          <p:spPr bwMode="auto">
            <a:xfrm rot="20940000">
              <a:off x="2052565" y="5512080"/>
              <a:ext cx="780660" cy="369271"/>
            </a:xfrm>
            <a:prstGeom prst="rect">
              <a:avLst/>
            </a:prstGeom>
            <a:noFill/>
            <a:ln w="12700" cap="rnd">
              <a:noFill/>
              <a:round/>
              <a:headEnd type="none" w="med" len="med"/>
              <a:tailEnd type="none" w="med" len="med"/>
            </a:ln>
          </p:spPr>
          <p:txBody>
            <a:bodyPr lIns="38100" tIns="38100" rIns="38100" bIns="38100"/>
            <a:lstStyle/>
            <a:p>
              <a:r>
                <a:rPr lang="en-US" sz="1200" dirty="0">
                  <a:solidFill>
                    <a:srgbClr val="000000"/>
                  </a:solidFill>
                  <a:latin typeface="Calibri"/>
                  <a:ea typeface="Gill Sans Light" charset="0"/>
                  <a:cs typeface="Calibri"/>
                </a:rPr>
                <a:t>Beam line </a:t>
              </a:r>
              <a:r>
                <a:rPr lang="en-US" sz="1200" dirty="0" err="1">
                  <a:solidFill>
                    <a:srgbClr val="000000"/>
                  </a:solidFill>
                  <a:latin typeface="Calibri"/>
                  <a:ea typeface="Gill Sans Light" charset="0"/>
                  <a:cs typeface="Calibri"/>
                </a:rPr>
                <a:t>Pb</a:t>
              </a:r>
              <a:r>
                <a:rPr lang="en-US" sz="1200" dirty="0">
                  <a:solidFill>
                    <a:srgbClr val="000000"/>
                  </a:solidFill>
                  <a:latin typeface="Calibri"/>
                  <a:ea typeface="Gill Sans Light" charset="0"/>
                  <a:cs typeface="Calibri"/>
                </a:rPr>
                <a:t> shield    </a:t>
              </a:r>
            </a:p>
          </p:txBody>
        </p:sp>
        <p:sp>
          <p:nvSpPr>
            <p:cNvPr id="17" name="Rectangle 13"/>
            <p:cNvSpPr>
              <a:spLocks/>
            </p:cNvSpPr>
            <p:nvPr/>
          </p:nvSpPr>
          <p:spPr bwMode="auto">
            <a:xfrm>
              <a:off x="3079665" y="5331493"/>
              <a:ext cx="628421" cy="549298"/>
            </a:xfrm>
            <a:prstGeom prst="rect">
              <a:avLst/>
            </a:prstGeom>
            <a:noFill/>
            <a:ln w="12700" cap="rnd">
              <a:noFill/>
              <a:round/>
              <a:headEnd type="none" w="med" len="med"/>
              <a:tailEnd type="none" w="med" len="med"/>
            </a:ln>
          </p:spPr>
          <p:txBody>
            <a:bodyPr lIns="38100" tIns="38100" rIns="38100" bIns="38100"/>
            <a:lstStyle/>
            <a:p>
              <a:r>
                <a:rPr lang="en-US" sz="1200" dirty="0">
                  <a:solidFill>
                    <a:srgbClr val="000000"/>
                  </a:solidFill>
                  <a:latin typeface="Calibri"/>
                  <a:ea typeface="Gill Sans Light" charset="0"/>
                  <a:cs typeface="Calibri"/>
                </a:rPr>
                <a:t>CH2 analyzer</a:t>
              </a:r>
            </a:p>
          </p:txBody>
        </p:sp>
        <p:sp>
          <p:nvSpPr>
            <p:cNvPr id="28" name="Line 24"/>
            <p:cNvSpPr>
              <a:spLocks noChangeShapeType="1"/>
            </p:cNvSpPr>
            <p:nvPr/>
          </p:nvSpPr>
          <p:spPr bwMode="auto">
            <a:xfrm>
              <a:off x="2547869" y="4942237"/>
              <a:ext cx="563613" cy="66888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cxnSp>
          <p:nvCxnSpPr>
            <p:cNvPr id="31" name="Straight Arrow Connector 30"/>
            <p:cNvCxnSpPr>
              <a:stCxn id="12" idx="2"/>
            </p:cNvCxnSpPr>
            <p:nvPr/>
          </p:nvCxnSpPr>
          <p:spPr bwMode="auto">
            <a:xfrm rot="16200000" flipH="1">
              <a:off x="1876609" y="4446690"/>
              <a:ext cx="245011" cy="268072"/>
            </a:xfrm>
            <a:prstGeom prst="straightConnector1">
              <a:avLst/>
            </a:prstGeom>
            <a:noFill/>
            <a:ln w="28575" cap="flat" cmpd="sng" algn="ctr">
              <a:solidFill>
                <a:srgbClr val="660066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34" name="TextBox 33"/>
            <p:cNvSpPr txBox="1"/>
            <p:nvPr/>
          </p:nvSpPr>
          <p:spPr>
            <a:xfrm>
              <a:off x="208385" y="4161840"/>
              <a:ext cx="1033055" cy="33855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Calibri"/>
                  <a:cs typeface="Calibri"/>
                </a:rPr>
                <a:t>SBS-Hall A</a:t>
              </a:r>
              <a:endParaRPr lang="en-US" sz="1600" dirty="0">
                <a:latin typeface="Calibri"/>
                <a:cs typeface="Calibri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08362" y="919163"/>
            <a:ext cx="112739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olidFill>
                  <a:srgbClr val="FF0000"/>
                </a:solidFill>
              </a:rPr>
              <a:t>CLAS12</a:t>
            </a:r>
            <a:endParaRPr lang="en-US" sz="1600" b="1" i="1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289746" y="3726109"/>
            <a:ext cx="3292676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90"/>
                </a:solidFill>
                <a:latin typeface="Calibri"/>
                <a:cs typeface="Calibri"/>
              </a:rPr>
              <a:t>additional equipment (proposed)</a:t>
            </a:r>
            <a:endParaRPr lang="en-US" dirty="0">
              <a:solidFill>
                <a:srgbClr val="000090"/>
              </a:solidFill>
              <a:latin typeface="Calibri"/>
              <a:cs typeface="Calibri"/>
            </a:endParaRPr>
          </a:p>
        </p:txBody>
      </p:sp>
      <p:grpSp>
        <p:nvGrpSpPr>
          <p:cNvPr id="6" name="Group 36"/>
          <p:cNvGrpSpPr/>
          <p:nvPr/>
        </p:nvGrpSpPr>
        <p:grpSpPr>
          <a:xfrm>
            <a:off x="6114666" y="4122292"/>
            <a:ext cx="3029334" cy="2186081"/>
            <a:chOff x="6114666" y="4122292"/>
            <a:chExt cx="3029334" cy="218608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14666" y="4122292"/>
              <a:ext cx="3029334" cy="218608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6687709" y="4173092"/>
              <a:ext cx="1319993" cy="33855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Calibri"/>
                  <a:cs typeface="Calibri"/>
                </a:rPr>
                <a:t>SOLID - Hall A</a:t>
              </a:r>
              <a:endParaRPr lang="en-US" sz="1600" dirty="0">
                <a:latin typeface="Calibri"/>
                <a:cs typeface="Calibri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187682" y="703263"/>
            <a:ext cx="3249608" cy="40011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0090"/>
                </a:solidFill>
                <a:latin typeface="Calibri"/>
                <a:cs typeface="Calibri"/>
              </a:rPr>
              <a:t>JLab 12 GeV base equipment</a:t>
            </a:r>
            <a:endParaRPr lang="en-US" sz="2000" b="1" dirty="0">
              <a:solidFill>
                <a:srgbClr val="000090"/>
              </a:solidFill>
              <a:latin typeface="Calibri"/>
              <a:cs typeface="Calibri"/>
            </a:endParaRPr>
          </a:p>
        </p:txBody>
      </p:sp>
      <p:grpSp>
        <p:nvGrpSpPr>
          <p:cNvPr id="9" name="Group 37"/>
          <p:cNvGrpSpPr/>
          <p:nvPr/>
        </p:nvGrpSpPr>
        <p:grpSpPr>
          <a:xfrm>
            <a:off x="3779914" y="4139934"/>
            <a:ext cx="2271252" cy="2193839"/>
            <a:chOff x="3779914" y="4139934"/>
            <a:chExt cx="2271252" cy="219383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9914" y="4139934"/>
              <a:ext cx="2271252" cy="2193839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30" name="TextBox 29"/>
            <p:cNvSpPr txBox="1"/>
            <p:nvPr/>
          </p:nvSpPr>
          <p:spPr>
            <a:xfrm>
              <a:off x="3843414" y="4161840"/>
              <a:ext cx="1248058" cy="33855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Calibri"/>
                  <a:cs typeface="Calibri"/>
                </a:rPr>
                <a:t>CLAS12 RICH </a:t>
              </a:r>
              <a:endParaRPr lang="en-US" sz="1600" dirty="0">
                <a:latin typeface="Calibri"/>
                <a:cs typeface="Calibri"/>
              </a:endParaRPr>
            </a:p>
          </p:txBody>
        </p:sp>
      </p:grpSp>
      <p:pic>
        <p:nvPicPr>
          <p:cNvPr id="26" name="Picture 12" descr="hallacombo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143165" y="1257717"/>
            <a:ext cx="3173413" cy="2148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content of GPDs </a:t>
            </a:r>
            <a:r>
              <a:rPr lang="en-US" i="1" dirty="0" smtClean="0"/>
              <a:t>H, E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t="18138" b="54606"/>
          <a:stretch>
            <a:fillRect/>
          </a:stretch>
        </p:blipFill>
        <p:spPr>
          <a:xfrm>
            <a:off x="45573" y="1841500"/>
            <a:ext cx="9072393" cy="21198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82800" y="3618468"/>
            <a:ext cx="1561445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libri"/>
                <a:cs typeface="Calibri"/>
              </a:rPr>
              <a:t>(</a:t>
            </a:r>
            <a:r>
              <a:rPr lang="en-US" sz="1600" dirty="0" err="1" smtClean="0">
                <a:latin typeface="Calibri"/>
                <a:cs typeface="Calibri"/>
              </a:rPr>
              <a:t>Ji’s</a:t>
            </a:r>
            <a:r>
              <a:rPr lang="en-US" sz="1600" dirty="0" smtClean="0">
                <a:latin typeface="Calibri"/>
                <a:cs typeface="Calibri"/>
              </a:rPr>
              <a:t> sum for </a:t>
            </a:r>
            <a:r>
              <a:rPr lang="en-US" sz="1600" dirty="0" err="1" smtClean="0">
                <a:latin typeface="Calibri"/>
                <a:cs typeface="Calibri"/>
              </a:rPr>
              <a:t>t</a:t>
            </a:r>
            <a:r>
              <a:rPr lang="en-US" sz="1600" dirty="0" smtClean="0">
                <a:latin typeface="Calibri"/>
                <a:cs typeface="Calibri"/>
              </a:rPr>
              <a:t>=0)</a:t>
            </a: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82800" y="4330700"/>
            <a:ext cx="4589293" cy="646331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Fourier transformation relates </a:t>
            </a:r>
            <a:r>
              <a:rPr lang="en-US" i="1" dirty="0" err="1" smtClean="0">
                <a:latin typeface="Calibri"/>
                <a:cs typeface="Calibri"/>
              </a:rPr>
              <a:t>J(t</a:t>
            </a:r>
            <a:r>
              <a:rPr lang="en-US" i="1" dirty="0" smtClean="0">
                <a:latin typeface="Calibri"/>
                <a:cs typeface="Calibri"/>
              </a:rPr>
              <a:t>)</a:t>
            </a:r>
            <a:r>
              <a:rPr lang="en-US" dirty="0" smtClean="0">
                <a:latin typeface="Calibri"/>
                <a:cs typeface="Calibri"/>
              </a:rPr>
              <a:t> to the quark angular momentum distribution in </a:t>
            </a:r>
            <a:r>
              <a:rPr lang="en-US" dirty="0" err="1" smtClean="0">
                <a:latin typeface="Calibri"/>
                <a:cs typeface="Calibri"/>
              </a:rPr>
              <a:t>b</a:t>
            </a:r>
            <a:r>
              <a:rPr lang="en-US" baseline="-25000" dirty="0" err="1" smtClean="0">
                <a:latin typeface="Calibri"/>
                <a:cs typeface="Calibri"/>
              </a:rPr>
              <a:t>T</a:t>
            </a:r>
            <a:r>
              <a:rPr lang="en-US" dirty="0" smtClean="0">
                <a:latin typeface="Calibri"/>
                <a:cs typeface="Calibri"/>
              </a:rPr>
              <a:t> space. 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1088935"/>
            <a:ext cx="7250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Nucleon energy-momentum tensor of </a:t>
            </a:r>
            <a:r>
              <a:rPr lang="en-US" sz="2400" i="1" dirty="0" err="1" smtClean="0">
                <a:latin typeface="Calibri"/>
                <a:cs typeface="Calibri"/>
              </a:rPr>
              <a:t>q</a:t>
            </a:r>
            <a:r>
              <a:rPr lang="en-US" sz="2400" dirty="0" smtClean="0">
                <a:latin typeface="Calibri"/>
                <a:cs typeface="Calibri"/>
              </a:rPr>
              <a:t> flavored quarks: 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1165" y="5245100"/>
            <a:ext cx="51306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  <a:cs typeface="Calibri"/>
              </a:rPr>
              <a:t>M</a:t>
            </a:r>
            <a:r>
              <a:rPr lang="en-US" sz="2000" baseline="-25000" dirty="0" smtClean="0">
                <a:latin typeface="Calibri"/>
                <a:cs typeface="Calibri"/>
              </a:rPr>
              <a:t>2</a:t>
            </a:r>
            <a:r>
              <a:rPr lang="en-US" sz="2000" dirty="0" smtClean="0">
                <a:latin typeface="Calibri"/>
                <a:cs typeface="Calibri"/>
              </a:rPr>
              <a:t>(t):  Mass distribution in </a:t>
            </a:r>
            <a:r>
              <a:rPr lang="en-US" sz="2000" dirty="0" err="1" smtClean="0">
                <a:latin typeface="Calibri"/>
                <a:cs typeface="Calibri"/>
              </a:rPr>
              <a:t>b</a:t>
            </a:r>
            <a:r>
              <a:rPr lang="en-US" sz="2000" baseline="-25000" dirty="0" err="1" smtClean="0">
                <a:latin typeface="Calibri"/>
                <a:cs typeface="Calibri"/>
              </a:rPr>
              <a:t>T</a:t>
            </a:r>
            <a:r>
              <a:rPr lang="en-US" sz="2000" dirty="0" smtClean="0">
                <a:latin typeface="Calibri"/>
                <a:cs typeface="Calibri"/>
              </a:rPr>
              <a:t> space</a:t>
            </a:r>
          </a:p>
          <a:p>
            <a:r>
              <a:rPr lang="en-US" sz="2000" dirty="0" smtClean="0">
                <a:latin typeface="Calibri"/>
                <a:cs typeface="Calibri"/>
              </a:rPr>
              <a:t>d</a:t>
            </a:r>
            <a:r>
              <a:rPr lang="en-US" sz="2000" baseline="-25000" dirty="0" smtClean="0">
                <a:latin typeface="Calibri"/>
                <a:cs typeface="Calibri"/>
              </a:rPr>
              <a:t>2</a:t>
            </a:r>
            <a:r>
              <a:rPr lang="en-US" sz="2000" dirty="0" smtClean="0">
                <a:latin typeface="Calibri"/>
                <a:cs typeface="Calibri"/>
              </a:rPr>
              <a:t>(t): Pressure and force distribution on quarks. 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69815" y="5368210"/>
            <a:ext cx="247597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libri"/>
                <a:cs typeface="Calibri"/>
              </a:rPr>
              <a:t>K. </a:t>
            </a:r>
            <a:r>
              <a:rPr lang="en-US" sz="1600" dirty="0" err="1" smtClean="0">
                <a:latin typeface="Calibri"/>
                <a:cs typeface="Calibri"/>
              </a:rPr>
              <a:t>Goeke</a:t>
            </a:r>
            <a:r>
              <a:rPr lang="en-US" sz="1600" dirty="0" smtClean="0">
                <a:latin typeface="Calibri"/>
                <a:cs typeface="Calibri"/>
              </a:rPr>
              <a:t> et al., PRD75, 2094021 (2007)</a:t>
            </a:r>
            <a:endParaRPr lang="en-US" sz="16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600" y="3953216"/>
            <a:ext cx="2488320" cy="241369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803520" y="5350162"/>
            <a:ext cx="1431360" cy="5976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58421" rIns="81639" bIns="40820">
            <a:prstTxWarp prst="textNoShape">
              <a:avLst/>
            </a:prstTxWarp>
          </a:bodyPr>
          <a:lstStyle/>
          <a:p>
            <a:pPr>
              <a:tabLst>
                <a:tab pos="656650" algn="l"/>
                <a:tab pos="1313299" algn="l"/>
              </a:tabLst>
            </a:pPr>
            <a:r>
              <a:rPr lang="en-US" sz="2000" dirty="0">
                <a:solidFill>
                  <a:srgbClr val="E6E6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WenQuanYi Zen Hei" charset="0"/>
                <a:cs typeface="WenQuanYi Zen Hei" charset="0"/>
              </a:rPr>
              <a:t>Preliminary</a:t>
            </a:r>
          </a:p>
        </p:txBody>
      </p:sp>
      <p:sp>
        <p:nvSpPr>
          <p:cNvPr id="3098" name="Text Box 26"/>
          <p:cNvSpPr txBox="1">
            <a:spLocks noChangeArrowheads="1"/>
          </p:cNvSpPr>
          <p:nvPr/>
        </p:nvSpPr>
        <p:spPr bwMode="auto">
          <a:xfrm>
            <a:off x="-486719" y="-3416039"/>
            <a:ext cx="2544480" cy="256346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53620" rIns="81639" bIns="40820">
            <a:prstTxWarp prst="textNoShape">
              <a:avLst/>
            </a:prstTxWarp>
          </a:bodyPr>
          <a:lstStyle/>
          <a:p>
            <a:pPr>
              <a:tabLst>
                <a:tab pos="656650" algn="l"/>
                <a:tab pos="1313299" algn="l"/>
                <a:tab pos="1969949" algn="l"/>
              </a:tabLst>
            </a:pPr>
            <a:r>
              <a:rPr lang="en-US" sz="1500" dirty="0">
                <a:solidFill>
                  <a:srgbClr val="000000"/>
                </a:solidFill>
                <a:ea typeface="WenQuanYi Zen Hei" charset="0"/>
                <a:cs typeface="WenQuanYi Zen Hei" charset="0"/>
              </a:rPr>
              <a:t>DVCS reaction frame</a:t>
            </a:r>
          </a:p>
        </p:txBody>
      </p:sp>
      <p:sp>
        <p:nvSpPr>
          <p:cNvPr id="3099" name="AutoShape 27"/>
          <p:cNvSpPr>
            <a:spLocks noChangeArrowheads="1"/>
          </p:cNvSpPr>
          <p:nvPr/>
        </p:nvSpPr>
        <p:spPr bwMode="auto">
          <a:xfrm>
            <a:off x="309600" y="3863927"/>
            <a:ext cx="1870560" cy="267868"/>
          </a:xfrm>
          <a:prstGeom prst="roundRect">
            <a:avLst>
              <a:gd name="adj" fmla="val 537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01" name="Rectangle 29"/>
          <p:cNvSpPr>
            <a:spLocks noChangeArrowheads="1"/>
          </p:cNvSpPr>
          <p:nvPr/>
        </p:nvSpPr>
        <p:spPr bwMode="auto">
          <a:xfrm>
            <a:off x="276480" y="3863926"/>
            <a:ext cx="2639520" cy="2387771"/>
          </a:xfrm>
          <a:prstGeom prst="rect">
            <a:avLst/>
          </a:prstGeom>
          <a:noFill/>
          <a:ln w="18360">
            <a:solidFill>
              <a:srgbClr val="00008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02" name="Text Box 30"/>
          <p:cNvSpPr txBox="1">
            <a:spLocks noChangeArrowheads="1"/>
          </p:cNvSpPr>
          <p:nvPr/>
        </p:nvSpPr>
        <p:spPr bwMode="auto">
          <a:xfrm rot="10800000">
            <a:off x="244800" y="3928733"/>
            <a:ext cx="347040" cy="64374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eaVert" wrap="none" lIns="81639" tIns="53620" rIns="81639" bIns="40820">
            <a:prstTxWarp prst="textNoShape">
              <a:avLst/>
            </a:prstTxWarp>
          </a:bodyPr>
          <a:lstStyle/>
          <a:p>
            <a:r>
              <a:rPr lang="en-US" sz="1500" b="1" dirty="0">
                <a:solidFill>
                  <a:srgbClr val="000000"/>
                </a:solidFill>
                <a:latin typeface="Arial"/>
                <a:ea typeface="WenQuanYi Zen Hei" charset="0"/>
                <a:cs typeface="Arial"/>
              </a:rPr>
              <a:t>A</a:t>
            </a:r>
            <a:r>
              <a:rPr lang="en-US" sz="1500" b="1" baseline="-33000" dirty="0">
                <a:solidFill>
                  <a:srgbClr val="000000"/>
                </a:solidFill>
                <a:latin typeface="Arial"/>
                <a:ea typeface="WenQuanYi Zen Hei" charset="0"/>
                <a:cs typeface="Arial"/>
              </a:rPr>
              <a:t>UL</a:t>
            </a:r>
          </a:p>
        </p:txBody>
      </p:sp>
      <p:sp>
        <p:nvSpPr>
          <p:cNvPr id="3103" name="AutoShape 31"/>
          <p:cNvSpPr>
            <a:spLocks noChangeArrowheads="1"/>
          </p:cNvSpPr>
          <p:nvPr/>
        </p:nvSpPr>
        <p:spPr bwMode="auto">
          <a:xfrm>
            <a:off x="-7359840" y="-2190470"/>
            <a:ext cx="3281760" cy="269309"/>
          </a:xfrm>
          <a:prstGeom prst="roundRect">
            <a:avLst>
              <a:gd name="adj" fmla="val 537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04" name="AutoShape 32"/>
          <p:cNvSpPr>
            <a:spLocks noChangeArrowheads="1"/>
          </p:cNvSpPr>
          <p:nvPr/>
        </p:nvSpPr>
        <p:spPr bwMode="auto">
          <a:xfrm>
            <a:off x="-7189920" y="1150681"/>
            <a:ext cx="3281760" cy="269308"/>
          </a:xfrm>
          <a:prstGeom prst="roundRect">
            <a:avLst>
              <a:gd name="adj" fmla="val 537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05" name="Text Box 33"/>
          <p:cNvSpPr txBox="1">
            <a:spLocks noChangeArrowheads="1"/>
          </p:cNvSpPr>
          <p:nvPr/>
        </p:nvSpPr>
        <p:spPr bwMode="auto">
          <a:xfrm>
            <a:off x="-4937760" y="1441"/>
            <a:ext cx="2465280" cy="5976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72822" rIns="81639" bIns="40820">
            <a:prstTxWarp prst="textNoShape">
              <a:avLst/>
            </a:prstTxWarp>
          </a:bodyPr>
          <a:lstStyle/>
          <a:p>
            <a:pPr>
              <a:tabLst>
                <a:tab pos="656650" algn="l"/>
                <a:tab pos="1313299" algn="l"/>
                <a:tab pos="1969949" algn="l"/>
              </a:tabLst>
            </a:pPr>
            <a:r>
              <a:rPr lang="en-US" sz="3600" dirty="0">
                <a:solidFill>
                  <a:srgbClr val="E6E6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WenQuanYi Zen Hei" charset="0"/>
                <a:cs typeface="WenQuanYi Zen Hei" charset="0"/>
              </a:rPr>
              <a:t>Preliminary</a:t>
            </a:r>
          </a:p>
        </p:txBody>
      </p:sp>
      <p:sp>
        <p:nvSpPr>
          <p:cNvPr id="3106" name="Text Box 34"/>
          <p:cNvSpPr txBox="1">
            <a:spLocks noChangeArrowheads="1"/>
          </p:cNvSpPr>
          <p:nvPr/>
        </p:nvSpPr>
        <p:spPr bwMode="auto">
          <a:xfrm>
            <a:off x="12348000" y="4349256"/>
            <a:ext cx="2465280" cy="66247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72822" rIns="81639" bIns="40820">
            <a:prstTxWarp prst="textNoShape">
              <a:avLst/>
            </a:prstTxWarp>
          </a:bodyPr>
          <a:lstStyle/>
          <a:p>
            <a:pPr>
              <a:tabLst>
                <a:tab pos="656650" algn="l"/>
                <a:tab pos="1313299" algn="l"/>
                <a:tab pos="1969949" algn="l"/>
              </a:tabLst>
            </a:pPr>
            <a:r>
              <a:rPr lang="en-US" sz="3600" dirty="0">
                <a:solidFill>
                  <a:srgbClr val="E6E6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WenQuanYi Zen Hei" charset="0"/>
                <a:cs typeface="WenQuanYi Zen Hei" charset="0"/>
              </a:rPr>
              <a:t>Preliminary</a:t>
            </a:r>
          </a:p>
        </p:txBody>
      </p:sp>
      <p:pic>
        <p:nvPicPr>
          <p:cNvPr id="3110" name="Picture 3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8160" y="877053"/>
            <a:ext cx="4147200" cy="246409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3111" name="Oval 39"/>
          <p:cNvSpPr>
            <a:spLocks noChangeArrowheads="1"/>
          </p:cNvSpPr>
          <p:nvPr/>
        </p:nvSpPr>
        <p:spPr bwMode="auto">
          <a:xfrm>
            <a:off x="1697761" y="2151586"/>
            <a:ext cx="273600" cy="273629"/>
          </a:xfrm>
          <a:prstGeom prst="ellipse">
            <a:avLst/>
          </a:prstGeom>
          <a:noFill/>
          <a:ln w="18360">
            <a:solidFill>
              <a:srgbClr val="00008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12" name="Line 40"/>
          <p:cNvSpPr>
            <a:spLocks noChangeShapeType="1"/>
          </p:cNvSpPr>
          <p:nvPr/>
        </p:nvSpPr>
        <p:spPr bwMode="auto">
          <a:xfrm>
            <a:off x="1971360" y="2294161"/>
            <a:ext cx="944640" cy="1571205"/>
          </a:xfrm>
          <a:prstGeom prst="line">
            <a:avLst/>
          </a:prstGeom>
          <a:noFill/>
          <a:ln w="18360">
            <a:solidFill>
              <a:srgbClr val="00008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13" name="Line 41"/>
          <p:cNvSpPr>
            <a:spLocks noChangeShapeType="1"/>
          </p:cNvSpPr>
          <p:nvPr/>
        </p:nvSpPr>
        <p:spPr bwMode="auto">
          <a:xfrm flipH="1">
            <a:off x="276480" y="2294161"/>
            <a:ext cx="1422720" cy="1571205"/>
          </a:xfrm>
          <a:prstGeom prst="line">
            <a:avLst/>
          </a:prstGeom>
          <a:noFill/>
          <a:ln w="18360">
            <a:solidFill>
              <a:srgbClr val="00008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14" name="Text Box 42"/>
          <p:cNvSpPr txBox="1">
            <a:spLocks noChangeArrowheads="1"/>
          </p:cNvSpPr>
          <p:nvPr/>
        </p:nvSpPr>
        <p:spPr bwMode="auto">
          <a:xfrm>
            <a:off x="0" y="50800"/>
            <a:ext cx="9144000" cy="68407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22402" rIns="0" bIns="0" anchor="ctr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sz="2800" b="1" i="1" dirty="0" smtClean="0"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WenQuanYi Zen Hei" charset="0"/>
                <a:cs typeface="Arial"/>
              </a:rPr>
              <a:t>CLAS</a:t>
            </a:r>
            <a:r>
              <a:rPr 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WenQuanYi Zen Hei" charset="0"/>
                <a:cs typeface="Arial"/>
              </a:rPr>
              <a:t> DVCS </a:t>
            </a:r>
            <a:r>
              <a:rPr 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WenQuanYi Zen Hei" charset="0"/>
                <a:cs typeface="Arial"/>
              </a:rPr>
              <a:t>t</a:t>
            </a:r>
            <a:r>
              <a:rPr 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WenQuanYi Zen Hei" charset="0"/>
                <a:cs typeface="Arial"/>
              </a:rPr>
              <a:t>arget spin </a:t>
            </a:r>
            <a:r>
              <a:rPr 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WenQuanYi Zen Hei" charset="0"/>
                <a:cs typeface="Arial"/>
              </a:rPr>
              <a:t>a</a:t>
            </a:r>
            <a:r>
              <a:rPr 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WenQuanYi Zen Hei" charset="0"/>
                <a:cs typeface="Arial"/>
              </a:rPr>
              <a:t>symmetry results</a:t>
            </a:r>
            <a:endParaRPr lang="en-US" sz="2800" b="1" dirty="0">
              <a:solidFill>
                <a:srgbClr val="0033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WenQuanYi Zen Hei" charset="0"/>
              <a:cs typeface="Arial"/>
            </a:endParaRPr>
          </a:p>
        </p:txBody>
      </p:sp>
      <p:sp>
        <p:nvSpPr>
          <p:cNvPr id="3115" name="Text Box 43"/>
          <p:cNvSpPr txBox="1">
            <a:spLocks noChangeArrowheads="1"/>
          </p:cNvSpPr>
          <p:nvPr/>
        </p:nvSpPr>
        <p:spPr bwMode="auto">
          <a:xfrm>
            <a:off x="2419200" y="2405053"/>
            <a:ext cx="1431360" cy="597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58421" rIns="81639" bIns="40820">
            <a:prstTxWarp prst="textNoShape">
              <a:avLst/>
            </a:prstTxWarp>
          </a:bodyPr>
          <a:lstStyle/>
          <a:p>
            <a:pPr>
              <a:tabLst>
                <a:tab pos="656650" algn="l"/>
                <a:tab pos="1313299" algn="l"/>
              </a:tabLst>
            </a:pPr>
            <a:r>
              <a:rPr lang="en-US" sz="2000" dirty="0">
                <a:solidFill>
                  <a:srgbClr val="E6E6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WenQuanYi Zen Hei" charset="0"/>
                <a:cs typeface="WenQuanYi Zen Hei" charset="0"/>
              </a:rPr>
              <a:t>Preliminary</a:t>
            </a:r>
          </a:p>
        </p:txBody>
      </p:sp>
      <p:sp>
        <p:nvSpPr>
          <p:cNvPr id="3116" name="Rectangle 44"/>
          <p:cNvSpPr>
            <a:spLocks noChangeArrowheads="1"/>
          </p:cNvSpPr>
          <p:nvPr/>
        </p:nvSpPr>
        <p:spPr bwMode="auto">
          <a:xfrm>
            <a:off x="16320" y="838200"/>
            <a:ext cx="593280" cy="225176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17" name="Text Box 45"/>
          <p:cNvSpPr txBox="1">
            <a:spLocks noChangeArrowheads="1"/>
          </p:cNvSpPr>
          <p:nvPr/>
        </p:nvSpPr>
        <p:spPr bwMode="auto">
          <a:xfrm>
            <a:off x="744481" y="1097395"/>
            <a:ext cx="3065519" cy="93321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1639" tIns="50420" rIns="81639" bIns="40820">
            <a:prstTxWarp prst="textNoShape">
              <a:avLst/>
            </a:prstTxWarp>
          </a:bodyPr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</a:tabLst>
            </a:pPr>
            <a:r>
              <a:rPr lang="en-US" sz="1000" dirty="0">
                <a:solidFill>
                  <a:srgbClr val="0000FF"/>
                </a:solidFill>
                <a:ea typeface="Arial" charset="0"/>
                <a:cs typeface="Arial" charset="0"/>
              </a:rPr>
              <a:t>■ </a:t>
            </a:r>
            <a:r>
              <a:rPr lang="en-US" sz="1000" dirty="0">
                <a:solidFill>
                  <a:srgbClr val="000000"/>
                </a:solidFill>
                <a:latin typeface="Arial"/>
                <a:ea typeface="Arial" charset="0"/>
                <a:cs typeface="Arial"/>
              </a:rPr>
              <a:t>- preliminary results of eg1-dvcs</a:t>
            </a:r>
          </a:p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</a:tabLst>
            </a:pPr>
            <a:r>
              <a:rPr lang="en-US" sz="1000" dirty="0">
                <a:solidFill>
                  <a:srgbClr val="FF0000"/>
                </a:solidFill>
                <a:latin typeface="Arial"/>
                <a:ea typeface="Arial" charset="0"/>
                <a:cs typeface="Arial"/>
              </a:rPr>
              <a:t>■</a:t>
            </a:r>
            <a:r>
              <a:rPr lang="en-US" sz="1000" dirty="0">
                <a:solidFill>
                  <a:srgbClr val="000000"/>
                </a:solidFill>
                <a:latin typeface="Arial"/>
                <a:ea typeface="Arial" charset="0"/>
                <a:cs typeface="Arial"/>
              </a:rPr>
              <a:t> - pioneering measurements from</a:t>
            </a:r>
            <a:r>
              <a:rPr lang="en-US" sz="1000" dirty="0" smtClean="0">
                <a:solidFill>
                  <a:srgbClr val="000000"/>
                </a:solidFill>
                <a:latin typeface="Arial"/>
                <a:ea typeface="Arial" charset="0"/>
                <a:cs typeface="Arial"/>
              </a:rPr>
              <a:t> CLAS-eg1b</a:t>
            </a:r>
            <a:endParaRPr lang="en-US" sz="1000" dirty="0">
              <a:solidFill>
                <a:srgbClr val="000000"/>
              </a:solidFill>
              <a:latin typeface="Arial"/>
              <a:ea typeface="Arial" charset="0"/>
              <a:cs typeface="Arial"/>
            </a:endParaRPr>
          </a:p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</a:tabLst>
            </a:pPr>
            <a:r>
              <a:rPr lang="en-US" sz="1000" b="1" dirty="0">
                <a:solidFill>
                  <a:srgbClr val="FF0000"/>
                </a:solidFill>
                <a:latin typeface="Arial"/>
                <a:ea typeface="Arial" charset="0"/>
                <a:cs typeface="Arial"/>
              </a:rPr>
              <a:t>□</a:t>
            </a:r>
            <a:r>
              <a:rPr lang="en-US" sz="1000" b="1" dirty="0">
                <a:solidFill>
                  <a:srgbClr val="0000FF"/>
                </a:solidFill>
                <a:latin typeface="Arial"/>
                <a:ea typeface="Arial" charset="0"/>
                <a:cs typeface="Arial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Arial"/>
                <a:ea typeface="Arial" charset="0"/>
                <a:cs typeface="Arial"/>
              </a:rPr>
              <a:t>- results from HERMES</a:t>
            </a: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14800" y="2590800"/>
            <a:ext cx="4832301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09" name="AutoShape 37"/>
          <p:cNvSpPr>
            <a:spLocks noChangeArrowheads="1"/>
          </p:cNvSpPr>
          <p:nvPr/>
        </p:nvSpPr>
        <p:spPr bwMode="auto">
          <a:xfrm rot="2494774">
            <a:off x="3389857" y="3303499"/>
            <a:ext cx="759740" cy="341315"/>
          </a:xfrm>
          <a:prstGeom prst="rightArrow">
            <a:avLst>
              <a:gd name="adj1" fmla="val 50000"/>
              <a:gd name="adj2" fmla="val 78798"/>
            </a:avLst>
          </a:prstGeom>
          <a:solidFill>
            <a:srgbClr val="0000FF"/>
          </a:solidFill>
          <a:ln w="9525">
            <a:noFill/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23"/>
          <p:cNvGrpSpPr/>
          <p:nvPr/>
        </p:nvGrpSpPr>
        <p:grpSpPr>
          <a:xfrm>
            <a:off x="4724400" y="5057001"/>
            <a:ext cx="2514600" cy="491698"/>
            <a:chOff x="4724400" y="5057001"/>
            <a:chExt cx="2514600" cy="491698"/>
          </a:xfrm>
        </p:grpSpPr>
        <p:sp>
          <p:nvSpPr>
            <p:cNvPr id="66561" name="Rectangle 1"/>
            <p:cNvSpPr>
              <a:spLocks noChangeArrowheads="1"/>
            </p:cNvSpPr>
            <p:nvPr/>
          </p:nvSpPr>
          <p:spPr bwMode="auto">
            <a:xfrm>
              <a:off x="4724400" y="5057001"/>
              <a:ext cx="2514600" cy="4616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Phys.Lett</a:t>
              </a: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. B689 (2010) 156-162</a:t>
              </a: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 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6562" name="Rectangle 2"/>
            <p:cNvSpPr>
              <a:spLocks noChangeArrowheads="1"/>
            </p:cNvSpPr>
            <p:nvPr/>
          </p:nvSpPr>
          <p:spPr bwMode="auto">
            <a:xfrm>
              <a:off x="4800600" y="5271700"/>
              <a:ext cx="203773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arXiv:1003.0307 [</a:t>
              </a:r>
              <a:r>
                <a:rPr kumimoji="0" lang="en-US" sz="12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hep</a:t>
              </a: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-ph]</a:t>
              </a: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 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5" name="Rectangle 3"/>
          <p:cNvSpPr>
            <a:spLocks noChangeArrowheads="1"/>
          </p:cNvSpPr>
          <p:nvPr/>
        </p:nvSpPr>
        <p:spPr bwMode="auto">
          <a:xfrm>
            <a:off x="152400" y="806450"/>
            <a:ext cx="8686800" cy="70788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defTabSz="762000" eaLnBrk="0" hangingPunct="0"/>
            <a:r>
              <a:rPr lang="fr-FR" sz="2000" b="1" dirty="0">
                <a:latin typeface="Arial" pitchFamily="34" charset="0"/>
                <a:cs typeface="Arial" pitchFamily="34" charset="0"/>
              </a:rPr>
              <a:t>In </a:t>
            </a:r>
            <a:r>
              <a:rPr lang="fr-FR" sz="2000" b="1" dirty="0" err="1">
                <a:latin typeface="Arial" pitchFamily="34" charset="0"/>
                <a:cs typeface="Arial" pitchFamily="34" charset="0"/>
              </a:rPr>
              <a:t>general</a:t>
            </a:r>
            <a:r>
              <a:rPr lang="fr-FR" sz="2000" b="1" dirty="0">
                <a:latin typeface="Arial" pitchFamily="34" charset="0"/>
                <a:cs typeface="Arial" pitchFamily="34" charset="0"/>
              </a:rPr>
              <a:t>, </a:t>
            </a:r>
            <a:r>
              <a:rPr lang="fr-FR" sz="20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8</a:t>
            </a:r>
            <a:r>
              <a:rPr lang="fr-FR" sz="2000" b="1" dirty="0">
                <a:latin typeface="Arial" pitchFamily="34" charset="0"/>
                <a:cs typeface="Arial" pitchFamily="34" charset="0"/>
              </a:rPr>
              <a:t> GPD </a:t>
            </a:r>
            <a:r>
              <a:rPr lang="fr-FR" sz="2000" b="1" dirty="0" err="1">
                <a:latin typeface="Arial" pitchFamily="34" charset="0"/>
                <a:cs typeface="Arial" pitchFamily="34" charset="0"/>
              </a:rPr>
              <a:t>quantities</a:t>
            </a:r>
            <a:r>
              <a:rPr lang="fr-FR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fr-FR" sz="2000" b="1" dirty="0" smtClean="0">
                <a:latin typeface="Arial" pitchFamily="34" charset="0"/>
                <a:cs typeface="Arial" pitchFamily="34" charset="0"/>
              </a:rPr>
              <a:t>accessible</a:t>
            </a:r>
          </a:p>
          <a:p>
            <a:pPr defTabSz="762000" eaLnBrk="0" hangingPunct="0"/>
            <a:r>
              <a:rPr lang="fr-FR" sz="2000" b="1" dirty="0" smtClean="0">
                <a:solidFill>
                  <a:srgbClr val="00CC00"/>
                </a:solidFill>
                <a:latin typeface="Arial" pitchFamily="34" charset="0"/>
                <a:cs typeface="Arial" pitchFamily="34" charset="0"/>
              </a:rPr>
              <a:t>Compton </a:t>
            </a:r>
            <a:r>
              <a:rPr lang="fr-FR" sz="2000" b="1" dirty="0" err="1" smtClean="0">
                <a:solidFill>
                  <a:srgbClr val="00CC00"/>
                </a:solidFill>
                <a:latin typeface="Arial" pitchFamily="34" charset="0"/>
                <a:cs typeface="Arial" pitchFamily="34" charset="0"/>
              </a:rPr>
              <a:t>Form</a:t>
            </a:r>
            <a:r>
              <a:rPr lang="fr-FR" sz="2000" b="1" dirty="0" smtClean="0">
                <a:solidFill>
                  <a:srgbClr val="00CC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2000" b="1" dirty="0" err="1" smtClean="0">
                <a:solidFill>
                  <a:srgbClr val="00CC00"/>
                </a:solidFill>
                <a:latin typeface="Arial" pitchFamily="34" charset="0"/>
                <a:cs typeface="Arial" pitchFamily="34" charset="0"/>
              </a:rPr>
              <a:t>Factors</a:t>
            </a:r>
            <a:r>
              <a:rPr lang="fr-FR" sz="2000" b="1" dirty="0" smtClean="0">
                <a:solidFill>
                  <a:srgbClr val="00CC00"/>
                </a:solidFill>
                <a:latin typeface="Arial" pitchFamily="34" charset="0"/>
                <a:cs typeface="Arial" pitchFamily="34" charset="0"/>
              </a:rPr>
              <a:t>, (CFF)</a:t>
            </a:r>
            <a:endParaRPr lang="en-US" sz="2000" b="1" dirty="0">
              <a:solidFill>
                <a:srgbClr val="00CC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9556" name="Text Box 4"/>
          <p:cNvSpPr txBox="1">
            <a:spLocks noChangeArrowheads="1"/>
          </p:cNvSpPr>
          <p:nvPr/>
        </p:nvSpPr>
        <p:spPr bwMode="auto">
          <a:xfrm>
            <a:off x="152400" y="2209800"/>
            <a:ext cx="1837362" cy="156966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600" b="1" dirty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DVCS : golden</a:t>
            </a:r>
          </a:p>
          <a:p>
            <a:r>
              <a:rPr lang="fr-FR" sz="1600" b="1" dirty="0" err="1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c</a:t>
            </a:r>
            <a:r>
              <a:rPr lang="fr-FR" sz="1600" b="1" dirty="0" err="1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hannel</a:t>
            </a:r>
            <a:endParaRPr lang="fr-FR" sz="1600" b="1" dirty="0">
              <a:solidFill>
                <a:srgbClr val="0033CC"/>
              </a:solidFill>
              <a:latin typeface="Arial" pitchFamily="34" charset="0"/>
              <a:cs typeface="Arial" pitchFamily="34" charset="0"/>
            </a:endParaRPr>
          </a:p>
          <a:p>
            <a:r>
              <a:rPr lang="fr-FR" sz="1600" b="1" dirty="0" err="1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a</a:t>
            </a:r>
            <a:r>
              <a:rPr lang="fr-FR" sz="1600" b="1" dirty="0" err="1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nticipated</a:t>
            </a:r>
            <a:endParaRPr lang="fr-FR" sz="1600" b="1" dirty="0">
              <a:solidFill>
                <a:srgbClr val="0033CC"/>
              </a:solidFill>
              <a:latin typeface="Arial" pitchFamily="34" charset="0"/>
              <a:cs typeface="Arial" pitchFamily="34" charset="0"/>
            </a:endParaRPr>
          </a:p>
          <a:p>
            <a:r>
              <a:rPr lang="fr-FR" sz="1600" b="1" dirty="0" err="1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l</a:t>
            </a:r>
            <a:r>
              <a:rPr lang="fr-FR" sz="1600" b="1" dirty="0" err="1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eading</a:t>
            </a:r>
            <a:r>
              <a:rPr lang="fr-FR" sz="1600" b="1" dirty="0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1600" b="1" dirty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Twist </a:t>
            </a:r>
          </a:p>
          <a:p>
            <a:r>
              <a:rPr lang="fr-FR" sz="1600" b="1" dirty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dominance</a:t>
            </a:r>
          </a:p>
          <a:p>
            <a:r>
              <a:rPr lang="fr-FR" sz="1600" b="1" dirty="0" err="1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already</a:t>
            </a:r>
            <a:r>
              <a:rPr lang="fr-FR" sz="1600" b="1" dirty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1600" b="1" dirty="0" err="1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at</a:t>
            </a:r>
            <a:r>
              <a:rPr lang="fr-FR" sz="1600" b="1" dirty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1600" b="1" dirty="0" err="1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low</a:t>
            </a:r>
            <a:r>
              <a:rPr lang="fr-FR" sz="1600" b="1" dirty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 Q</a:t>
            </a:r>
            <a:r>
              <a:rPr lang="fr-FR" sz="1600" b="1" baseline="30000" dirty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2</a:t>
            </a:r>
            <a:endParaRPr lang="fr-FR" sz="1600" b="1" dirty="0">
              <a:solidFill>
                <a:srgbClr val="0033CC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86799" y="1524000"/>
            <a:ext cx="6828601" cy="47244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76200" y="300335"/>
            <a:ext cx="8991600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Extraction of Compton Form Factors from expected DVCS data</a:t>
            </a:r>
            <a:endParaRPr lang="en-US" sz="2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191000"/>
            <a:ext cx="1905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b="1" dirty="0" err="1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Given</a:t>
            </a:r>
            <a:r>
              <a:rPr lang="fr-FR" sz="16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 the </a:t>
            </a:r>
            <a:r>
              <a:rPr lang="fr-FR" sz="1600" b="1" dirty="0" err="1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well</a:t>
            </a:r>
            <a:r>
              <a:rPr lang="fr-FR" sz="16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-</a:t>
            </a:r>
            <a:r>
              <a:rPr lang="fr-FR" sz="1600" b="1" dirty="0" err="1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established</a:t>
            </a:r>
            <a:r>
              <a:rPr lang="fr-FR" sz="16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fr-FR" sz="1600" b="1" dirty="0" smtClean="0">
                <a:solidFill>
                  <a:srgbClr val="F91C17"/>
                </a:solidFill>
                <a:latin typeface="Arial" pitchFamily="34" charset="0"/>
                <a:cs typeface="Arial" pitchFamily="34" charset="0"/>
              </a:rPr>
              <a:t>LT-LO</a:t>
            </a:r>
            <a:r>
              <a:rPr lang="fr-FR" sz="16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 DVCS+BH amplitude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7"/>
          <p:cNvGrpSpPr/>
          <p:nvPr/>
        </p:nvGrpSpPr>
        <p:grpSpPr>
          <a:xfrm>
            <a:off x="6477000" y="990600"/>
            <a:ext cx="2514600" cy="491698"/>
            <a:chOff x="4724400" y="5057001"/>
            <a:chExt cx="2514600" cy="491698"/>
          </a:xfrm>
        </p:grpSpPr>
        <p:sp>
          <p:nvSpPr>
            <p:cNvPr id="9" name="Rectangle 1"/>
            <p:cNvSpPr>
              <a:spLocks noChangeArrowheads="1"/>
            </p:cNvSpPr>
            <p:nvPr/>
          </p:nvSpPr>
          <p:spPr bwMode="auto">
            <a:xfrm>
              <a:off x="4724400" y="5057001"/>
              <a:ext cx="2514600" cy="4616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Phys.Lett</a:t>
              </a: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. B689 (2010) 156-162</a:t>
              </a: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 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Rectangle 2"/>
            <p:cNvSpPr>
              <a:spLocks noChangeArrowheads="1"/>
            </p:cNvSpPr>
            <p:nvPr/>
          </p:nvSpPr>
          <p:spPr bwMode="auto">
            <a:xfrm>
              <a:off x="4800600" y="5271700"/>
              <a:ext cx="203773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arXiv:1003.0307 [</a:t>
              </a:r>
              <a:r>
                <a:rPr kumimoji="0" lang="en-US" sz="12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hep</a:t>
              </a: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-ph]</a:t>
              </a: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 bwMode="auto">
          <a:xfrm>
            <a:off x="0" y="139700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3200" b="1" dirty="0">
                <a:solidFill>
                  <a:schemeClr val="tx1"/>
                </a:solidFill>
              </a:rPr>
              <a:t>Elastic Scattering</a:t>
            </a:r>
            <a:br>
              <a:rPr lang="en-US" sz="3200" b="1" dirty="0">
                <a:solidFill>
                  <a:schemeClr val="tx1"/>
                </a:solidFill>
              </a:rPr>
            </a:br>
            <a:r>
              <a:rPr lang="en-US" sz="1800" b="1" dirty="0">
                <a:solidFill>
                  <a:schemeClr val="tx1"/>
                </a:solidFill>
              </a:rPr>
              <a:t>Form Factors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4495800" y="5029200"/>
            <a:ext cx="4648200" cy="1143000"/>
          </a:xfrm>
        </p:spPr>
        <p:txBody>
          <a:bodyPr/>
          <a:lstStyle/>
          <a:p>
            <a:pPr>
              <a:buFontTx/>
              <a:buNone/>
            </a:pPr>
            <a:r>
              <a:rPr lang="en-US" sz="1800" b="1" dirty="0" smtClean="0">
                <a:solidFill>
                  <a:srgbClr val="FF0000"/>
                </a:solidFill>
              </a:rPr>
              <a:t>Hofstadter Nobel Prize 1961</a:t>
            </a:r>
          </a:p>
          <a:p>
            <a:pPr>
              <a:buFontTx/>
              <a:buNone/>
            </a:pPr>
            <a:r>
              <a:rPr lang="en-US" sz="1800" dirty="0" smtClean="0"/>
              <a:t>The </a:t>
            </a:r>
            <a:r>
              <a:rPr lang="en-US" sz="1800" dirty="0"/>
              <a:t>best fit </a:t>
            </a:r>
            <a:r>
              <a:rPr lang="en-US" sz="1800" dirty="0" err="1"/>
              <a:t>inthis</a:t>
            </a:r>
            <a:r>
              <a:rPr lang="en-US" sz="1800" dirty="0"/>
              <a:t> figure indicates</a:t>
            </a:r>
          </a:p>
          <a:p>
            <a:pPr>
              <a:buFontTx/>
              <a:buNone/>
            </a:pPr>
            <a:r>
              <a:rPr lang="en-US" sz="1800" dirty="0"/>
              <a:t>An arms radius close to 0.74 </a:t>
            </a:r>
            <a:r>
              <a:rPr lang="en-US" sz="1800" dirty="0" err="1"/>
              <a:t>x</a:t>
            </a:r>
            <a:r>
              <a:rPr lang="en-US" sz="1800" dirty="0"/>
              <a:t> 10-33cm</a:t>
            </a:r>
          </a:p>
          <a:p>
            <a:pPr>
              <a:buFontTx/>
              <a:buNone/>
            </a:pPr>
            <a:r>
              <a:rPr lang="en-US" sz="1800" b="1" dirty="0">
                <a:solidFill>
                  <a:srgbClr val="C00000"/>
                </a:solidFill>
              </a:rPr>
              <a:t>Imaging in transverse impact parameter</a:t>
            </a:r>
          </a:p>
        </p:txBody>
      </p:sp>
      <p:pic>
        <p:nvPicPr>
          <p:cNvPr id="6148" name="Picture 2"/>
          <p:cNvPicPr>
            <a:picLocks noChangeAspect="1" noChangeArrowheads="1"/>
          </p:cNvPicPr>
          <p:nvPr/>
        </p:nvPicPr>
        <p:blipFill>
          <a:blip r:embed="rId2"/>
          <a:srcRect t="3435"/>
          <a:stretch>
            <a:fillRect/>
          </a:stretch>
        </p:blipFill>
        <p:spPr bwMode="auto">
          <a:xfrm>
            <a:off x="4191000" y="334963"/>
            <a:ext cx="4419600" cy="455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371600"/>
            <a:ext cx="2514600" cy="209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3505200"/>
            <a:ext cx="2928938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1" name="TextBox 8"/>
          <p:cNvSpPr txBox="1">
            <a:spLocks noChangeArrowheads="1"/>
          </p:cNvSpPr>
          <p:nvPr/>
        </p:nvSpPr>
        <p:spPr bwMode="auto">
          <a:xfrm>
            <a:off x="381000" y="1143000"/>
            <a:ext cx="336391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/>
              <a:t>Probing deeper using virtual photons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29225" y="304800"/>
            <a:ext cx="391477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1" name="Title 1"/>
          <p:cNvSpPr>
            <a:spLocks noGrp="1"/>
          </p:cNvSpPr>
          <p:nvPr>
            <p:ph type="title"/>
          </p:nvPr>
        </p:nvSpPr>
        <p:spPr bwMode="auto">
          <a:xfrm>
            <a:off x="0" y="139700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3200" b="1" dirty="0">
                <a:solidFill>
                  <a:schemeClr val="tx1"/>
                </a:solidFill>
              </a:rPr>
              <a:t>Deeply Inelastic Scattering</a:t>
            </a:r>
            <a:br>
              <a:rPr lang="en-US" sz="3200" b="1" dirty="0">
                <a:solidFill>
                  <a:schemeClr val="tx1"/>
                </a:solidFill>
              </a:rPr>
            </a:br>
            <a:r>
              <a:rPr lang="en-US" sz="1800" b="1" dirty="0">
                <a:solidFill>
                  <a:schemeClr val="tx1"/>
                </a:solidFill>
              </a:rPr>
              <a:t>Parton Distributions</a:t>
            </a:r>
          </a:p>
        </p:txBody>
      </p:sp>
      <p:sp>
        <p:nvSpPr>
          <p:cNvPr id="7172" name="Rectangle 9"/>
          <p:cNvSpPr>
            <a:spLocks noChangeArrowheads="1"/>
          </p:cNvSpPr>
          <p:nvPr/>
        </p:nvSpPr>
        <p:spPr bwMode="auto">
          <a:xfrm>
            <a:off x="5257800" y="4648200"/>
            <a:ext cx="1981200" cy="228600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eaVert" anchor="ctr" anchorCtr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17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447800"/>
            <a:ext cx="4572000" cy="148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4" name="TextBox 12"/>
          <p:cNvSpPr txBox="1">
            <a:spLocks noChangeArrowheads="1"/>
          </p:cNvSpPr>
          <p:nvPr/>
        </p:nvSpPr>
        <p:spPr bwMode="auto">
          <a:xfrm>
            <a:off x="2590800" y="1066800"/>
            <a:ext cx="154781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/>
              <a:t>Optical theorem</a:t>
            </a:r>
          </a:p>
        </p:txBody>
      </p:sp>
      <p:sp>
        <p:nvSpPr>
          <p:cNvPr id="7175" name="TextBox 13"/>
          <p:cNvSpPr txBox="1">
            <a:spLocks noChangeArrowheads="1"/>
          </p:cNvSpPr>
          <p:nvPr/>
        </p:nvSpPr>
        <p:spPr bwMode="auto">
          <a:xfrm>
            <a:off x="228600" y="3124200"/>
            <a:ext cx="4572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 b="0"/>
              <a:t>The Total cross section is given by the imaginary of the forward amplitude</a:t>
            </a:r>
          </a:p>
        </p:txBody>
      </p:sp>
      <p:pic>
        <p:nvPicPr>
          <p:cNvPr id="717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3733800"/>
            <a:ext cx="30480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7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600" y="4419600"/>
            <a:ext cx="20574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8" name="TextBox 20"/>
          <p:cNvSpPr txBox="1">
            <a:spLocks noChangeArrowheads="1"/>
          </p:cNvSpPr>
          <p:nvPr/>
        </p:nvSpPr>
        <p:spPr bwMode="auto">
          <a:xfrm>
            <a:off x="2286000" y="4495800"/>
            <a:ext cx="32877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0"/>
              <a:t>Scaling, point-like constituents</a:t>
            </a:r>
          </a:p>
        </p:txBody>
      </p:sp>
      <p:sp>
        <p:nvSpPr>
          <p:cNvPr id="7179" name="TextBox 21"/>
          <p:cNvSpPr txBox="1">
            <a:spLocks noChangeArrowheads="1"/>
          </p:cNvSpPr>
          <p:nvPr/>
        </p:nvSpPr>
        <p:spPr bwMode="auto">
          <a:xfrm>
            <a:off x="381000" y="5105400"/>
            <a:ext cx="86106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0">
                <a:solidFill>
                  <a:srgbClr val="C00000"/>
                </a:solidFill>
              </a:rPr>
              <a:t>Discovery of quarks</a:t>
            </a:r>
            <a:r>
              <a:rPr lang="en-US" sz="1800" b="0"/>
              <a:t>, SLAC-MIT group, 7-18 GeV electron</a:t>
            </a:r>
          </a:p>
          <a:p>
            <a:pPr algn="ctr"/>
            <a:r>
              <a:rPr lang="en-US" sz="1800" b="0"/>
              <a:t>Friedman, Kendall Taylor, Nobel prize 1990</a:t>
            </a:r>
          </a:p>
          <a:p>
            <a:pPr algn="ctr"/>
            <a:r>
              <a:rPr lang="en-US" sz="1800" b="0">
                <a:solidFill>
                  <a:srgbClr val="C00000"/>
                </a:solidFill>
              </a:rPr>
              <a:t>1-D distribution in longitudinal momentum space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35" name="Text Box 11"/>
          <p:cNvSpPr txBox="1">
            <a:spLocks noChangeArrowheads="1"/>
          </p:cNvSpPr>
          <p:nvPr/>
        </p:nvSpPr>
        <p:spPr bwMode="auto">
          <a:xfrm>
            <a:off x="2286000" y="838200"/>
            <a:ext cx="4035425" cy="338138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35001">
                <a:srgbClr val="FFFFFF"/>
              </a:gs>
              <a:gs pos="100000">
                <a:srgbClr val="FFFFFF"/>
              </a:gs>
            </a:gsLst>
            <a:lin ang="16200000" scaled="1"/>
          </a:gradFill>
          <a:ln w="9525">
            <a:solidFill>
              <a:srgbClr val="F9F9F9"/>
            </a:solidFill>
            <a:miter lim="800000"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0">
                <a:solidFill>
                  <a:srgbClr val="000000"/>
                </a:solidFill>
              </a:rPr>
              <a:t>W</a:t>
            </a:r>
            <a:r>
              <a:rPr lang="en-US" sz="1600" b="0" baseline="-25000">
                <a:solidFill>
                  <a:srgbClr val="000000"/>
                </a:solidFill>
              </a:rPr>
              <a:t>p</a:t>
            </a:r>
            <a:r>
              <a:rPr lang="en-US" sz="2000" baseline="30000">
                <a:solidFill>
                  <a:srgbClr val="000000"/>
                </a:solidFill>
              </a:rPr>
              <a:t>q</a:t>
            </a:r>
            <a:r>
              <a:rPr lang="en-US" sz="1600" b="0">
                <a:solidFill>
                  <a:srgbClr val="000000"/>
                </a:solidFill>
              </a:rPr>
              <a:t>(x,</a:t>
            </a:r>
            <a:r>
              <a:rPr lang="en-US" sz="1600">
                <a:solidFill>
                  <a:srgbClr val="000000"/>
                </a:solidFill>
              </a:rPr>
              <a:t>k</a:t>
            </a:r>
            <a:r>
              <a:rPr lang="en-US" sz="1600" b="0" baseline="-25000">
                <a:solidFill>
                  <a:srgbClr val="000000"/>
                </a:solidFill>
              </a:rPr>
              <a:t>T</a:t>
            </a:r>
            <a:r>
              <a:rPr lang="en-US" sz="1600" b="0">
                <a:solidFill>
                  <a:srgbClr val="000000"/>
                </a:solidFill>
              </a:rPr>
              <a:t>,</a:t>
            </a:r>
            <a:r>
              <a:rPr lang="en-US" sz="1600">
                <a:solidFill>
                  <a:srgbClr val="000000"/>
                </a:solidFill>
              </a:rPr>
              <a:t>r</a:t>
            </a:r>
            <a:r>
              <a:rPr lang="en-US" sz="1600" b="0">
                <a:solidFill>
                  <a:srgbClr val="000000"/>
                </a:solidFill>
              </a:rPr>
              <a:t>)  “Mother” Wigner distributions </a:t>
            </a:r>
          </a:p>
        </p:txBody>
      </p:sp>
      <p:sp>
        <p:nvSpPr>
          <p:cNvPr id="1028" name="Rectangle 30"/>
          <p:cNvSpPr>
            <a:spLocks noChangeArrowheads="1"/>
          </p:cNvSpPr>
          <p:nvPr/>
        </p:nvSpPr>
        <p:spPr bwMode="auto">
          <a:xfrm>
            <a:off x="1588" y="63500"/>
            <a:ext cx="9145853" cy="58477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Quantum phase-space distributions of quarks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2133600" y="5675313"/>
          <a:ext cx="5318125" cy="801687"/>
        </p:xfrm>
        <a:graphic>
          <a:graphicData uri="http://schemas.openxmlformats.org/presentationml/2006/ole">
            <p:oleObj spid="_x0000_s62466" name="Equation" r:id="rId4" imgW="3035300" imgH="457200" progId="Equation.3">
              <p:embed/>
            </p:oleObj>
          </a:graphicData>
        </a:graphic>
      </p:graphicFrame>
      <p:sp>
        <p:nvSpPr>
          <p:cNvPr id="1029" name="Foliennummernplatzhalter 6"/>
          <p:cNvSpPr txBox="1">
            <a:spLocks noGrp="1"/>
          </p:cNvSpPr>
          <p:nvPr/>
        </p:nvSpPr>
        <p:spPr bwMode="auto">
          <a:xfrm>
            <a:off x="6634163" y="6510338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>
            <a:prstTxWarp prst="textNoShape">
              <a:avLst/>
            </a:prstTxWarp>
          </a:bodyPr>
          <a:lstStyle/>
          <a:p>
            <a:pPr algn="r"/>
            <a:fld id="{BC3283DE-DEB7-074F-93EA-A12FD94AA9A0}" type="slidenum">
              <a:rPr lang="en-US" sz="1200">
                <a:solidFill>
                  <a:schemeClr val="bg1"/>
                </a:solidFill>
              </a:rPr>
              <a:pPr algn="r"/>
              <a:t>6</a:t>
            </a:fld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030" name="Datumsplatzhalter 5"/>
          <p:cNvSpPr txBox="1">
            <a:spLocks noGrp="1"/>
          </p:cNvSpPr>
          <p:nvPr/>
        </p:nvSpPr>
        <p:spPr bwMode="auto">
          <a:xfrm>
            <a:off x="330200" y="65087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>
            <a:prstTxWarp prst="textNoShape">
              <a:avLst/>
            </a:prstTxWarp>
          </a:bodyPr>
          <a:lstStyle/>
          <a:p>
            <a:r>
              <a:rPr lang="de-DE" sz="1200">
                <a:solidFill>
                  <a:schemeClr val="bg1"/>
                </a:solidFill>
              </a:rPr>
              <a:t>Contalbrigo M.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25400" y="1250440"/>
            <a:ext cx="9119457" cy="4343400"/>
            <a:chOff x="-133292" y="910602"/>
            <a:chExt cx="9119457" cy="4343400"/>
          </a:xfrm>
        </p:grpSpPr>
        <p:sp>
          <p:nvSpPr>
            <p:cNvPr id="1032" name="Text Box 3"/>
            <p:cNvSpPr txBox="1">
              <a:spLocks noChangeArrowheads="1"/>
            </p:cNvSpPr>
            <p:nvPr/>
          </p:nvSpPr>
          <p:spPr bwMode="auto">
            <a:xfrm>
              <a:off x="3557552" y="4847602"/>
              <a:ext cx="1773238" cy="406400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b="0"/>
                <a:t>PDFs f</a:t>
              </a:r>
              <a:r>
                <a:rPr lang="en-US" sz="2000" b="0" baseline="-25000"/>
                <a:t>p</a:t>
              </a:r>
              <a:r>
                <a:rPr lang="en-US" sz="2000" b="0" baseline="30000"/>
                <a:t>u</a:t>
              </a:r>
              <a:r>
                <a:rPr lang="en-US" sz="2000" b="0"/>
                <a:t>(x),…</a:t>
              </a:r>
            </a:p>
          </p:txBody>
        </p:sp>
        <p:sp>
          <p:nvSpPr>
            <p:cNvPr id="359429" name="Text Box 5"/>
            <p:cNvSpPr txBox="1">
              <a:spLocks noChangeArrowheads="1"/>
            </p:cNvSpPr>
            <p:nvPr/>
          </p:nvSpPr>
          <p:spPr bwMode="auto">
            <a:xfrm>
              <a:off x="845465" y="3174377"/>
              <a:ext cx="2762250" cy="406400"/>
            </a:xfrm>
            <a:prstGeom prst="rect">
              <a:avLst/>
            </a:prstGeom>
            <a:gradFill rotWithShape="1">
              <a:gsLst>
                <a:gs pos="0">
                  <a:srgbClr val="E4FEFF"/>
                </a:gs>
                <a:gs pos="35001">
                  <a:srgbClr val="EBFEFF"/>
                </a:gs>
                <a:gs pos="100000">
                  <a:srgbClr val="F6FFFF"/>
                </a:gs>
              </a:gsLst>
              <a:lin ang="16200000" scaled="1"/>
            </a:gradFill>
            <a:ln w="9525">
              <a:solidFill>
                <a:srgbClr val="D5E8EA"/>
              </a:solidFill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b="0">
                  <a:solidFill>
                    <a:srgbClr val="000000"/>
                  </a:solidFill>
                </a:rPr>
                <a:t>TMD PDFs: f</a:t>
              </a:r>
              <a:r>
                <a:rPr lang="en-US" sz="2000" b="0" baseline="-25000">
                  <a:solidFill>
                    <a:srgbClr val="000000"/>
                  </a:solidFill>
                </a:rPr>
                <a:t>p</a:t>
              </a:r>
              <a:r>
                <a:rPr lang="en-US" sz="2000" b="0" baseline="30000">
                  <a:solidFill>
                    <a:srgbClr val="000000"/>
                  </a:solidFill>
                </a:rPr>
                <a:t>u</a:t>
              </a:r>
              <a:r>
                <a:rPr lang="en-US" sz="2000" b="0">
                  <a:solidFill>
                    <a:srgbClr val="000000"/>
                  </a:solidFill>
                </a:rPr>
                <a:t>(x,k</a:t>
              </a:r>
              <a:r>
                <a:rPr lang="en-US" sz="2000" b="0" baseline="-25000">
                  <a:solidFill>
                    <a:srgbClr val="000000"/>
                  </a:solidFill>
                </a:rPr>
                <a:t>T</a:t>
              </a:r>
              <a:r>
                <a:rPr lang="en-US" sz="2000" b="0">
                  <a:solidFill>
                    <a:srgbClr val="000000"/>
                  </a:solidFill>
                </a:rPr>
                <a:t>),…</a:t>
              </a:r>
            </a:p>
          </p:txBody>
        </p:sp>
        <p:sp>
          <p:nvSpPr>
            <p:cNvPr id="1034" name="Text Box 6"/>
            <p:cNvSpPr txBox="1">
              <a:spLocks noChangeArrowheads="1"/>
            </p:cNvSpPr>
            <p:nvPr/>
          </p:nvSpPr>
          <p:spPr bwMode="auto">
            <a:xfrm rot="2712721">
              <a:off x="3731907" y="4024004"/>
              <a:ext cx="646113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b="0" dirty="0"/>
                <a:t>d</a:t>
              </a:r>
              <a:r>
                <a:rPr lang="en-US" sz="2000" b="0" baseline="30000" dirty="0"/>
                <a:t>2</a:t>
              </a:r>
              <a:r>
                <a:rPr lang="en-US" sz="2000" b="0" dirty="0"/>
                <a:t>k</a:t>
              </a:r>
              <a:r>
                <a:rPr lang="en-US" sz="2000" b="0" baseline="-25000" dirty="0"/>
                <a:t>T</a:t>
              </a:r>
            </a:p>
          </p:txBody>
        </p:sp>
        <p:sp>
          <p:nvSpPr>
            <p:cNvPr id="1035" name="Line 7"/>
            <p:cNvSpPr>
              <a:spLocks noChangeShapeType="1"/>
            </p:cNvSpPr>
            <p:nvPr/>
          </p:nvSpPr>
          <p:spPr bwMode="auto">
            <a:xfrm flipH="1">
              <a:off x="4380350" y="4106610"/>
              <a:ext cx="940808" cy="7409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6" name="Text Box 9"/>
            <p:cNvSpPr txBox="1">
              <a:spLocks noChangeArrowheads="1"/>
            </p:cNvSpPr>
            <p:nvPr/>
          </p:nvSpPr>
          <p:spPr bwMode="auto">
            <a:xfrm rot="-2230409">
              <a:off x="4319840" y="3987477"/>
              <a:ext cx="1103313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000" b="0">
                  <a:latin typeface="Symbol" charset="2"/>
                </a:rPr>
                <a:t>x</a:t>
              </a:r>
              <a:r>
                <a:rPr lang="en-US" sz="2000" b="0"/>
                <a:t>=0,t=0</a:t>
              </a:r>
            </a:p>
          </p:txBody>
        </p:sp>
        <p:sp>
          <p:nvSpPr>
            <p:cNvPr id="1037" name="Text Box 12"/>
            <p:cNvSpPr txBox="1">
              <a:spLocks noChangeArrowheads="1"/>
            </p:cNvSpPr>
            <p:nvPr/>
          </p:nvSpPr>
          <p:spPr bwMode="auto">
            <a:xfrm rot="-3332433">
              <a:off x="3067141" y="1695872"/>
              <a:ext cx="630238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000" b="0"/>
                <a:t>d</a:t>
              </a:r>
              <a:r>
                <a:rPr lang="en-US" sz="2000" b="0" baseline="30000"/>
                <a:t>3</a:t>
              </a:r>
              <a:r>
                <a:rPr lang="en-US" sz="2000" b="0"/>
                <a:t>r </a:t>
              </a:r>
              <a:endParaRPr lang="en-US" sz="2000" b="0" baseline="30000"/>
            </a:p>
          </p:txBody>
        </p:sp>
        <p:sp>
          <p:nvSpPr>
            <p:cNvPr id="1038" name="Line 13"/>
            <p:cNvSpPr>
              <a:spLocks noChangeShapeType="1"/>
            </p:cNvSpPr>
            <p:nvPr/>
          </p:nvSpPr>
          <p:spPr bwMode="auto">
            <a:xfrm flipH="1">
              <a:off x="2771698" y="1240803"/>
              <a:ext cx="1458434" cy="18182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9" name="Line 14"/>
            <p:cNvSpPr>
              <a:spLocks noChangeShapeType="1"/>
            </p:cNvSpPr>
            <p:nvPr/>
          </p:nvSpPr>
          <p:spPr bwMode="auto">
            <a:xfrm>
              <a:off x="4213610" y="1240802"/>
              <a:ext cx="1647497" cy="18182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0" name="Text Box 15"/>
            <p:cNvSpPr txBox="1">
              <a:spLocks noChangeArrowheads="1"/>
            </p:cNvSpPr>
            <p:nvPr/>
          </p:nvSpPr>
          <p:spPr bwMode="auto">
            <a:xfrm rot="2760000">
              <a:off x="4711282" y="1746331"/>
              <a:ext cx="741363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000" b="0" dirty="0"/>
                <a:t>d</a:t>
              </a:r>
              <a:r>
                <a:rPr lang="en-US" sz="2000" b="0" baseline="30000" dirty="0"/>
                <a:t>2</a:t>
              </a:r>
              <a:r>
                <a:rPr lang="en-US" sz="2000" b="0" dirty="0"/>
                <a:t>k</a:t>
              </a:r>
              <a:r>
                <a:rPr lang="en-US" sz="2000" b="0" baseline="-25000" dirty="0"/>
                <a:t>T</a:t>
              </a:r>
              <a:endParaRPr lang="en-US" b="0" dirty="0"/>
            </a:p>
          </p:txBody>
        </p:sp>
        <p:sp>
          <p:nvSpPr>
            <p:cNvPr id="1041" name="Text Box 17"/>
            <p:cNvSpPr txBox="1">
              <a:spLocks noChangeArrowheads="1"/>
            </p:cNvSpPr>
            <p:nvPr/>
          </p:nvSpPr>
          <p:spPr bwMode="auto">
            <a:xfrm>
              <a:off x="5328565" y="3730002"/>
              <a:ext cx="3466243" cy="83099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/>
                <a:t>Exclusive Measurements</a:t>
              </a:r>
            </a:p>
            <a:p>
              <a:r>
                <a:rPr lang="en-US" sz="1600" dirty="0"/>
                <a:t>Momentum transfer to target</a:t>
              </a:r>
            </a:p>
            <a:p>
              <a:r>
                <a:rPr lang="en-US" sz="1600" dirty="0">
                  <a:solidFill>
                    <a:srgbClr val="3333CC"/>
                  </a:solidFill>
                </a:rPr>
                <a:t>Direct info about spatial distribution</a:t>
              </a:r>
            </a:p>
          </p:txBody>
        </p:sp>
        <p:sp>
          <p:nvSpPr>
            <p:cNvPr id="1042" name="Text Box 18"/>
            <p:cNvSpPr txBox="1">
              <a:spLocks noChangeArrowheads="1"/>
            </p:cNvSpPr>
            <p:nvPr/>
          </p:nvSpPr>
          <p:spPr bwMode="auto">
            <a:xfrm>
              <a:off x="-133292" y="3697690"/>
              <a:ext cx="3887057" cy="83099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/>
                <a:t>Semi-inclusive measurements</a:t>
              </a:r>
            </a:p>
            <a:p>
              <a:r>
                <a:rPr lang="en-US" sz="1600" dirty="0"/>
                <a:t>Momentum transfer to quark</a:t>
              </a:r>
            </a:p>
            <a:p>
              <a:r>
                <a:rPr lang="en-US" sz="1600" dirty="0">
                  <a:solidFill>
                    <a:srgbClr val="3333CC"/>
                  </a:solidFill>
                </a:rPr>
                <a:t>Direct info about momentum distribution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043" name="Text Box 23"/>
            <p:cNvSpPr txBox="1">
              <a:spLocks noChangeArrowheads="1"/>
            </p:cNvSpPr>
            <p:nvPr/>
          </p:nvSpPr>
          <p:spPr bwMode="auto">
            <a:xfrm rot="2700000">
              <a:off x="4416283" y="2043163"/>
              <a:ext cx="712788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 sz="2000" b="0" dirty="0"/>
            </a:p>
          </p:txBody>
        </p:sp>
        <p:sp>
          <p:nvSpPr>
            <p:cNvPr id="359448" name="Text Box 24"/>
            <p:cNvSpPr txBox="1">
              <a:spLocks noChangeArrowheads="1"/>
            </p:cNvSpPr>
            <p:nvPr/>
          </p:nvSpPr>
          <p:spPr bwMode="auto">
            <a:xfrm>
              <a:off x="5320628" y="3199777"/>
              <a:ext cx="2438400" cy="406400"/>
            </a:xfrm>
            <a:prstGeom prst="rect">
              <a:avLst/>
            </a:prstGeom>
            <a:gradFill rotWithShape="1">
              <a:gsLst>
                <a:gs pos="0">
                  <a:srgbClr val="E4FEFF"/>
                </a:gs>
                <a:gs pos="35001">
                  <a:srgbClr val="EBFEFF"/>
                </a:gs>
                <a:gs pos="100000">
                  <a:srgbClr val="F6FFFF"/>
                </a:gs>
              </a:gsLst>
              <a:lin ang="16200000" scaled="1"/>
            </a:gradFill>
            <a:ln w="9525">
              <a:solidFill>
                <a:srgbClr val="D5E8EA"/>
              </a:solidFill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000" b="0">
                  <a:solidFill>
                    <a:srgbClr val="000000"/>
                  </a:solidFill>
                </a:rPr>
                <a:t>GPDs: H</a:t>
              </a:r>
              <a:r>
                <a:rPr lang="en-US" sz="2000" b="0" baseline="-25000">
                  <a:solidFill>
                    <a:srgbClr val="000000"/>
                  </a:solidFill>
                </a:rPr>
                <a:t>p</a:t>
              </a:r>
              <a:r>
                <a:rPr lang="en-US" sz="2000" b="0" baseline="30000">
                  <a:solidFill>
                    <a:srgbClr val="000000"/>
                  </a:solidFill>
                </a:rPr>
                <a:t>u</a:t>
              </a:r>
              <a:r>
                <a:rPr lang="en-US" sz="2000" b="0">
                  <a:solidFill>
                    <a:srgbClr val="000000"/>
                  </a:solidFill>
                </a:rPr>
                <a:t>(x,</a:t>
              </a:r>
              <a:r>
                <a:rPr lang="en-US" sz="2000" b="0">
                  <a:solidFill>
                    <a:srgbClr val="000000"/>
                  </a:solidFill>
                  <a:latin typeface="Symbol" charset="2"/>
                </a:rPr>
                <a:t>x</a:t>
              </a:r>
              <a:r>
                <a:rPr lang="en-US" sz="2000" b="0">
                  <a:solidFill>
                    <a:srgbClr val="000000"/>
                  </a:solidFill>
                </a:rPr>
                <a:t>,t), …</a:t>
              </a:r>
            </a:p>
          </p:txBody>
        </p:sp>
        <p:sp>
          <p:nvSpPr>
            <p:cNvPr id="1045" name="Line 26"/>
            <p:cNvSpPr>
              <a:spLocks noChangeShapeType="1"/>
            </p:cNvSpPr>
            <p:nvPr/>
          </p:nvSpPr>
          <p:spPr bwMode="auto">
            <a:xfrm>
              <a:off x="3728365" y="4106610"/>
              <a:ext cx="622788" cy="7409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046" name="Picture 55" descr="Snapshot 2009-09-27 10-27-26.tiff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29456" y="1267753"/>
              <a:ext cx="2342242" cy="18457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9446" name="Text Box 22"/>
            <p:cNvSpPr txBox="1">
              <a:spLocks noChangeArrowheads="1"/>
            </p:cNvSpPr>
            <p:nvPr/>
          </p:nvSpPr>
          <p:spPr bwMode="auto">
            <a:xfrm>
              <a:off x="-5435" y="910602"/>
              <a:ext cx="8991600" cy="330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500" b="0">
                  <a:solidFill>
                    <a:srgbClr val="3333CC"/>
                  </a:solidFill>
                </a:rPr>
                <a:t>Probability to find a quark </a:t>
              </a:r>
              <a:r>
                <a:rPr lang="en-US" sz="1500">
                  <a:solidFill>
                    <a:srgbClr val="3333CC"/>
                  </a:solidFill>
                </a:rPr>
                <a:t>q</a:t>
              </a:r>
              <a:r>
                <a:rPr lang="en-US" sz="1500" b="0">
                  <a:solidFill>
                    <a:srgbClr val="3333CC"/>
                  </a:solidFill>
                </a:rPr>
                <a:t> in a nucleon </a:t>
              </a:r>
              <a:r>
                <a:rPr lang="en-US" sz="1500">
                  <a:solidFill>
                    <a:srgbClr val="3333CC"/>
                  </a:solidFill>
                </a:rPr>
                <a:t>P</a:t>
              </a:r>
              <a:r>
                <a:rPr lang="en-US" sz="1500" b="0">
                  <a:solidFill>
                    <a:srgbClr val="3333CC"/>
                  </a:solidFill>
                </a:rPr>
                <a:t> with a certain polarization in a position </a:t>
              </a:r>
              <a:r>
                <a:rPr lang="en-US" sz="1500">
                  <a:solidFill>
                    <a:srgbClr val="3333CC"/>
                  </a:solidFill>
                </a:rPr>
                <a:t>r</a:t>
              </a:r>
              <a:r>
                <a:rPr lang="en-US" sz="1500" b="0">
                  <a:solidFill>
                    <a:srgbClr val="3333CC"/>
                  </a:solidFill>
                </a:rPr>
                <a:t> </a:t>
              </a:r>
              <a:r>
                <a:rPr lang="en-US" sz="1500">
                  <a:solidFill>
                    <a:srgbClr val="3333CC"/>
                  </a:solidFill>
                </a:rPr>
                <a:t> &amp;</a:t>
              </a:r>
              <a:r>
                <a:rPr lang="en-US" sz="1500" b="0">
                  <a:solidFill>
                    <a:srgbClr val="3333CC"/>
                  </a:solidFill>
                </a:rPr>
                <a:t> momentum </a:t>
              </a:r>
              <a:r>
                <a:rPr lang="en-US" sz="1500">
                  <a:solidFill>
                    <a:srgbClr val="3333CC"/>
                  </a:solidFill>
                </a:rPr>
                <a:t>k</a:t>
              </a:r>
              <a:r>
                <a:rPr lang="en-US" sz="1500" b="0">
                  <a:solidFill>
                    <a:srgbClr val="3333CC"/>
                  </a:solidFill>
                </a:rPr>
                <a:t> </a:t>
              </a:r>
            </a:p>
          </p:txBody>
        </p:sp>
        <p:sp>
          <p:nvSpPr>
            <p:cNvPr id="1048" name="Text Box 30"/>
            <p:cNvSpPr txBox="1">
              <a:spLocks noChangeArrowheads="1"/>
            </p:cNvSpPr>
            <p:nvPr/>
          </p:nvSpPr>
          <p:spPr bwMode="auto">
            <a:xfrm>
              <a:off x="990600" y="2570202"/>
              <a:ext cx="3505200" cy="600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fr-BE" sz="1100" dirty="0">
                  <a:solidFill>
                    <a:srgbClr val="008000"/>
                  </a:solidFill>
                </a:rPr>
                <a:t>[Wigner (1932)]</a:t>
              </a:r>
            </a:p>
            <a:p>
              <a:pPr algn="r"/>
              <a:r>
                <a:rPr lang="fr-BE" sz="1100" dirty="0">
                  <a:solidFill>
                    <a:srgbClr val="008000"/>
                  </a:solidFill>
                </a:rPr>
                <a:t>[Belitsky, Ji, Yuan (04)]</a:t>
              </a:r>
            </a:p>
            <a:p>
              <a:pPr algn="r"/>
              <a:r>
                <a:rPr lang="fr-BE" sz="1100" dirty="0">
                  <a:solidFill>
                    <a:srgbClr val="008000"/>
                  </a:solidFill>
                </a:rPr>
                <a:t>[Lorce’, BP (11)]</a:t>
              </a:r>
              <a:endParaRPr lang="fr-FR" sz="1100" dirty="0">
                <a:solidFill>
                  <a:srgbClr val="008000"/>
                </a:solidFill>
              </a:endParaRPr>
            </a:p>
          </p:txBody>
        </p:sp>
        <p:sp>
          <p:nvSpPr>
            <p:cNvPr id="1049" name="Text Box 31"/>
            <p:cNvSpPr txBox="1">
              <a:spLocks noChangeArrowheads="1"/>
            </p:cNvSpPr>
            <p:nvPr/>
          </p:nvSpPr>
          <p:spPr bwMode="auto">
            <a:xfrm>
              <a:off x="4351153" y="2590800"/>
              <a:ext cx="1287144" cy="600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fr-BE" sz="1100" dirty="0"/>
                <a:t>QM</a:t>
              </a:r>
            </a:p>
            <a:p>
              <a:r>
                <a:rPr lang="fr-BE" sz="1100" dirty="0"/>
                <a:t>QFT (Breit frame)</a:t>
              </a:r>
            </a:p>
            <a:p>
              <a:r>
                <a:rPr lang="fr-BE" sz="1100" dirty="0"/>
                <a:t>QFT (light cone)</a:t>
              </a:r>
            </a:p>
          </p:txBody>
        </p:sp>
        <p:pic>
          <p:nvPicPr>
            <p:cNvPr id="1050" name="Picture 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 rot="5400000">
              <a:off x="6261660" y="1282139"/>
              <a:ext cx="1905001" cy="1931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700"/>
            <a:ext cx="7772400" cy="762000"/>
          </a:xfrm>
        </p:spPr>
        <p:txBody>
          <a:bodyPr/>
          <a:lstStyle/>
          <a:p>
            <a:r>
              <a:rPr lang="en-US" sz="3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GPDs and transverse imaging</a:t>
            </a:r>
            <a:endParaRPr lang="en-US" sz="3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3206" y="871917"/>
            <a:ext cx="7878794" cy="5376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0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Deep Virtual Compton Scattering (DVCS)</a:t>
            </a:r>
            <a:endParaRPr lang="en-US" sz="30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371600"/>
            <a:ext cx="3886200" cy="22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0" y="5638800"/>
            <a:ext cx="930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Arial" pitchFamily="34" charset="0"/>
                <a:cs typeface="Arial" pitchFamily="34" charset="0"/>
              </a:rPr>
              <a:t>3-D Imaging conjointly in transverse impact parameter and longitudinal momentum</a:t>
            </a:r>
            <a:endParaRPr lang="en-US" sz="1800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11"/>
          <p:cNvGrpSpPr/>
          <p:nvPr/>
        </p:nvGrpSpPr>
        <p:grpSpPr>
          <a:xfrm>
            <a:off x="4724400" y="914400"/>
            <a:ext cx="4343400" cy="3942472"/>
            <a:chOff x="4724400" y="914400"/>
            <a:chExt cx="4343400" cy="3942472"/>
          </a:xfrm>
        </p:grpSpPr>
        <p:pic>
          <p:nvPicPr>
            <p:cNvPr id="30724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24400" y="914400"/>
              <a:ext cx="4343400" cy="39424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Rectangle 10"/>
            <p:cNvSpPr/>
            <p:nvPr/>
          </p:nvSpPr>
          <p:spPr bwMode="auto">
            <a:xfrm>
              <a:off x="6400800" y="914400"/>
              <a:ext cx="1524000" cy="9144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/>
              </a:endParaRPr>
            </a:p>
          </p:txBody>
        </p:sp>
      </p:grpSp>
      <p:sp>
        <p:nvSpPr>
          <p:cNvPr id="13" name="TextBox 36"/>
          <p:cNvSpPr txBox="1">
            <a:spLocks noChangeArrowheads="1"/>
          </p:cNvSpPr>
          <p:nvPr/>
        </p:nvSpPr>
        <p:spPr bwMode="auto">
          <a:xfrm>
            <a:off x="381000" y="4038600"/>
            <a:ext cx="2438400" cy="52322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x: average fraction of quark </a:t>
            </a:r>
            <a:br>
              <a:rPr lang="en-US" sz="1400" dirty="0">
                <a:latin typeface="Arial" pitchFamily="34" charset="0"/>
                <a:cs typeface="Arial" pitchFamily="34" charset="0"/>
              </a:rPr>
            </a:br>
            <a:r>
              <a:rPr lang="en-US" sz="1400" dirty="0">
                <a:latin typeface="Arial" pitchFamily="34" charset="0"/>
                <a:cs typeface="Arial" pitchFamily="34" charset="0"/>
              </a:rPr>
              <a:t>    longitudinal momentum  </a:t>
            </a:r>
          </a:p>
        </p:txBody>
      </p:sp>
      <p:grpSp>
        <p:nvGrpSpPr>
          <p:cNvPr id="3" name="Group 18"/>
          <p:cNvGrpSpPr/>
          <p:nvPr/>
        </p:nvGrpSpPr>
        <p:grpSpPr>
          <a:xfrm>
            <a:off x="381000" y="4648200"/>
            <a:ext cx="2209755" cy="584775"/>
            <a:chOff x="228645" y="4876801"/>
            <a:chExt cx="2209755" cy="584775"/>
          </a:xfrm>
        </p:grpSpPr>
        <p:sp>
          <p:nvSpPr>
            <p:cNvPr id="17" name="Rectangle 41"/>
            <p:cNvSpPr>
              <a:spLocks noChangeArrowheads="1"/>
            </p:cNvSpPr>
            <p:nvPr/>
          </p:nvSpPr>
          <p:spPr bwMode="auto">
            <a:xfrm>
              <a:off x="228645" y="4876801"/>
              <a:ext cx="2209755" cy="584775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   :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fraction of longitudinal </a:t>
              </a:r>
              <a:b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</a:b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      momentum transfer</a:t>
              </a:r>
              <a:endParaRPr kumimoji="0" lang="en-US" sz="14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sym typeface="Symbol" pitchFamily="18" charset="2"/>
              </a:endParaRPr>
            </a:p>
          </p:txBody>
        </p:sp>
        <p:pic>
          <p:nvPicPr>
            <p:cNvPr id="78849" name="Picture 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04800" y="4953000"/>
              <a:ext cx="22396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" name="TextBox 19"/>
          <p:cNvSpPr txBox="1"/>
          <p:nvPr/>
        </p:nvSpPr>
        <p:spPr>
          <a:xfrm>
            <a:off x="2743200" y="4876800"/>
            <a:ext cx="6151043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H, E, H, E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eneralized </a:t>
            </a: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P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arton </a:t>
            </a: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Di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stributions (</a:t>
            </a: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GPDs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)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200" y="838200"/>
            <a:ext cx="556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and Generalized Parton Distributions 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24"/>
          <p:cNvSpPr>
            <a:spLocks noChangeArrowheads="1"/>
          </p:cNvSpPr>
          <p:nvPr/>
        </p:nvSpPr>
        <p:spPr bwMode="auto">
          <a:xfrm>
            <a:off x="3352800" y="4724400"/>
            <a:ext cx="3143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400" b="1" dirty="0">
                <a:solidFill>
                  <a:srgbClr val="FFFF00"/>
                </a:solidFill>
                <a:latin typeface="Times New Roman" charset="0"/>
              </a:rPr>
              <a:t>  </a:t>
            </a:r>
            <a:r>
              <a:rPr lang="en-US" sz="2400" b="1" dirty="0">
                <a:solidFill>
                  <a:srgbClr val="FF0000"/>
                </a:solidFill>
                <a:latin typeface="Times New Roman" charset="0"/>
              </a:rPr>
              <a:t>~</a:t>
            </a:r>
            <a:endParaRPr lang="en-US" sz="2400" b="1" dirty="0">
              <a:solidFill>
                <a:srgbClr val="FF0000"/>
              </a:solidFill>
              <a:latin typeface="Tahoma" charset="0"/>
            </a:endParaRPr>
          </a:p>
        </p:txBody>
      </p:sp>
      <p:sp>
        <p:nvSpPr>
          <p:cNvPr id="15" name="Rectangle 24"/>
          <p:cNvSpPr>
            <a:spLocks noChangeArrowheads="1"/>
          </p:cNvSpPr>
          <p:nvPr/>
        </p:nvSpPr>
        <p:spPr bwMode="auto">
          <a:xfrm>
            <a:off x="3657600" y="4724400"/>
            <a:ext cx="3143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400" b="1" dirty="0">
                <a:solidFill>
                  <a:srgbClr val="FFFF00"/>
                </a:solidFill>
                <a:latin typeface="Times New Roman" charset="0"/>
              </a:rPr>
              <a:t>  </a:t>
            </a:r>
            <a:r>
              <a:rPr lang="en-US" sz="2400" b="1" dirty="0">
                <a:solidFill>
                  <a:srgbClr val="FF0000"/>
                </a:solidFill>
                <a:latin typeface="Times New Roman" charset="0"/>
              </a:rPr>
              <a:t>~</a:t>
            </a:r>
            <a:endParaRPr lang="en-US" sz="2400" b="1" dirty="0">
              <a:solidFill>
                <a:srgbClr val="FF0000"/>
              </a:solidFill>
              <a:latin typeface="Tahom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60400" y="-12700"/>
            <a:ext cx="8153400" cy="762000"/>
          </a:xfrm>
        </p:spPr>
        <p:txBody>
          <a:bodyPr/>
          <a:lstStyle/>
          <a:p>
            <a:pPr eaLnBrk="1" hangingPunct="1"/>
            <a:r>
              <a:rPr lang="en-US" sz="3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Deeply Virtual Compton Scattering (DVCS)</a:t>
            </a:r>
            <a:endParaRPr lang="en-US" sz="3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9405" y="1319213"/>
            <a:ext cx="2900995" cy="218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4200" y="1309529"/>
            <a:ext cx="5638800" cy="2348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57600" y="3833091"/>
            <a:ext cx="5313312" cy="2339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962401"/>
            <a:ext cx="3581124" cy="1676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152400" y="838200"/>
            <a:ext cx="6628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The Cleanest Probe at low medium energies</a:t>
            </a:r>
            <a:endParaRPr lang="en-US" b="1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IMING" val="|68.1|15.2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rbit">
  <a:themeElements>
    <a:clrScheme name="Orbit">
      <a:dk1>
        <a:srgbClr val="000000"/>
      </a:dk1>
      <a:lt1>
        <a:srgbClr val="FFFFFF"/>
      </a:lt1>
      <a:dk2>
        <a:srgbClr val="7C9BA5"/>
      </a:dk2>
      <a:lt2>
        <a:srgbClr val="C1D0CA"/>
      </a:lt2>
      <a:accent1>
        <a:srgbClr val="F2D908"/>
      </a:accent1>
      <a:accent2>
        <a:srgbClr val="9DE61E"/>
      </a:accent2>
      <a:accent3>
        <a:srgbClr val="0D8BE6"/>
      </a:accent3>
      <a:accent4>
        <a:srgbClr val="C61B1B"/>
      </a:accent4>
      <a:accent5>
        <a:srgbClr val="E26F08"/>
      </a:accent5>
      <a:accent6>
        <a:srgbClr val="8D35D1"/>
      </a:accent6>
      <a:hlink>
        <a:srgbClr val="ECBF0B"/>
      </a:hlink>
      <a:folHlink>
        <a:srgbClr val="F4E5A8"/>
      </a:folHlink>
    </a:clrScheme>
    <a:fontScheme name="Orbit">
      <a:majorFont>
        <a:latin typeface="Candara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Candara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Orbit">
      <a:fillStyleLst>
        <a:solidFill>
          <a:schemeClr val="phClr"/>
        </a:solidFill>
        <a:solidFill>
          <a:schemeClr val="phClr">
            <a:shade val="80000"/>
          </a:schemeClr>
        </a:solidFill>
        <a:gradFill rotWithShape="1">
          <a:gsLst>
            <a:gs pos="0">
              <a:schemeClr val="phClr">
                <a:shade val="30000"/>
                <a:satMod val="100000"/>
              </a:schemeClr>
            </a:gs>
            <a:gs pos="80000">
              <a:schemeClr val="phClr">
                <a:shade val="90000"/>
                <a:satMod val="100000"/>
              </a:schemeClr>
            </a:gs>
            <a:gs pos="100000">
              <a:schemeClr val="phClr">
                <a:tint val="9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762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317500" dist="381000" dir="5400000" sx="90000" sy="2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etal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000"/>
                <a:lumMod val="80000"/>
              </a:schemeClr>
              <a:schemeClr val="phClr">
                <a:satMod val="360000"/>
                <a:lumMod val="14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30619</TotalTime>
  <Words>2413</Words>
  <Application>Microsoft Macintosh PowerPoint</Application>
  <PresentationFormat>On-screen Show (4:3)</PresentationFormat>
  <Paragraphs>341</Paragraphs>
  <Slides>32</Slides>
  <Notes>5</Notes>
  <HiddenSlides>0</HiddenSlides>
  <MMClips>0</MMClips>
  <ScaleCrop>false</ScaleCrop>
  <HeadingPairs>
    <vt:vector size="6" baseType="variant">
      <vt:variant>
        <vt:lpstr>Design Template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Custom Design</vt:lpstr>
      <vt:lpstr>Orbit</vt:lpstr>
      <vt:lpstr>Equation</vt:lpstr>
      <vt:lpstr>…quation</vt:lpstr>
      <vt:lpstr>Nucleon Structure with Jefferson Lab at 12 GeV Upgrade</vt:lpstr>
      <vt:lpstr>12 GeV Upgrade Project</vt:lpstr>
      <vt:lpstr>Base equipment &amp; proposed equipment</vt:lpstr>
      <vt:lpstr>Elastic Scattering Form Factors</vt:lpstr>
      <vt:lpstr>Deeply Inelastic Scattering Parton Distributions</vt:lpstr>
      <vt:lpstr>Slide 6</vt:lpstr>
      <vt:lpstr>GPDs and transverse imaging</vt:lpstr>
      <vt:lpstr>Deep Virtual Compton Scattering (DVCS)</vt:lpstr>
      <vt:lpstr>Deeply Virtual Compton Scattering (DVCS)</vt:lpstr>
      <vt:lpstr>Slide 10</vt:lpstr>
      <vt:lpstr>Hall A DVCS/BH cross section on proton</vt:lpstr>
      <vt:lpstr>CLAS Proton BSA and Cross section</vt:lpstr>
      <vt:lpstr>Slide 13</vt:lpstr>
      <vt:lpstr>Slide 14</vt:lpstr>
      <vt:lpstr>Slide 15</vt:lpstr>
      <vt:lpstr>GPD Extraction – Im H</vt:lpstr>
      <vt:lpstr>Parton density in transversely polarized nucleon</vt:lpstr>
      <vt:lpstr>SIDIS Electroproduction of Pions</vt:lpstr>
      <vt:lpstr>The Multi-Hall SIDIS Program at 12 GeV </vt:lpstr>
      <vt:lpstr>JLab TMD Proton Program @ 12 GeV</vt:lpstr>
      <vt:lpstr>Slide 21</vt:lpstr>
      <vt:lpstr>Slide 22</vt:lpstr>
      <vt:lpstr>Slide 23</vt:lpstr>
      <vt:lpstr>Longitudinal Structure</vt:lpstr>
      <vt:lpstr>Slide 25</vt:lpstr>
      <vt:lpstr>Conclusions</vt:lpstr>
      <vt:lpstr>CLAS12 DVCS/BH Beam asymmetries ALU neutrons </vt:lpstr>
      <vt:lpstr>SIDIS and Transverse Momentum Distribution</vt:lpstr>
      <vt:lpstr>Diffraction and Imaging</vt:lpstr>
      <vt:lpstr>Physical content of GPDs H, E</vt:lpstr>
      <vt:lpstr>Slide 31</vt:lpstr>
      <vt:lpstr>Slide 32</vt:lpstr>
    </vt:vector>
  </TitlesOfParts>
  <Company>Home</Company>
  <LinksUpToDate>false</LinksUpToDate>
  <SharedDoc>false</SharedDoc>
  <HyperlinksChanged>false</HyperlinksChanged>
  <AppVersion>12.0256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Volker Burkert</dc:creator>
  <cp:lastModifiedBy>Latifa Elouadrhiri</cp:lastModifiedBy>
  <cp:revision>349</cp:revision>
  <cp:lastPrinted>2011-07-03T13:21:20Z</cp:lastPrinted>
  <dcterms:created xsi:type="dcterms:W3CDTF">2012-10-25T22:09:27Z</dcterms:created>
  <dcterms:modified xsi:type="dcterms:W3CDTF">2012-10-25T23:36:40Z</dcterms:modified>
</cp:coreProperties>
</file>